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6" r:id="rId3"/>
    <p:sldId id="387" r:id="rId4"/>
    <p:sldId id="379" r:id="rId5"/>
    <p:sldId id="390" r:id="rId6"/>
    <p:sldId id="378" r:id="rId7"/>
    <p:sldId id="383" r:id="rId8"/>
    <p:sldId id="386" r:id="rId9"/>
    <p:sldId id="381" r:id="rId10"/>
    <p:sldId id="382" r:id="rId11"/>
    <p:sldId id="275" r:id="rId12"/>
    <p:sldId id="259" r:id="rId13"/>
    <p:sldId id="272" r:id="rId14"/>
    <p:sldId id="320" r:id="rId15"/>
    <p:sldId id="321" r:id="rId16"/>
    <p:sldId id="263" r:id="rId17"/>
    <p:sldId id="373" r:id="rId18"/>
    <p:sldId id="375" r:id="rId19"/>
    <p:sldId id="267" r:id="rId20"/>
    <p:sldId id="389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oel Smith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7" autoAdjust="0"/>
    <p:restoredTop sz="95706" autoAdjust="0"/>
  </p:normalViewPr>
  <p:slideViewPr>
    <p:cSldViewPr snapToGrid="0" snapToObjects="1">
      <p:cViewPr varScale="1">
        <p:scale>
          <a:sx n="91" d="100"/>
          <a:sy n="91" d="100"/>
        </p:scale>
        <p:origin x="8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15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Noel\Documents\OP%20Papers%20and%20Presentations\2011\Nanoelectronics%20Metrology%202011\fcmn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41823639448438"/>
          <c:y val="0.16609636004801734"/>
          <c:w val="0.69909322660634399"/>
          <c:h val="0.6714311583145143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'100pA Ga'!$F$26:$F$35</c:f>
              <c:numCache>
                <c:formatCode>General</c:formatCode>
                <c:ptCount val="10"/>
                <c:pt idx="0">
                  <c:v>1</c:v>
                </c:pt>
                <c:pt idx="1">
                  <c:v>0.66666666666666663</c:v>
                </c:pt>
                <c:pt idx="2">
                  <c:v>0.36363636363636376</c:v>
                </c:pt>
                <c:pt idx="3">
                  <c:v>0.21052631578947376</c:v>
                </c:pt>
                <c:pt idx="4">
                  <c:v>0.14814814814814822</c:v>
                </c:pt>
                <c:pt idx="5">
                  <c:v>0.11428571428571435</c:v>
                </c:pt>
                <c:pt idx="6">
                  <c:v>9.3023255813953529E-2</c:v>
                </c:pt>
                <c:pt idx="7">
                  <c:v>6.7796610169491581E-2</c:v>
                </c:pt>
                <c:pt idx="8">
                  <c:v>5.3333333333333385E-2</c:v>
                </c:pt>
                <c:pt idx="9">
                  <c:v>4.8192771084337387E-2</c:v>
                </c:pt>
              </c:numCache>
            </c:numRef>
          </c:xVal>
          <c:yVal>
            <c:numRef>
              <c:f>'100pA Ga'!$G$15:$G$24</c:f>
              <c:numCache>
                <c:formatCode>0.0</c:formatCode>
                <c:ptCount val="10"/>
                <c:pt idx="0">
                  <c:v>50</c:v>
                </c:pt>
                <c:pt idx="1">
                  <c:v>33.333333333333336</c:v>
                </c:pt>
                <c:pt idx="2">
                  <c:v>18.181818181818194</c:v>
                </c:pt>
                <c:pt idx="3">
                  <c:v>10.526315789473681</c:v>
                </c:pt>
                <c:pt idx="4">
                  <c:v>7.4074074074074066</c:v>
                </c:pt>
                <c:pt idx="5">
                  <c:v>5.7142857142857126</c:v>
                </c:pt>
                <c:pt idx="6">
                  <c:v>4.6511627906976782</c:v>
                </c:pt>
                <c:pt idx="7">
                  <c:v>3.389830508474577</c:v>
                </c:pt>
                <c:pt idx="8">
                  <c:v>2.6666666666666665</c:v>
                </c:pt>
                <c:pt idx="9">
                  <c:v>2.4096385542168677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FD5-4DE5-9926-57BC6ED934AA}"/>
            </c:ext>
          </c:extLst>
        </c:ser>
        <c:ser>
          <c:idx val="1"/>
          <c:order val="1"/>
          <c:spPr>
            <a:ln w="28575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'100pA Ga'!$F$26:$F$35</c:f>
              <c:numCache>
                <c:formatCode>General</c:formatCode>
                <c:ptCount val="10"/>
                <c:pt idx="0">
                  <c:v>1</c:v>
                </c:pt>
                <c:pt idx="1">
                  <c:v>0.66666666666666663</c:v>
                </c:pt>
                <c:pt idx="2">
                  <c:v>0.36363636363636376</c:v>
                </c:pt>
                <c:pt idx="3">
                  <c:v>0.21052631578947376</c:v>
                </c:pt>
                <c:pt idx="4">
                  <c:v>0.14814814814814822</c:v>
                </c:pt>
                <c:pt idx="5">
                  <c:v>0.11428571428571435</c:v>
                </c:pt>
                <c:pt idx="6">
                  <c:v>9.3023255813953529E-2</c:v>
                </c:pt>
                <c:pt idx="7">
                  <c:v>6.7796610169491581E-2</c:v>
                </c:pt>
                <c:pt idx="8">
                  <c:v>5.3333333333333385E-2</c:v>
                </c:pt>
                <c:pt idx="9">
                  <c:v>4.8192771084337387E-2</c:v>
                </c:pt>
              </c:numCache>
            </c:numRef>
          </c:xVal>
          <c:yVal>
            <c:numRef>
              <c:f>'100pA Ga'!$H$15:$H$24</c:f>
              <c:numCache>
                <c:formatCode>0.0</c:formatCode>
                <c:ptCount val="10"/>
                <c:pt idx="0">
                  <c:v>7.7323881549085371E-2</c:v>
                </c:pt>
                <c:pt idx="1">
                  <c:v>0.23580357250540515</c:v>
                </c:pt>
                <c:pt idx="2">
                  <c:v>1.3482077462363511</c:v>
                </c:pt>
                <c:pt idx="3">
                  <c:v>6.2778792864006023</c:v>
                </c:pt>
                <c:pt idx="4">
                  <c:v>16.844679555786222</c:v>
                </c:pt>
                <c:pt idx="5">
                  <c:v>35.060518504701946</c:v>
                </c:pt>
                <c:pt idx="6">
                  <c:v>62.937306083456477</c:v>
                </c:pt>
                <c:pt idx="7">
                  <c:v>155.72136693171717</c:v>
                </c:pt>
                <c:pt idx="8">
                  <c:v>311.29214170303794</c:v>
                </c:pt>
                <c:pt idx="9">
                  <c:v>417.65232168561778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FD5-4DE5-9926-57BC6ED934AA}"/>
            </c:ext>
          </c:extLst>
        </c:ser>
        <c:ser>
          <c:idx val="2"/>
          <c:order val="2"/>
          <c:spPr>
            <a:ln>
              <a:solidFill>
                <a:srgbClr val="FFC000"/>
              </a:solidFill>
            </a:ln>
          </c:spPr>
          <c:marker>
            <c:symbol val="none"/>
          </c:marker>
          <c:xVal>
            <c:numRef>
              <c:f>'100pA Ga'!$F$26:$F$35</c:f>
              <c:numCache>
                <c:formatCode>General</c:formatCode>
                <c:ptCount val="10"/>
                <c:pt idx="0">
                  <c:v>1</c:v>
                </c:pt>
                <c:pt idx="1">
                  <c:v>0.66666666666666663</c:v>
                </c:pt>
                <c:pt idx="2">
                  <c:v>0.36363636363636376</c:v>
                </c:pt>
                <c:pt idx="3">
                  <c:v>0.21052631578947376</c:v>
                </c:pt>
                <c:pt idx="4">
                  <c:v>0.14814814814814822</c:v>
                </c:pt>
                <c:pt idx="5">
                  <c:v>0.11428571428571435</c:v>
                </c:pt>
                <c:pt idx="6">
                  <c:v>9.3023255813953529E-2</c:v>
                </c:pt>
                <c:pt idx="7">
                  <c:v>6.7796610169491581E-2</c:v>
                </c:pt>
                <c:pt idx="8">
                  <c:v>5.3333333333333385E-2</c:v>
                </c:pt>
                <c:pt idx="9">
                  <c:v>4.8192771084337387E-2</c:v>
                </c:pt>
              </c:numCache>
            </c:numRef>
          </c:xVal>
          <c:yVal>
            <c:numRef>
              <c:f>'100pA Ga'!$I$15:$I$24</c:f>
              <c:numCache>
                <c:formatCode>0</c:formatCode>
                <c:ptCount val="10"/>
                <c:pt idx="0">
                  <c:v>6.4283550830040666</c:v>
                </c:pt>
                <c:pt idx="1">
                  <c:v>7.0383653486897559</c:v>
                </c:pt>
                <c:pt idx="2">
                  <c:v>10.255429340975926</c:v>
                </c:pt>
                <c:pt idx="3">
                  <c:v>16.625923337826254</c:v>
                </c:pt>
                <c:pt idx="4">
                  <c:v>23.36055376061864</c:v>
                </c:pt>
                <c:pt idx="5">
                  <c:v>30.21409894682872</c:v>
                </c:pt>
                <c:pt idx="6">
                  <c:v>37.121119004909637</c:v>
                </c:pt>
                <c:pt idx="7">
                  <c:v>51.009447939103346</c:v>
                </c:pt>
                <c:pt idx="8">
                  <c:v>64.944413631878049</c:v>
                </c:pt>
                <c:pt idx="9">
                  <c:v>71.921015890364203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FD5-4DE5-9926-57BC6ED934AA}"/>
            </c:ext>
          </c:extLst>
        </c:ser>
        <c:ser>
          <c:idx val="3"/>
          <c:order val="3"/>
          <c:marker>
            <c:symbol val="none"/>
          </c:marker>
          <c:xVal>
            <c:numRef>
              <c:f>'100pA Ga'!$F$26:$F$35</c:f>
              <c:numCache>
                <c:formatCode>General</c:formatCode>
                <c:ptCount val="10"/>
                <c:pt idx="0">
                  <c:v>1</c:v>
                </c:pt>
                <c:pt idx="1">
                  <c:v>0.66666666666666663</c:v>
                </c:pt>
                <c:pt idx="2">
                  <c:v>0.36363636363636376</c:v>
                </c:pt>
                <c:pt idx="3">
                  <c:v>0.21052631578947376</c:v>
                </c:pt>
                <c:pt idx="4">
                  <c:v>0.14814814814814822</c:v>
                </c:pt>
                <c:pt idx="5">
                  <c:v>0.11428571428571435</c:v>
                </c:pt>
                <c:pt idx="6">
                  <c:v>9.3023255813953529E-2</c:v>
                </c:pt>
                <c:pt idx="7">
                  <c:v>6.7796610169491581E-2</c:v>
                </c:pt>
                <c:pt idx="8">
                  <c:v>5.3333333333333385E-2</c:v>
                </c:pt>
                <c:pt idx="9">
                  <c:v>4.8192771084337387E-2</c:v>
                </c:pt>
              </c:numCache>
            </c:numRef>
          </c:xVal>
          <c:yVal>
            <c:numRef>
              <c:f>'100pA Ga'!$J$15:$J$24</c:f>
              <c:numCache>
                <c:formatCode>0.0</c:formatCode>
                <c:ptCount val="10"/>
                <c:pt idx="0">
                  <c:v>50.411603109362026</c:v>
                </c:pt>
                <c:pt idx="1">
                  <c:v>34.069125336843548</c:v>
                </c:pt>
                <c:pt idx="2">
                  <c:v>20.918174095543229</c:v>
                </c:pt>
                <c:pt idx="3">
                  <c:v>20.655178993889571</c:v>
                </c:pt>
                <c:pt idx="4">
                  <c:v>29.737659387369224</c:v>
                </c:pt>
                <c:pt idx="5">
                  <c:v>46.634587960137395</c:v>
                </c:pt>
                <c:pt idx="6">
                  <c:v>73.21690575628638</c:v>
                </c:pt>
                <c:pt idx="7">
                  <c:v>163.8981355873544</c:v>
                </c:pt>
                <c:pt idx="8">
                  <c:v>318.00579469431676</c:v>
                </c:pt>
                <c:pt idx="9">
                  <c:v>423.80644248766527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DFD5-4DE5-9926-57BC6ED93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967808"/>
        <c:axId val="66978176"/>
      </c:scatterChart>
      <c:valAx>
        <c:axId val="66967808"/>
        <c:scaling>
          <c:orientation val="minMax"/>
          <c:max val="1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Magnification,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0388341236351033"/>
              <c:y val="0.9297523856029610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66978176"/>
        <c:crossesAt val="1.0000000000000011E-2"/>
        <c:crossBetween val="midCat"/>
      </c:valAx>
      <c:valAx>
        <c:axId val="66978176"/>
        <c:scaling>
          <c:orientation val="minMax"/>
          <c:max val="75"/>
          <c:min val="0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Beam Size, d50 (nm) </a:t>
                </a:r>
              </a:p>
            </c:rich>
          </c:tx>
          <c:layout>
            <c:manualLayout>
              <c:xMode val="edge"/>
              <c:yMode val="edge"/>
              <c:x val="3.9985035019793863E-2"/>
              <c:y val="0.33204419215039982"/>
            </c:manualLayout>
          </c:layout>
          <c:overlay val="0"/>
          <c:spPr>
            <a:noFill/>
            <a:ln w="25400">
              <a:noFill/>
            </a:ln>
          </c:spPr>
        </c:title>
        <c:numFmt formatCode="_(* #,##0_);_(* \(#,##0\);_(* &quot;-&quot;_);_(@_)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66967808"/>
        <c:crossesAt val="1.0000000000000037E-3"/>
        <c:crossBetween val="midCat"/>
      </c:valAx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0.63345</cdr:x>
      <cdr:y>0.71998</cdr:y>
    </cdr:from>
    <cdr:to>
      <cdr:x>0.7968</cdr:x>
      <cdr:y>0.78336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3639793" y="3563064"/>
          <a:ext cx="938613" cy="3136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/>
            <a:t>Chromatic</a:t>
          </a:r>
        </a:p>
      </cdr:txBody>
    </cdr:sp>
  </cdr:relSizeAnchor>
  <cdr:relSizeAnchor xmlns:cdr="http://schemas.openxmlformats.org/drawingml/2006/chartDrawing">
    <cdr:from>
      <cdr:x>0.3853</cdr:x>
      <cdr:y>0.77038</cdr:y>
    </cdr:from>
    <cdr:to>
      <cdr:x>0.53357</cdr:x>
      <cdr:y>0.83376</cdr:y>
    </cdr:to>
    <cdr:sp macro="" textlink="">
      <cdr:nvSpPr>
        <cdr:cNvPr id="4" name="TextBox 7"/>
        <cdr:cNvSpPr txBox="1"/>
      </cdr:nvSpPr>
      <cdr:spPr>
        <a:xfrm xmlns:a="http://schemas.openxmlformats.org/drawingml/2006/main">
          <a:off x="2213927" y="3812452"/>
          <a:ext cx="851963" cy="3136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/>
            <a:t>Spherical</a:t>
          </a:r>
        </a:p>
      </cdr:txBody>
    </cdr:sp>
  </cdr:relSizeAnchor>
  <cdr:relSizeAnchor xmlns:cdr="http://schemas.openxmlformats.org/drawingml/2006/chartDrawing">
    <cdr:from>
      <cdr:x>0.31085</cdr:x>
      <cdr:y>0.34669</cdr:y>
    </cdr:from>
    <cdr:to>
      <cdr:x>0.56979</cdr:x>
      <cdr:y>0.41007</cdr:y>
    </cdr:to>
    <cdr:sp macro="" textlink="">
      <cdr:nvSpPr>
        <cdr:cNvPr id="5" name="TextBox 7"/>
        <cdr:cNvSpPr txBox="1"/>
      </cdr:nvSpPr>
      <cdr:spPr>
        <a:xfrm xmlns:a="http://schemas.openxmlformats.org/drawingml/2006/main">
          <a:off x="1786131" y="1715681"/>
          <a:ext cx="1487876" cy="3136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/>
            <a:t>Optimum balance</a:t>
          </a:r>
        </a:p>
      </cdr:txBody>
    </cdr:sp>
  </cdr:relSizeAnchor>
  <cdr:relSizeAnchor xmlns:cdr="http://schemas.openxmlformats.org/drawingml/2006/chartDrawing">
    <cdr:from>
      <cdr:x>0.37249</cdr:x>
      <cdr:y>0.41111</cdr:y>
    </cdr:from>
    <cdr:to>
      <cdr:x>0.42852</cdr:x>
      <cdr:y>0.65683</cdr:y>
    </cdr:to>
    <cdr:sp macro="" textlink="">
      <cdr:nvSpPr>
        <cdr:cNvPr id="7" name="Straight Arrow Connector 6"/>
        <cdr:cNvSpPr/>
      </cdr:nvSpPr>
      <cdr:spPr>
        <a:xfrm xmlns:a="http://schemas.openxmlformats.org/drawingml/2006/main" rot="16200000" flipH="1" flipV="1">
          <a:off x="1693317" y="2481530"/>
          <a:ext cx="1215997" cy="32194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0.17741</cdr:x>
      <cdr:y>0.71616</cdr:y>
    </cdr:from>
    <cdr:to>
      <cdr:x>0.32347</cdr:x>
      <cdr:y>0.7808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19406" y="3544144"/>
          <a:ext cx="839265" cy="3198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/>
            <a:t>Gaussian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48E44-41E5-C347-B2D2-4E390FB4FA8C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5A9C9-0356-1542-8AF2-0B73C52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360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CE8FB-BBCE-F24C-B8D1-D8A2E6CAB2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A6D0C-1C34-5342-91BF-FBF7BB1FF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204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A6D0C-1C34-5342-91BF-FBF7BB1FF5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7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C3264F-4C29-4190-A773-2E0C38121D65}" type="slidenum">
              <a:rPr lang="en-US"/>
              <a:pPr/>
              <a:t>11</a:t>
            </a:fld>
            <a:endParaRPr lang="en-US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521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8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A6D0C-1C34-5342-91BF-FBF7BB1FF5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3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554C4D-592C-46BA-8DE2-004E59E3FDAC}" type="slidenum">
              <a:rPr lang="en-US"/>
              <a:pPr/>
              <a:t>13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6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2875" y="4364138"/>
            <a:ext cx="4656325" cy="119398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82875" y="5562599"/>
            <a:ext cx="4656325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41166" y="6417806"/>
            <a:ext cx="998034" cy="365125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A6883A7A-A321-6E42-83D4-CD88FC6A7709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2875" y="6417806"/>
            <a:ext cx="3544947" cy="365125"/>
          </a:xfrm>
        </p:spPr>
        <p:txBody>
          <a:bodyPr/>
          <a:lstStyle>
            <a:lvl1pPr algn="l">
              <a:defRPr>
                <a:solidFill>
                  <a:srgbClr val="0C5D32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9" name="Picture 8" descr="OP-PPT-Title Bann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9715" y="897375"/>
            <a:ext cx="9383759" cy="3413533"/>
          </a:xfrm>
          <a:prstGeom prst="rect">
            <a:avLst/>
          </a:prstGeom>
        </p:spPr>
      </p:pic>
      <p:pic>
        <p:nvPicPr>
          <p:cNvPr id="18" name="Picture 17" descr="op_logo_nobyli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22" y="327374"/>
            <a:ext cx="3816585" cy="65283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48487" y="2705924"/>
            <a:ext cx="635024" cy="13805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090197" y="1132071"/>
            <a:ext cx="735198" cy="14081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OP-PPT-Title Ban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9715" y="897375"/>
            <a:ext cx="9383759" cy="3413533"/>
          </a:xfrm>
          <a:prstGeom prst="rect">
            <a:avLst/>
          </a:prstGeom>
        </p:spPr>
      </p:pic>
      <p:pic>
        <p:nvPicPr>
          <p:cNvPr id="11" name="Picture 10" descr="op_logo_noby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22" y="327374"/>
            <a:ext cx="3816585" cy="65283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248487" y="2705924"/>
            <a:ext cx="635024" cy="13805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8090197" y="1132071"/>
            <a:ext cx="735198" cy="14081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98474" y="1643687"/>
            <a:ext cx="819397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CAB91F6-A4D6-1545-B40D-69F0D4639364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19807"/>
            <a:ext cx="8222193" cy="41449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7" y="1408183"/>
            <a:ext cx="8225073" cy="44084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22219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0329218-FAB7-5642-BA4A-9BC68B5200BA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668425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668425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CB0C703-1125-B941-9D4A-9ED502574EFF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0" y="1991767"/>
            <a:ext cx="3933349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5444" y="1991767"/>
            <a:ext cx="3937029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0" y="1615249"/>
            <a:ext cx="3933349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5444" y="1615249"/>
            <a:ext cx="3937029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58C210BF-5121-2449-8597-E9478F4B5477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654619"/>
            <a:ext cx="8179816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3833621"/>
            <a:ext cx="8179816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06FD3A5-FD53-E24B-ADE2-EAAB5D0575EF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48739" y="1654619"/>
            <a:ext cx="3929592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7" y="1654619"/>
            <a:ext cx="3932371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748739" y="3838320"/>
            <a:ext cx="3929592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1E393C3-C8CA-8745-AFB5-96E855C05693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654619"/>
            <a:ext cx="392796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3833621"/>
            <a:ext cx="392796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762850" y="1654619"/>
            <a:ext cx="3929592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762850" y="3838320"/>
            <a:ext cx="3929592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9DF0032-9582-1545-98BB-A03555A17A30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53070CA6-A21B-CC4B-AC8F-7C7EA8E6E608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06042B75-BD0C-704C-91A4-80FBC0EF898B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010536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lay"/>
              </a:rPr>
              <a:t>Oregon Physics LLC</a:t>
            </a:r>
          </a:p>
          <a:p>
            <a:pPr algn="ctr"/>
            <a:r>
              <a:rPr lang="en-US" dirty="0">
                <a:latin typeface="Play"/>
              </a:rPr>
              <a:t>19075</a:t>
            </a:r>
            <a:r>
              <a:rPr lang="en-US" baseline="0" dirty="0">
                <a:latin typeface="Play"/>
              </a:rPr>
              <a:t> NW </a:t>
            </a:r>
            <a:r>
              <a:rPr lang="en-US" baseline="0" dirty="0" err="1">
                <a:latin typeface="Play"/>
              </a:rPr>
              <a:t>Tanasbourne</a:t>
            </a:r>
            <a:r>
              <a:rPr lang="en-US" baseline="0" dirty="0">
                <a:latin typeface="Play"/>
              </a:rPr>
              <a:t> Drive, Suite 150</a:t>
            </a:r>
          </a:p>
          <a:p>
            <a:pPr algn="ctr"/>
            <a:r>
              <a:rPr lang="en-US" baseline="0" dirty="0">
                <a:latin typeface="Play"/>
              </a:rPr>
              <a:t>Hillsboro, Oregon  97124</a:t>
            </a:r>
          </a:p>
          <a:p>
            <a:pPr algn="ctr"/>
            <a:endParaRPr lang="en-US" baseline="0" dirty="0">
              <a:latin typeface="Play"/>
            </a:endParaRP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latin typeface="Play"/>
              </a:rPr>
              <a:t>Phone: +1 503 601 0041</a:t>
            </a:r>
            <a:endParaRPr lang="en-US" dirty="0">
              <a:latin typeface="Play"/>
            </a:endParaRPr>
          </a:p>
          <a:p>
            <a:endParaRPr lang="en-US" dirty="0">
              <a:latin typeface="Play"/>
            </a:endParaRPr>
          </a:p>
        </p:txBody>
      </p:sp>
      <p:pic>
        <p:nvPicPr>
          <p:cNvPr id="10" name="Picture 9" descr="ion beam transparen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58" y="5934909"/>
            <a:ext cx="1270641" cy="657134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4598" y="200838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Play"/>
              </a:rPr>
              <a:t>Learn More at:  </a:t>
            </a:r>
          </a:p>
          <a:p>
            <a:pPr algn="ctr"/>
            <a:r>
              <a:rPr lang="en-US" sz="2800" dirty="0">
                <a:latin typeface="Play"/>
              </a:rPr>
              <a:t>Oregon-</a:t>
            </a:r>
            <a:r>
              <a:rPr lang="en-US" sz="2800" dirty="0" err="1">
                <a:latin typeface="Play"/>
              </a:rPr>
              <a:t>Physics.com</a:t>
            </a:r>
            <a:endParaRPr lang="en-US" sz="2800" dirty="0">
              <a:latin typeface="Play"/>
            </a:endParaRPr>
          </a:p>
          <a:p>
            <a:pPr algn="ctr"/>
            <a:endParaRPr lang="en-US" dirty="0">
              <a:latin typeface="Play"/>
            </a:endParaRPr>
          </a:p>
        </p:txBody>
      </p:sp>
      <p:pic>
        <p:nvPicPr>
          <p:cNvPr id="9" name="Picture 8" descr="ion beam transparen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58" y="5934909"/>
            <a:ext cx="1270641" cy="65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17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98474" y="1643687"/>
            <a:ext cx="819397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CAB91F6-A4D6-1545-B40D-69F0D4639364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19807"/>
            <a:ext cx="8222193" cy="41449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7" y="1408183"/>
            <a:ext cx="8225073" cy="44084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22219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0329218-FAB7-5642-BA4A-9BC68B5200BA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6611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200526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Play"/>
              </a:rPr>
              <a:t>Learn More at:  </a:t>
            </a:r>
          </a:p>
          <a:p>
            <a:pPr algn="ctr"/>
            <a:r>
              <a:rPr lang="en-US" sz="2800" dirty="0">
                <a:latin typeface="Play"/>
              </a:rPr>
              <a:t>Oregon-</a:t>
            </a:r>
            <a:r>
              <a:rPr lang="en-US" sz="2800" dirty="0" err="1">
                <a:latin typeface="Play"/>
              </a:rPr>
              <a:t>Physics.com</a:t>
            </a:r>
            <a:endParaRPr lang="en-US" sz="2800" dirty="0">
              <a:latin typeface="Play"/>
            </a:endParaRPr>
          </a:p>
          <a:p>
            <a:pPr algn="ctr"/>
            <a:endParaRPr lang="en-US" dirty="0">
              <a:latin typeface="Play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4010536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Play"/>
              </a:rPr>
              <a:t>Oregon Physics LLC</a:t>
            </a:r>
          </a:p>
          <a:p>
            <a:pPr algn="ctr"/>
            <a:r>
              <a:rPr lang="en-US" dirty="0">
                <a:latin typeface="Play"/>
              </a:rPr>
              <a:t>19075</a:t>
            </a:r>
            <a:r>
              <a:rPr lang="en-US" baseline="0" dirty="0">
                <a:latin typeface="Play"/>
              </a:rPr>
              <a:t> NW </a:t>
            </a:r>
            <a:r>
              <a:rPr lang="en-US" baseline="0" dirty="0" err="1">
                <a:latin typeface="Play"/>
              </a:rPr>
              <a:t>Tanasbourne</a:t>
            </a:r>
            <a:r>
              <a:rPr lang="en-US" baseline="0" dirty="0">
                <a:latin typeface="Play"/>
              </a:rPr>
              <a:t> Drive, Suite 150</a:t>
            </a:r>
          </a:p>
          <a:p>
            <a:pPr algn="ctr"/>
            <a:r>
              <a:rPr lang="en-US" baseline="0" dirty="0">
                <a:latin typeface="Play"/>
              </a:rPr>
              <a:t>Hillsboro, Oregon  97124</a:t>
            </a:r>
          </a:p>
          <a:p>
            <a:pPr algn="ctr"/>
            <a:endParaRPr lang="en-US" baseline="0" dirty="0">
              <a:latin typeface="Play"/>
            </a:endParaRP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>
                <a:latin typeface="Play"/>
              </a:rPr>
              <a:t>Phone: +1 503 601 0041</a:t>
            </a:r>
            <a:endParaRPr lang="en-US" dirty="0">
              <a:latin typeface="Play"/>
            </a:endParaRPr>
          </a:p>
          <a:p>
            <a:endParaRPr lang="en-US" dirty="0">
              <a:latin typeface="Play"/>
            </a:endParaRPr>
          </a:p>
        </p:txBody>
      </p:sp>
      <p:pic>
        <p:nvPicPr>
          <p:cNvPr id="10" name="Picture 9" descr="ion beam transparen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158" y="5934909"/>
            <a:ext cx="1270641" cy="65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17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79859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643687"/>
            <a:ext cx="8179859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27177" y="5957904"/>
            <a:ext cx="10738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0329218-FAB7-5642-BA4A-9BC68B5200BA}" type="datetime1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067" y="5957904"/>
            <a:ext cx="3575462" cy="372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73139" y="595200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5D32"/>
                </a:solidFill>
              </a:defRPr>
            </a:lvl1pPr>
          </a:lstStyle>
          <a:p>
            <a:fld id="{3A9B1D8E-5295-B74E-A096-A09EC58273A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banner-flat-cropped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776" y="6253999"/>
            <a:ext cx="8610030" cy="617547"/>
          </a:xfrm>
          <a:prstGeom prst="rect">
            <a:avLst/>
          </a:prstGeom>
        </p:spPr>
      </p:pic>
      <p:pic>
        <p:nvPicPr>
          <p:cNvPr id="8" name="Picture 7" descr="op_logo_nobylin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" y="6291549"/>
            <a:ext cx="3069418" cy="5250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683" r:id="rId12"/>
    <p:sldLayoutId id="2147483684" r:id="rId13"/>
    <p:sldLayoutId id="2147483694" r:id="rId14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/>
          </a:solidFill>
          <a:latin typeface="Play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rgbClr val="2B142D"/>
          </a:solidFill>
          <a:latin typeface="Play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rgbClr val="2B142D"/>
          </a:solidFill>
          <a:latin typeface="Play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rgbClr val="2B142D"/>
          </a:solidFill>
          <a:latin typeface="Play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rgbClr val="2B142D"/>
          </a:solidFill>
          <a:latin typeface="Play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rgbClr val="2B142D"/>
          </a:solidFill>
          <a:latin typeface="Play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/>
          <p:cNvSpPr>
            <a:spLocks noGrp="1"/>
          </p:cNvSpPr>
          <p:nvPr>
            <p:ph type="ctrTitle"/>
          </p:nvPr>
        </p:nvSpPr>
        <p:spPr>
          <a:xfrm>
            <a:off x="101593" y="4605441"/>
            <a:ext cx="8940816" cy="119398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Applications, Developments, and Recent Work with O</a:t>
            </a:r>
            <a:r>
              <a:rPr lang="en-US" b="1" baseline="30000" dirty="0"/>
              <a:t>-</a:t>
            </a:r>
            <a:r>
              <a:rPr lang="en-US" b="1" dirty="0"/>
              <a:t> Beams</a:t>
            </a:r>
            <a:br>
              <a:rPr lang="en-US" dirty="0"/>
            </a:br>
            <a:r>
              <a:rPr lang="en-US" dirty="0"/>
              <a:t>	</a:t>
            </a:r>
            <a:r>
              <a:rPr lang="en-US" sz="2200" dirty="0"/>
              <a:t>Noel S Smith and Stephane Melanson</a:t>
            </a:r>
            <a:br>
              <a:rPr lang="en-US" sz="2200" dirty="0"/>
            </a:br>
            <a:r>
              <a:rPr lang="en-US" sz="2200" dirty="0"/>
              <a:t>	</a:t>
            </a:r>
            <a:r>
              <a:rPr lang="en-US" sz="2200" i="1" dirty="0"/>
              <a:t>Oregon Physics LLC</a:t>
            </a:r>
            <a:endParaRPr lang="en-US" sz="2200" dirty="0"/>
          </a:p>
        </p:txBody>
      </p:sp>
      <p:sp>
        <p:nvSpPr>
          <p:cNvPr id="42" name="Subtitle 41"/>
          <p:cNvSpPr>
            <a:spLocks noGrp="1"/>
          </p:cNvSpPr>
          <p:nvPr>
            <p:ph type="subTitle" idx="1"/>
          </p:nvPr>
        </p:nvSpPr>
        <p:spPr>
          <a:xfrm>
            <a:off x="5864022" y="5938470"/>
            <a:ext cx="2505537" cy="338555"/>
          </a:xfrm>
        </p:spPr>
        <p:txBody>
          <a:bodyPr>
            <a:normAutofit/>
          </a:bodyPr>
          <a:lstStyle/>
          <a:p>
            <a:r>
              <a:rPr lang="en-US" i="1" dirty="0"/>
              <a:t>n.smith@oregon-physics.com</a:t>
            </a:r>
          </a:p>
        </p:txBody>
      </p:sp>
      <p:sp>
        <p:nvSpPr>
          <p:cNvPr id="6" name="Rectangle 5"/>
          <p:cNvSpPr/>
          <p:nvPr/>
        </p:nvSpPr>
        <p:spPr>
          <a:xfrm>
            <a:off x="334663" y="655697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OREGON PHYSICS LLC, 15236 NW Greenbrier Parkway, Beaverton, Oregon 97006, USA</a:t>
            </a:r>
          </a:p>
        </p:txBody>
      </p:sp>
    </p:spTree>
    <p:extLst>
      <p:ext uri="{BB962C8B-B14F-4D97-AF65-F5344CB8AC3E}">
        <p14:creationId xmlns:p14="http://schemas.microsoft.com/office/powerpoint/2010/main" val="93731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6460-8467-D26B-839B-BC2D2D2F2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6F521-25BE-802B-1AD8-8DC518A67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3" y="1462523"/>
            <a:ext cx="8001715" cy="23943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is Secondary Ion Mass Spectrometry (SIMS)</a:t>
            </a:r>
          </a:p>
          <a:p>
            <a:r>
              <a:rPr lang="en-US" dirty="0"/>
              <a:t>Why Focused O</a:t>
            </a:r>
            <a:r>
              <a:rPr lang="en-US" baseline="30000" dirty="0"/>
              <a:t>-</a:t>
            </a:r>
            <a:r>
              <a:rPr lang="en-US" dirty="0"/>
              <a:t> beams are used.</a:t>
            </a:r>
          </a:p>
          <a:p>
            <a:r>
              <a:rPr lang="en-US" dirty="0"/>
              <a:t>Ion Source requirements for Focused Ion Beams</a:t>
            </a:r>
          </a:p>
          <a:p>
            <a:r>
              <a:rPr lang="en-US" dirty="0"/>
              <a:t>Evolution from </a:t>
            </a:r>
            <a:r>
              <a:rPr lang="en-US" dirty="0" err="1"/>
              <a:t>Duoplasmatrons</a:t>
            </a:r>
            <a:r>
              <a:rPr lang="en-US" dirty="0"/>
              <a:t> to ICP ion sources.</a:t>
            </a:r>
          </a:p>
          <a:p>
            <a:r>
              <a:rPr lang="en-US" dirty="0"/>
              <a:t>Possible Future Developments</a:t>
            </a:r>
          </a:p>
        </p:txBody>
      </p:sp>
    </p:spTree>
    <p:extLst>
      <p:ext uri="{BB962C8B-B14F-4D97-AF65-F5344CB8AC3E}">
        <p14:creationId xmlns:p14="http://schemas.microsoft.com/office/powerpoint/2010/main" val="3211534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Secondary Ion Mass Spectrometry (SIMS)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498474" y="1150000"/>
            <a:ext cx="8193970" cy="42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i="1" dirty="0">
                <a:solidFill>
                  <a:srgbClr val="2B142D"/>
                </a:solidFill>
                <a:latin typeface="Play"/>
              </a:rPr>
              <a:t>Hit a surface with a focused keV ion beam, collect the few sputtered atoms that leave as ions, and mass-analyse them — the most sensitive surface analysis technique there is.</a:t>
            </a:r>
          </a:p>
        </p:txBody>
      </p:sp>
      <p:sp>
        <p:nvSpPr>
          <p:cNvPr id="12" name="Background"/>
          <p:cNvSpPr/>
          <p:nvPr/>
        </p:nvSpPr>
        <p:spPr>
          <a:xfrm>
            <a:off x="498474" y="1580000"/>
            <a:ext cx="8193970" cy="3823852"/>
          </a:xfrm>
          <a:prstGeom prst="roundRect">
            <a:avLst>
              <a:gd name="adj" fmla="val 3000"/>
            </a:avLst>
          </a:prstGeom>
          <a:solidFill>
            <a:srgbClr val="F7F5F1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3" name="Sample"/>
          <p:cNvSpPr/>
          <p:nvPr/>
        </p:nvSpPr>
        <p:spPr>
          <a:xfrm>
            <a:off x="2433320" y="4662493"/>
            <a:ext cx="1249680" cy="226851"/>
          </a:xfrm>
          <a:prstGeom prst="rect">
            <a:avLst/>
          </a:prstGeom>
          <a:solidFill>
            <a:srgbClr val="C9C0B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4" name="Crater"/>
          <p:cNvSpPr/>
          <p:nvPr/>
        </p:nvSpPr>
        <p:spPr>
          <a:xfrm>
            <a:off x="2683532" y="4662492"/>
            <a:ext cx="780378" cy="109253"/>
          </a:xfrm>
          <a:custGeom>
            <a:avLst/>
            <a:gdLst/>
            <a:ahLst/>
            <a:cxnLst/>
            <a:rect l="0" t="0" r="r" b="b"/>
            <a:pathLst>
              <a:path w="780378" h="109253">
                <a:moveTo>
                  <a:pt x="0" y="0"/>
                </a:moveTo>
                <a:lnTo>
                  <a:pt x="109253" y="109253"/>
                </a:lnTo>
                <a:lnTo>
                  <a:pt x="671125" y="109253"/>
                </a:lnTo>
                <a:lnTo>
                  <a:pt x="780378" y="0"/>
                </a:lnTo>
                <a:close/>
              </a:path>
            </a:pathLst>
          </a:custGeom>
          <a:solidFill>
            <a:srgbClr val="B3AA9D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Label"/>
          <p:cNvSpPr txBox="1"/>
          <p:nvPr/>
        </p:nvSpPr>
        <p:spPr>
          <a:xfrm>
            <a:off x="2499053" y="4749416"/>
            <a:ext cx="1209347" cy="1716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Sample being analyzed</a:t>
            </a:r>
          </a:p>
        </p:txBody>
      </p:sp>
      <p:sp>
        <p:nvSpPr>
          <p:cNvPr id="17" name="Primary beam envelope"/>
          <p:cNvSpPr/>
          <p:nvPr/>
        </p:nvSpPr>
        <p:spPr>
          <a:xfrm>
            <a:off x="3129885" y="2867708"/>
            <a:ext cx="1631472" cy="1796086"/>
          </a:xfrm>
          <a:custGeom>
            <a:avLst/>
            <a:gdLst/>
            <a:ahLst/>
            <a:cxnLst/>
            <a:rect l="0" t="0" r="r" b="b"/>
            <a:pathLst>
              <a:path w="1631472" h="1796086">
                <a:moveTo>
                  <a:pt x="0" y="1796086"/>
                </a:moveTo>
                <a:lnTo>
                  <a:pt x="1480689" y="0"/>
                </a:lnTo>
                <a:lnTo>
                  <a:pt x="1631472" y="135766"/>
                </a:lnTo>
                <a:close/>
              </a:path>
            </a:pathLst>
          </a:custGeom>
          <a:solidFill>
            <a:srgbClr val="487353">
              <a:alpha val="18000"/>
            </a:srgbClr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Primary beam"/>
          <p:cNvSpPr/>
          <p:nvPr/>
        </p:nvSpPr>
        <p:spPr>
          <a:xfrm>
            <a:off x="3084165" y="2966845"/>
            <a:ext cx="1576379" cy="1746479"/>
          </a:xfrm>
          <a:custGeom>
            <a:avLst/>
            <a:gdLst/>
            <a:ahLst/>
            <a:cxnLst/>
            <a:rect l="0" t="0" r="r" b="b"/>
            <a:pathLst>
              <a:path w="1576379" h="1746479">
                <a:moveTo>
                  <a:pt x="0" y="1746479"/>
                </a:moveTo>
                <a:lnTo>
                  <a:pt x="1109344" y="456114"/>
                </a:lnTo>
                <a:lnTo>
                  <a:pt x="1535783" y="0"/>
                </a:lnTo>
                <a:lnTo>
                  <a:pt x="1576379" y="36552"/>
                </a:lnTo>
                <a:lnTo>
                  <a:pt x="1167338" y="508332"/>
                </a:lnTo>
                <a:close/>
              </a:path>
            </a:pathLst>
          </a:custGeom>
          <a:solidFill>
            <a:srgbClr val="487353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immersion lens - ground electrode"/>
          <p:cNvSpPr/>
          <p:nvPr/>
        </p:nvSpPr>
        <p:spPr>
          <a:xfrm>
            <a:off x="2746421" y="3437299"/>
            <a:ext cx="274510" cy="897435"/>
          </a:xfrm>
          <a:custGeom>
            <a:avLst/>
            <a:gdLst/>
            <a:ahLst/>
            <a:cxnLst/>
            <a:rect l="0" t="0" r="r" b="b"/>
            <a:pathLst>
              <a:path w="274510" h="897435">
                <a:moveTo>
                  <a:pt x="274510" y="897435"/>
                </a:moveTo>
                <a:lnTo>
                  <a:pt x="222142" y="897435"/>
                </a:lnTo>
                <a:lnTo>
                  <a:pt x="0" y="361138"/>
                </a:lnTo>
                <a:lnTo>
                  <a:pt x="0" y="0"/>
                </a:lnTo>
                <a:lnTo>
                  <a:pt x="130920" y="0"/>
                </a:lnTo>
                <a:lnTo>
                  <a:pt x="130920" y="52368"/>
                </a:lnTo>
                <a:lnTo>
                  <a:pt x="52368" y="52368"/>
                </a:lnTo>
                <a:lnTo>
                  <a:pt x="52368" y="361138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immersion lens - ground electrode"/>
          <p:cNvSpPr/>
          <p:nvPr/>
        </p:nvSpPr>
        <p:spPr>
          <a:xfrm>
            <a:off x="3126511" y="3437299"/>
            <a:ext cx="274510" cy="897435"/>
          </a:xfrm>
          <a:custGeom>
            <a:avLst/>
            <a:gdLst/>
            <a:ahLst/>
            <a:cxnLst/>
            <a:rect l="0" t="0" r="r" b="b"/>
            <a:pathLst>
              <a:path w="274510" h="897435">
                <a:moveTo>
                  <a:pt x="0" y="897435"/>
                </a:moveTo>
                <a:lnTo>
                  <a:pt x="52368" y="897435"/>
                </a:lnTo>
                <a:lnTo>
                  <a:pt x="274510" y="361138"/>
                </a:lnTo>
                <a:lnTo>
                  <a:pt x="274510" y="0"/>
                </a:lnTo>
                <a:lnTo>
                  <a:pt x="143590" y="0"/>
                </a:lnTo>
                <a:lnTo>
                  <a:pt x="143590" y="52368"/>
                </a:lnTo>
                <a:lnTo>
                  <a:pt x="222142" y="52368"/>
                </a:lnTo>
                <a:lnTo>
                  <a:pt x="222142" y="361138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immersion lens - focus electrode"/>
          <p:cNvSpPr/>
          <p:nvPr/>
        </p:nvSpPr>
        <p:spPr>
          <a:xfrm>
            <a:off x="2847884" y="3568219"/>
            <a:ext cx="176003" cy="528699"/>
          </a:xfrm>
          <a:custGeom>
            <a:avLst/>
            <a:gdLst/>
            <a:ahLst/>
            <a:cxnLst/>
            <a:rect l="0" t="0" r="r" b="b"/>
            <a:pathLst>
              <a:path w="176003" h="528699">
                <a:moveTo>
                  <a:pt x="123635" y="528699"/>
                </a:moveTo>
                <a:lnTo>
                  <a:pt x="0" y="230218"/>
                </a:lnTo>
                <a:lnTo>
                  <a:pt x="0" y="0"/>
                </a:lnTo>
                <a:lnTo>
                  <a:pt x="52368" y="0"/>
                </a:lnTo>
                <a:lnTo>
                  <a:pt x="52368" y="230218"/>
                </a:lnTo>
                <a:lnTo>
                  <a:pt x="176003" y="528699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immersion lens - focus electrode"/>
          <p:cNvSpPr/>
          <p:nvPr/>
        </p:nvSpPr>
        <p:spPr>
          <a:xfrm>
            <a:off x="3123555" y="3568219"/>
            <a:ext cx="176003" cy="528699"/>
          </a:xfrm>
          <a:custGeom>
            <a:avLst/>
            <a:gdLst/>
            <a:ahLst/>
            <a:cxnLst/>
            <a:rect l="0" t="0" r="r" b="b"/>
            <a:pathLst>
              <a:path w="176003" h="528699">
                <a:moveTo>
                  <a:pt x="52368" y="528699"/>
                </a:moveTo>
                <a:lnTo>
                  <a:pt x="176003" y="230218"/>
                </a:lnTo>
                <a:lnTo>
                  <a:pt x="176003" y="0"/>
                </a:lnTo>
                <a:lnTo>
                  <a:pt x="123635" y="0"/>
                </a:lnTo>
                <a:lnTo>
                  <a:pt x="123635" y="230218"/>
                </a:lnTo>
                <a:lnTo>
                  <a:pt x="0" y="528699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primary objective - ground electrode"/>
          <p:cNvSpPr/>
          <p:nvPr/>
        </p:nvSpPr>
        <p:spPr>
          <a:xfrm>
            <a:off x="3273631" y="3556765"/>
            <a:ext cx="524394" cy="854139"/>
          </a:xfrm>
          <a:custGeom>
            <a:avLst/>
            <a:gdLst/>
            <a:ahLst/>
            <a:cxnLst/>
            <a:rect l="0" t="0" r="r" b="b"/>
            <a:pathLst>
              <a:path w="524394" h="854139">
                <a:moveTo>
                  <a:pt x="37662" y="854139"/>
                </a:moveTo>
                <a:lnTo>
                  <a:pt x="0" y="820228"/>
                </a:lnTo>
                <a:lnTo>
                  <a:pt x="199848" y="255876"/>
                </a:lnTo>
                <a:lnTo>
                  <a:pt x="430240" y="0"/>
                </a:lnTo>
                <a:lnTo>
                  <a:pt x="524394" y="84777"/>
                </a:lnTo>
                <a:lnTo>
                  <a:pt x="490483" y="122438"/>
                </a:lnTo>
                <a:lnTo>
                  <a:pt x="433991" y="71572"/>
                </a:lnTo>
                <a:lnTo>
                  <a:pt x="237510" y="289786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primary objective - ground electrode"/>
          <p:cNvSpPr/>
          <p:nvPr/>
        </p:nvSpPr>
        <p:spPr>
          <a:xfrm>
            <a:off x="3366216" y="3895871"/>
            <a:ext cx="808425" cy="598397"/>
          </a:xfrm>
          <a:custGeom>
            <a:avLst/>
            <a:gdLst/>
            <a:ahLst/>
            <a:cxnLst/>
            <a:rect l="0" t="0" r="r" b="b"/>
            <a:pathLst>
              <a:path w="808425" h="598397">
                <a:moveTo>
                  <a:pt x="0" y="564486"/>
                </a:moveTo>
                <a:lnTo>
                  <a:pt x="37662" y="598397"/>
                </a:lnTo>
                <a:lnTo>
                  <a:pt x="578033" y="340653"/>
                </a:lnTo>
                <a:lnTo>
                  <a:pt x="808425" y="84777"/>
                </a:lnTo>
                <a:lnTo>
                  <a:pt x="714271" y="0"/>
                </a:lnTo>
                <a:lnTo>
                  <a:pt x="680360" y="37662"/>
                </a:lnTo>
                <a:lnTo>
                  <a:pt x="736852" y="88528"/>
                </a:lnTo>
                <a:lnTo>
                  <a:pt x="540372" y="306742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primary objective - focus electrode"/>
          <p:cNvSpPr/>
          <p:nvPr/>
        </p:nvSpPr>
        <p:spPr>
          <a:xfrm>
            <a:off x="3431974" y="3716621"/>
            <a:ext cx="297751" cy="518900"/>
          </a:xfrm>
          <a:custGeom>
            <a:avLst/>
            <a:gdLst/>
            <a:ahLst/>
            <a:cxnLst/>
            <a:rect l="0" t="0" r="r" b="b"/>
            <a:pathLst>
              <a:path w="297751" h="518900">
                <a:moveTo>
                  <a:pt x="0" y="484989"/>
                </a:moveTo>
                <a:lnTo>
                  <a:pt x="114475" y="161722"/>
                </a:lnTo>
                <a:lnTo>
                  <a:pt x="260090" y="0"/>
                </a:lnTo>
                <a:lnTo>
                  <a:pt x="297751" y="33910"/>
                </a:lnTo>
                <a:lnTo>
                  <a:pt x="152136" y="195632"/>
                </a:lnTo>
                <a:lnTo>
                  <a:pt x="37661" y="518900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primary objective - focus electrode"/>
          <p:cNvSpPr/>
          <p:nvPr/>
        </p:nvSpPr>
        <p:spPr>
          <a:xfrm>
            <a:off x="3524088" y="3975190"/>
            <a:ext cx="492807" cy="343270"/>
          </a:xfrm>
          <a:custGeom>
            <a:avLst/>
            <a:gdLst/>
            <a:ahLst/>
            <a:cxnLst/>
            <a:rect l="0" t="0" r="r" b="b"/>
            <a:pathLst>
              <a:path w="492807" h="343270">
                <a:moveTo>
                  <a:pt x="37661" y="343270"/>
                </a:moveTo>
                <a:lnTo>
                  <a:pt x="347192" y="195632"/>
                </a:lnTo>
                <a:lnTo>
                  <a:pt x="492807" y="33910"/>
                </a:lnTo>
                <a:lnTo>
                  <a:pt x="455145" y="0"/>
                </a:lnTo>
                <a:lnTo>
                  <a:pt x="309530" y="161721"/>
                </a:lnTo>
                <a:lnTo>
                  <a:pt x="0" y="309360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Label"/>
          <p:cNvSpPr txBox="1"/>
          <p:nvPr/>
        </p:nvSpPr>
        <p:spPr>
          <a:xfrm>
            <a:off x="4205269" y="3672793"/>
            <a:ext cx="875035" cy="2625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4" dirty="0">
                <a:solidFill>
                  <a:srgbClr val="6E6660"/>
                </a:solidFill>
                <a:latin typeface="Play"/>
              </a:rPr>
              <a:t>primary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4" dirty="0">
                <a:solidFill>
                  <a:srgbClr val="6E6660"/>
                </a:solidFill>
                <a:latin typeface="Play"/>
              </a:rPr>
              <a:t>objective lens</a:t>
            </a:r>
          </a:p>
        </p:txBody>
      </p:sp>
      <p:sp>
        <p:nvSpPr>
          <p:cNvPr id="28" name="Ion source"/>
          <p:cNvSpPr/>
          <p:nvPr/>
        </p:nvSpPr>
        <p:spPr>
          <a:xfrm>
            <a:off x="4379276" y="2402182"/>
            <a:ext cx="835245" cy="817918"/>
          </a:xfrm>
          <a:custGeom>
            <a:avLst/>
            <a:gdLst/>
            <a:ahLst/>
            <a:cxnLst/>
            <a:rect l="0" t="0" r="r" b="b"/>
            <a:pathLst>
              <a:path w="835245" h="817918">
                <a:moveTo>
                  <a:pt x="0" y="347960"/>
                </a:moveTo>
                <a:lnTo>
                  <a:pt x="313304" y="0"/>
                </a:lnTo>
                <a:lnTo>
                  <a:pt x="835245" y="469957"/>
                </a:lnTo>
                <a:lnTo>
                  <a:pt x="521940" y="817918"/>
                </a:lnTo>
                <a:close/>
              </a:path>
            </a:pathLst>
          </a:custGeom>
          <a:solidFill>
            <a:srgbClr val="487353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Ion source label"/>
          <p:cNvSpPr txBox="1"/>
          <p:nvPr/>
        </p:nvSpPr>
        <p:spPr>
          <a:xfrm rot="18720000">
            <a:off x="4570302" y="2664616"/>
            <a:ext cx="453192" cy="2930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dirty="0">
                <a:solidFill>
                  <a:srgbClr val="FFFFFF"/>
                </a:solidFill>
                <a:latin typeface="Play"/>
              </a:rPr>
              <a:t>ion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dirty="0">
                <a:solidFill>
                  <a:srgbClr val="FFFFFF"/>
                </a:solidFill>
                <a:latin typeface="Play"/>
              </a:rPr>
              <a:t>source</a:t>
            </a:r>
          </a:p>
        </p:txBody>
      </p:sp>
      <p:sp>
        <p:nvSpPr>
          <p:cNvPr id="30" name="Label"/>
          <p:cNvSpPr txBox="1"/>
          <p:nvPr/>
        </p:nvSpPr>
        <p:spPr>
          <a:xfrm>
            <a:off x="4205269" y="4190231"/>
            <a:ext cx="959464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8" b="1" dirty="0">
                <a:solidFill>
                  <a:srgbClr val="487353"/>
                </a:solidFill>
                <a:latin typeface="Play"/>
              </a:rPr>
              <a:t>primary beam:</a:t>
            </a:r>
          </a:p>
        </p:txBody>
      </p:sp>
      <p:sp>
        <p:nvSpPr>
          <p:cNvPr id="31" name="Label"/>
          <p:cNvSpPr txBox="1"/>
          <p:nvPr/>
        </p:nvSpPr>
        <p:spPr>
          <a:xfrm>
            <a:off x="4205269" y="4346123"/>
            <a:ext cx="1544985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487353"/>
                </a:solidFill>
                <a:latin typeface="Play"/>
              </a:rPr>
              <a:t>O⁻, O₂⁺ or Cs⁺, 1–30 keV</a:t>
            </a:r>
          </a:p>
        </p:txBody>
      </p:sp>
      <p:sp>
        <p:nvSpPr>
          <p:cNvPr id="32" name="Label"/>
          <p:cNvSpPr txBox="1"/>
          <p:nvPr/>
        </p:nvSpPr>
        <p:spPr>
          <a:xfrm>
            <a:off x="4205269" y="4486591"/>
            <a:ext cx="1297488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487353"/>
                </a:solidFill>
                <a:latin typeface="Play"/>
              </a:rPr>
              <a:t>focused and rastered</a:t>
            </a:r>
          </a:p>
        </p:txBody>
      </p:sp>
      <p:grpSp>
        <p:nvGrpSpPr>
          <p:cNvPr id="83" name="Sputtered neutrals"/>
          <p:cNvGrpSpPr/>
          <p:nvPr/>
        </p:nvGrpSpPr>
        <p:grpSpPr>
          <a:xfrm>
            <a:off x="2910949" y="4457376"/>
            <a:ext cx="288047" cy="210266"/>
            <a:chOff x="2902885" y="4390879"/>
            <a:chExt cx="288047" cy="210266"/>
          </a:xfrm>
        </p:grpSpPr>
        <p:sp>
          <p:nvSpPr>
            <p:cNvPr id="35" name="Track"/>
            <p:cNvSpPr/>
            <p:nvPr/>
          </p:nvSpPr>
          <p:spPr>
            <a:xfrm>
              <a:off x="2976127" y="4516392"/>
              <a:ext cx="24399" cy="36525"/>
            </a:xfrm>
            <a:custGeom>
              <a:avLst/>
              <a:gdLst/>
              <a:ahLst/>
              <a:cxnLst/>
              <a:rect l="0" t="0" r="r" b="b"/>
              <a:pathLst>
                <a:path w="24399" h="36525" fill="none">
                  <a:moveTo>
                    <a:pt x="24399" y="36525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Track"/>
            <p:cNvSpPr/>
            <p:nvPr/>
          </p:nvSpPr>
          <p:spPr>
            <a:xfrm>
              <a:off x="3013937" y="4580696"/>
              <a:ext cx="14946" cy="20449"/>
            </a:xfrm>
            <a:custGeom>
              <a:avLst/>
              <a:gdLst/>
              <a:ahLst/>
              <a:cxnLst/>
              <a:rect l="0" t="0" r="r" b="b"/>
              <a:pathLst>
                <a:path w="14946" h="20449" fill="none">
                  <a:moveTo>
                    <a:pt x="14946" y="20449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rack"/>
            <p:cNvSpPr/>
            <p:nvPr/>
          </p:nvSpPr>
          <p:spPr>
            <a:xfrm>
              <a:off x="3052252" y="4516019"/>
              <a:ext cx="5367" cy="36619"/>
            </a:xfrm>
            <a:custGeom>
              <a:avLst/>
              <a:gdLst/>
              <a:ahLst/>
              <a:cxnLst/>
              <a:rect l="0" t="0" r="r" b="b"/>
              <a:pathLst>
                <a:path w="5367" h="36619" fill="none">
                  <a:moveTo>
                    <a:pt x="5367" y="36619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Sputtered particle"/>
            <p:cNvSpPr/>
            <p:nvPr/>
          </p:nvSpPr>
          <p:spPr>
            <a:xfrm>
              <a:off x="3026500" y="4490267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1" name="Track"/>
            <p:cNvSpPr/>
            <p:nvPr/>
          </p:nvSpPr>
          <p:spPr>
            <a:xfrm>
              <a:off x="3028174" y="4556440"/>
              <a:ext cx="11387" cy="26513"/>
            </a:xfrm>
            <a:custGeom>
              <a:avLst/>
              <a:gdLst/>
              <a:ahLst/>
              <a:cxnLst/>
              <a:rect l="0" t="0" r="r" b="b"/>
              <a:pathLst>
                <a:path w="11387" h="26513" fill="none">
                  <a:moveTo>
                    <a:pt x="11387" y="26513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Sputtered particle"/>
            <p:cNvSpPr/>
            <p:nvPr/>
          </p:nvSpPr>
          <p:spPr>
            <a:xfrm>
              <a:off x="3002422" y="4530688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3" name="Track"/>
            <p:cNvSpPr/>
            <p:nvPr/>
          </p:nvSpPr>
          <p:spPr>
            <a:xfrm>
              <a:off x="2987966" y="4504353"/>
              <a:ext cx="21439" cy="39534"/>
            </a:xfrm>
            <a:custGeom>
              <a:avLst/>
              <a:gdLst/>
              <a:ahLst/>
              <a:cxnLst/>
              <a:rect l="0" t="0" r="r" b="b"/>
              <a:pathLst>
                <a:path w="21439" h="39534" fill="none">
                  <a:moveTo>
                    <a:pt x="21439" y="39534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Sputtered particle"/>
            <p:cNvSpPr/>
            <p:nvPr/>
          </p:nvSpPr>
          <p:spPr>
            <a:xfrm>
              <a:off x="2962214" y="4478601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5" name="Track"/>
            <p:cNvSpPr/>
            <p:nvPr/>
          </p:nvSpPr>
          <p:spPr>
            <a:xfrm>
              <a:off x="2987365" y="4517271"/>
              <a:ext cx="21589" cy="36306"/>
            </a:xfrm>
            <a:custGeom>
              <a:avLst/>
              <a:gdLst/>
              <a:ahLst/>
              <a:cxnLst/>
              <a:rect l="0" t="0" r="r" b="b"/>
              <a:pathLst>
                <a:path w="21589" h="36306" fill="none">
                  <a:moveTo>
                    <a:pt x="21589" y="36306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rack"/>
            <p:cNvSpPr/>
            <p:nvPr/>
          </p:nvSpPr>
          <p:spPr>
            <a:xfrm>
              <a:off x="3089077" y="4446008"/>
              <a:ext cx="5119" cy="54121"/>
            </a:xfrm>
            <a:custGeom>
              <a:avLst/>
              <a:gdLst/>
              <a:ahLst/>
              <a:cxnLst/>
              <a:rect l="0" t="0" r="r" b="b"/>
              <a:pathLst>
                <a:path w="5119" h="54121" fill="none">
                  <a:moveTo>
                    <a:pt x="0" y="54121"/>
                  </a:moveTo>
                  <a:lnTo>
                    <a:pt x="5119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Sputtered particle"/>
            <p:cNvSpPr/>
            <p:nvPr/>
          </p:nvSpPr>
          <p:spPr>
            <a:xfrm>
              <a:off x="3068444" y="4420256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Track"/>
            <p:cNvSpPr/>
            <p:nvPr/>
          </p:nvSpPr>
          <p:spPr>
            <a:xfrm>
              <a:off x="2982891" y="4540797"/>
              <a:ext cx="22708" cy="30424"/>
            </a:xfrm>
            <a:custGeom>
              <a:avLst/>
              <a:gdLst/>
              <a:ahLst/>
              <a:cxnLst/>
              <a:rect l="0" t="0" r="r" b="b"/>
              <a:pathLst>
                <a:path w="22708" h="30424" fill="none">
                  <a:moveTo>
                    <a:pt x="22708" y="30424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Track"/>
            <p:cNvSpPr/>
            <p:nvPr/>
          </p:nvSpPr>
          <p:spPr>
            <a:xfrm>
              <a:off x="2928637" y="4460075"/>
              <a:ext cx="36271" cy="50605"/>
            </a:xfrm>
            <a:custGeom>
              <a:avLst/>
              <a:gdLst/>
              <a:ahLst/>
              <a:cxnLst/>
              <a:rect l="0" t="0" r="r" b="b"/>
              <a:pathLst>
                <a:path w="36271" h="50605" fill="none">
                  <a:moveTo>
                    <a:pt x="36271" y="50605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Sputtered particle"/>
            <p:cNvSpPr/>
            <p:nvPr/>
          </p:nvSpPr>
          <p:spPr>
            <a:xfrm>
              <a:off x="2902885" y="4434323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3" name="Track"/>
            <p:cNvSpPr/>
            <p:nvPr/>
          </p:nvSpPr>
          <p:spPr>
            <a:xfrm>
              <a:off x="3133482" y="4489887"/>
              <a:ext cx="19920" cy="43151"/>
            </a:xfrm>
            <a:custGeom>
              <a:avLst/>
              <a:gdLst/>
              <a:ahLst/>
              <a:cxnLst/>
              <a:rect l="0" t="0" r="r" b="b"/>
              <a:pathLst>
                <a:path w="19920" h="43151" fill="none">
                  <a:moveTo>
                    <a:pt x="0" y="43151"/>
                  </a:moveTo>
                  <a:lnTo>
                    <a:pt x="1992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Sputtered particle"/>
            <p:cNvSpPr/>
            <p:nvPr/>
          </p:nvSpPr>
          <p:spPr>
            <a:xfrm>
              <a:off x="3127650" y="4464135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5" name="Track"/>
            <p:cNvSpPr/>
            <p:nvPr/>
          </p:nvSpPr>
          <p:spPr>
            <a:xfrm>
              <a:off x="3006791" y="4426869"/>
              <a:ext cx="16733" cy="58906"/>
            </a:xfrm>
            <a:custGeom>
              <a:avLst/>
              <a:gdLst/>
              <a:ahLst/>
              <a:cxnLst/>
              <a:rect l="0" t="0" r="r" b="b"/>
              <a:pathLst>
                <a:path w="16733" h="58906" fill="none">
                  <a:moveTo>
                    <a:pt x="16733" y="58906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Sputtered particle"/>
            <p:cNvSpPr/>
            <p:nvPr/>
          </p:nvSpPr>
          <p:spPr>
            <a:xfrm>
              <a:off x="2981039" y="4401117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7" name="Track"/>
            <p:cNvSpPr/>
            <p:nvPr/>
          </p:nvSpPr>
          <p:spPr>
            <a:xfrm>
              <a:off x="3049876" y="4557905"/>
              <a:ext cx="5961" cy="26147"/>
            </a:xfrm>
            <a:custGeom>
              <a:avLst/>
              <a:gdLst/>
              <a:ahLst/>
              <a:cxnLst/>
              <a:rect l="0" t="0" r="r" b="b"/>
              <a:pathLst>
                <a:path w="5961" h="26147" fill="none">
                  <a:moveTo>
                    <a:pt x="5961" y="26147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Track"/>
            <p:cNvSpPr/>
            <p:nvPr/>
          </p:nvSpPr>
          <p:spPr>
            <a:xfrm>
              <a:off x="3074085" y="4495007"/>
              <a:ext cx="121" cy="41871"/>
            </a:xfrm>
            <a:custGeom>
              <a:avLst/>
              <a:gdLst/>
              <a:ahLst/>
              <a:cxnLst/>
              <a:rect l="0" t="0" r="r" b="b"/>
              <a:pathLst>
                <a:path w="121" h="41871" fill="none">
                  <a:moveTo>
                    <a:pt x="0" y="41871"/>
                  </a:moveTo>
                  <a:lnTo>
                    <a:pt x="121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Sputtered particle"/>
            <p:cNvSpPr/>
            <p:nvPr/>
          </p:nvSpPr>
          <p:spPr>
            <a:xfrm>
              <a:off x="3048454" y="4469255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1" name="Track"/>
            <p:cNvSpPr/>
            <p:nvPr/>
          </p:nvSpPr>
          <p:spPr>
            <a:xfrm>
              <a:off x="3073646" y="4416631"/>
              <a:ext cx="19" cy="61466"/>
            </a:xfrm>
            <a:custGeom>
              <a:avLst/>
              <a:gdLst/>
              <a:ahLst/>
              <a:cxnLst/>
              <a:rect l="0" t="0" r="r" b="b"/>
              <a:pathLst>
                <a:path w="19" h="61466" fill="none">
                  <a:moveTo>
                    <a:pt x="19" y="61466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Sputtered particle"/>
            <p:cNvSpPr/>
            <p:nvPr/>
          </p:nvSpPr>
          <p:spPr>
            <a:xfrm>
              <a:off x="3047894" y="4390879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3" name="Track"/>
            <p:cNvSpPr/>
            <p:nvPr/>
          </p:nvSpPr>
          <p:spPr>
            <a:xfrm>
              <a:off x="3092256" y="4542537"/>
              <a:ext cx="6178" cy="29989"/>
            </a:xfrm>
            <a:custGeom>
              <a:avLst/>
              <a:gdLst/>
              <a:ahLst/>
              <a:cxnLst/>
              <a:rect l="0" t="0" r="r" b="b"/>
              <a:pathLst>
                <a:path w="6178" h="29989" fill="none">
                  <a:moveTo>
                    <a:pt x="0" y="29989"/>
                  </a:moveTo>
                  <a:lnTo>
                    <a:pt x="6178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Sputtered particle"/>
            <p:cNvSpPr/>
            <p:nvPr/>
          </p:nvSpPr>
          <p:spPr>
            <a:xfrm>
              <a:off x="3072682" y="4516785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5" name="Track"/>
            <p:cNvSpPr/>
            <p:nvPr/>
          </p:nvSpPr>
          <p:spPr>
            <a:xfrm>
              <a:off x="3067955" y="4470205"/>
              <a:ext cx="1441" cy="48072"/>
            </a:xfrm>
            <a:custGeom>
              <a:avLst/>
              <a:gdLst/>
              <a:ahLst/>
              <a:cxnLst/>
              <a:rect l="0" t="0" r="r" b="b"/>
              <a:pathLst>
                <a:path w="1441" h="48072" fill="none">
                  <a:moveTo>
                    <a:pt x="1441" y="48072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Sputtered particle"/>
            <p:cNvSpPr/>
            <p:nvPr/>
          </p:nvSpPr>
          <p:spPr>
            <a:xfrm>
              <a:off x="3042203" y="4444453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7" name="Track"/>
            <p:cNvSpPr/>
            <p:nvPr/>
          </p:nvSpPr>
          <p:spPr>
            <a:xfrm>
              <a:off x="2970145" y="4505728"/>
              <a:ext cx="25894" cy="39191"/>
            </a:xfrm>
            <a:custGeom>
              <a:avLst/>
              <a:gdLst/>
              <a:ahLst/>
              <a:cxnLst/>
              <a:rect l="0" t="0" r="r" b="b"/>
              <a:pathLst>
                <a:path w="25894" h="39191" fill="none">
                  <a:moveTo>
                    <a:pt x="25894" y="39191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Track"/>
            <p:cNvSpPr/>
            <p:nvPr/>
          </p:nvSpPr>
          <p:spPr>
            <a:xfrm>
              <a:off x="3129927" y="4431117"/>
              <a:ext cx="18735" cy="57844"/>
            </a:xfrm>
            <a:custGeom>
              <a:avLst/>
              <a:gdLst/>
              <a:ahLst/>
              <a:cxnLst/>
              <a:rect l="0" t="0" r="r" b="b"/>
              <a:pathLst>
                <a:path w="18735" h="57844" fill="none">
                  <a:moveTo>
                    <a:pt x="0" y="57844"/>
                  </a:moveTo>
                  <a:lnTo>
                    <a:pt x="18735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Track"/>
            <p:cNvSpPr/>
            <p:nvPr/>
          </p:nvSpPr>
          <p:spPr>
            <a:xfrm>
              <a:off x="3075391" y="4464308"/>
              <a:ext cx="556" cy="49546"/>
            </a:xfrm>
            <a:custGeom>
              <a:avLst/>
              <a:gdLst/>
              <a:ahLst/>
              <a:cxnLst/>
              <a:rect l="0" t="0" r="r" b="b"/>
              <a:pathLst>
                <a:path w="556" h="49546" fill="none">
                  <a:moveTo>
                    <a:pt x="0" y="49546"/>
                  </a:moveTo>
                  <a:lnTo>
                    <a:pt x="556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Sputtered particle"/>
            <p:cNvSpPr/>
            <p:nvPr/>
          </p:nvSpPr>
          <p:spPr>
            <a:xfrm>
              <a:off x="3050195" y="4438556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3" name="Track"/>
            <p:cNvSpPr/>
            <p:nvPr/>
          </p:nvSpPr>
          <p:spPr>
            <a:xfrm>
              <a:off x="3076669" y="4541689"/>
              <a:ext cx="983" cy="30201"/>
            </a:xfrm>
            <a:custGeom>
              <a:avLst/>
              <a:gdLst/>
              <a:ahLst/>
              <a:cxnLst/>
              <a:rect l="0" t="0" r="r" b="b"/>
              <a:pathLst>
                <a:path w="983" h="30201" fill="none">
                  <a:moveTo>
                    <a:pt x="0" y="30201"/>
                  </a:moveTo>
                  <a:lnTo>
                    <a:pt x="983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Sputtered particle"/>
            <p:cNvSpPr/>
            <p:nvPr/>
          </p:nvSpPr>
          <p:spPr>
            <a:xfrm>
              <a:off x="3051900" y="4515937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5" name="Track"/>
            <p:cNvSpPr/>
            <p:nvPr/>
          </p:nvSpPr>
          <p:spPr>
            <a:xfrm>
              <a:off x="3018253" y="4454212"/>
              <a:ext cx="13867" cy="52070"/>
            </a:xfrm>
            <a:custGeom>
              <a:avLst/>
              <a:gdLst/>
              <a:ahLst/>
              <a:cxnLst/>
              <a:rect l="0" t="0" r="r" b="b"/>
              <a:pathLst>
                <a:path w="13867" h="52070" fill="none">
                  <a:moveTo>
                    <a:pt x="13867" y="52070"/>
                  </a:moveTo>
                  <a:lnTo>
                    <a:pt x="0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Sputtered particle"/>
            <p:cNvSpPr/>
            <p:nvPr/>
          </p:nvSpPr>
          <p:spPr>
            <a:xfrm>
              <a:off x="2992501" y="4428460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7" name="Track"/>
            <p:cNvSpPr/>
            <p:nvPr/>
          </p:nvSpPr>
          <p:spPr>
            <a:xfrm>
              <a:off x="3123456" y="4512097"/>
              <a:ext cx="16579" cy="37599"/>
            </a:xfrm>
            <a:custGeom>
              <a:avLst/>
              <a:gdLst/>
              <a:ahLst/>
              <a:cxnLst/>
              <a:rect l="0" t="0" r="r" b="b"/>
              <a:pathLst>
                <a:path w="16579" h="37599" fill="none">
                  <a:moveTo>
                    <a:pt x="0" y="37599"/>
                  </a:moveTo>
                  <a:lnTo>
                    <a:pt x="16579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Track"/>
            <p:cNvSpPr/>
            <p:nvPr/>
          </p:nvSpPr>
          <p:spPr>
            <a:xfrm>
              <a:off x="3089552" y="4551040"/>
              <a:ext cx="5277" cy="27863"/>
            </a:xfrm>
            <a:custGeom>
              <a:avLst/>
              <a:gdLst/>
              <a:ahLst/>
              <a:cxnLst/>
              <a:rect l="0" t="0" r="r" b="b"/>
              <a:pathLst>
                <a:path w="5277" h="27863" fill="none">
                  <a:moveTo>
                    <a:pt x="0" y="27863"/>
                  </a:moveTo>
                  <a:lnTo>
                    <a:pt x="5277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Track"/>
            <p:cNvSpPr/>
            <p:nvPr/>
          </p:nvSpPr>
          <p:spPr>
            <a:xfrm>
              <a:off x="3142315" y="4430118"/>
              <a:ext cx="22865" cy="58093"/>
            </a:xfrm>
            <a:custGeom>
              <a:avLst/>
              <a:gdLst/>
              <a:ahLst/>
              <a:cxnLst/>
              <a:rect l="0" t="0" r="r" b="b"/>
              <a:pathLst>
                <a:path w="22865" h="58093" fill="none">
                  <a:moveTo>
                    <a:pt x="0" y="58093"/>
                  </a:moveTo>
                  <a:lnTo>
                    <a:pt x="22865" y="0"/>
                  </a:lnTo>
                </a:path>
              </a:pathLst>
            </a:custGeom>
            <a:noFill/>
            <a:ln w="7620" cap="rnd">
              <a:solidFill>
                <a:srgbClr val="C4BFB9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Sputtered particle"/>
            <p:cNvSpPr/>
            <p:nvPr/>
          </p:nvSpPr>
          <p:spPr>
            <a:xfrm>
              <a:off x="3139428" y="4404366"/>
              <a:ext cx="51504" cy="51504"/>
            </a:xfrm>
            <a:prstGeom prst="ellipse">
              <a:avLst/>
            </a:prstGeom>
            <a:solidFill>
              <a:srgbClr val="9A948E"/>
            </a:solidFill>
            <a:ln>
              <a:noFill/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84" name="Label"/>
          <p:cNvSpPr txBox="1"/>
          <p:nvPr/>
        </p:nvSpPr>
        <p:spPr>
          <a:xfrm>
            <a:off x="1747136" y="3697382"/>
            <a:ext cx="1359362" cy="2778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6E6660"/>
                </a:solidFill>
                <a:latin typeface="Play"/>
              </a:rPr>
              <a:t>secondary immersion /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6E6660"/>
                </a:solidFill>
                <a:latin typeface="Play"/>
              </a:rPr>
              <a:t>extraction lens</a:t>
            </a:r>
          </a:p>
        </p:txBody>
      </p:sp>
      <p:sp>
        <p:nvSpPr>
          <p:cNvPr id="85" name="Label"/>
          <p:cNvSpPr txBox="1"/>
          <p:nvPr/>
        </p:nvSpPr>
        <p:spPr>
          <a:xfrm>
            <a:off x="2778809" y="4889570"/>
            <a:ext cx="816818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4" i="1" dirty="0">
                <a:solidFill>
                  <a:srgbClr val="6E6660"/>
                </a:solidFill>
                <a:latin typeface="Play"/>
              </a:rPr>
              <a:t>sample at ±kV</a:t>
            </a:r>
          </a:p>
        </p:txBody>
      </p:sp>
      <p:cxnSp>
        <p:nvCxnSpPr>
          <p:cNvPr id="86" name="Secondary ion beam"/>
          <p:cNvCxnSpPr>
            <a:cxnSpLocks/>
          </p:cNvCxnSpPr>
          <p:nvPr/>
        </p:nvCxnSpPr>
        <p:spPr>
          <a:xfrm flipV="1">
            <a:off x="3058259" y="2828604"/>
            <a:ext cx="15462" cy="1622778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tailEnd type="triangle" w="med" len="med"/>
          </a:ln>
        </p:spPr>
      </p:cxnSp>
      <p:sp>
        <p:nvSpPr>
          <p:cNvPr id="87" name="Label"/>
          <p:cNvSpPr txBox="1"/>
          <p:nvPr/>
        </p:nvSpPr>
        <p:spPr>
          <a:xfrm>
            <a:off x="849644" y="2949431"/>
            <a:ext cx="1789739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8" b="1" dirty="0">
                <a:solidFill>
                  <a:srgbClr val="CF912D"/>
                </a:solidFill>
                <a:latin typeface="Play"/>
              </a:rPr>
              <a:t>secondary ions M⁺ (or M⁻)</a:t>
            </a:r>
          </a:p>
        </p:txBody>
      </p:sp>
      <p:sp>
        <p:nvSpPr>
          <p:cNvPr id="88" name="Label"/>
          <p:cNvSpPr txBox="1"/>
          <p:nvPr/>
        </p:nvSpPr>
        <p:spPr>
          <a:xfrm>
            <a:off x="849644" y="3097519"/>
            <a:ext cx="1978106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2B142D"/>
                </a:solidFill>
                <a:latin typeface="Play"/>
              </a:rPr>
              <a:t>10⁻⁴–10⁻¹ of what is sputtered;</a:t>
            </a:r>
          </a:p>
        </p:txBody>
      </p:sp>
      <p:sp>
        <p:nvSpPr>
          <p:cNvPr id="89" name="Label"/>
          <p:cNvSpPr txBox="1"/>
          <p:nvPr/>
        </p:nvSpPr>
        <p:spPr>
          <a:xfrm>
            <a:off x="849644" y="3222379"/>
            <a:ext cx="2349352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2B142D"/>
                </a:solidFill>
                <a:latin typeface="Play"/>
              </a:rPr>
              <a:t>accelerated to keV by the sample bias</a:t>
            </a:r>
          </a:p>
        </p:txBody>
      </p:sp>
      <p:sp>
        <p:nvSpPr>
          <p:cNvPr id="92" name="Energy slit"/>
          <p:cNvSpPr/>
          <p:nvPr/>
        </p:nvSpPr>
        <p:spPr>
          <a:xfrm>
            <a:off x="2683532" y="3023699"/>
            <a:ext cx="296543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93" name="Energy slit"/>
          <p:cNvSpPr/>
          <p:nvPr/>
        </p:nvSpPr>
        <p:spPr>
          <a:xfrm>
            <a:off x="3167367" y="3023699"/>
            <a:ext cx="296543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95" name="Magnetic sector"/>
          <p:cNvSpPr/>
          <p:nvPr/>
        </p:nvSpPr>
        <p:spPr>
          <a:xfrm>
            <a:off x="2820098" y="1775094"/>
            <a:ext cx="1053511" cy="1053510"/>
          </a:xfrm>
          <a:custGeom>
            <a:avLst/>
            <a:gdLst/>
            <a:ahLst/>
            <a:cxnLst/>
            <a:rect l="0" t="0" r="r" b="b"/>
            <a:pathLst>
              <a:path w="1053511" h="1053510">
                <a:moveTo>
                  <a:pt x="0" y="1053510"/>
                </a:moveTo>
                <a:lnTo>
                  <a:pt x="855" y="1011090"/>
                </a:lnTo>
                <a:lnTo>
                  <a:pt x="3417" y="968738"/>
                </a:lnTo>
                <a:lnTo>
                  <a:pt x="7682" y="926524"/>
                </a:lnTo>
                <a:lnTo>
                  <a:pt x="13643" y="884515"/>
                </a:lnTo>
                <a:lnTo>
                  <a:pt x="21291" y="842781"/>
                </a:lnTo>
                <a:lnTo>
                  <a:pt x="30613" y="801389"/>
                </a:lnTo>
                <a:lnTo>
                  <a:pt x="41595" y="760405"/>
                </a:lnTo>
                <a:lnTo>
                  <a:pt x="54218" y="719897"/>
                </a:lnTo>
                <a:lnTo>
                  <a:pt x="68461" y="679930"/>
                </a:lnTo>
                <a:lnTo>
                  <a:pt x="84303" y="640569"/>
                </a:lnTo>
                <a:lnTo>
                  <a:pt x="101716" y="601878"/>
                </a:lnTo>
                <a:lnTo>
                  <a:pt x="120674" y="563920"/>
                </a:lnTo>
                <a:lnTo>
                  <a:pt x="141144" y="526755"/>
                </a:lnTo>
                <a:lnTo>
                  <a:pt x="163094" y="490445"/>
                </a:lnTo>
                <a:lnTo>
                  <a:pt x="186489" y="455048"/>
                </a:lnTo>
                <a:lnTo>
                  <a:pt x="211289" y="420622"/>
                </a:lnTo>
                <a:lnTo>
                  <a:pt x="237456" y="387223"/>
                </a:lnTo>
                <a:lnTo>
                  <a:pt x="264947" y="354904"/>
                </a:lnTo>
                <a:lnTo>
                  <a:pt x="293716" y="323718"/>
                </a:lnTo>
                <a:lnTo>
                  <a:pt x="323718" y="293716"/>
                </a:lnTo>
                <a:lnTo>
                  <a:pt x="354904" y="264946"/>
                </a:lnTo>
                <a:lnTo>
                  <a:pt x="387223" y="237456"/>
                </a:lnTo>
                <a:lnTo>
                  <a:pt x="420623" y="211289"/>
                </a:lnTo>
                <a:lnTo>
                  <a:pt x="455049" y="186488"/>
                </a:lnTo>
                <a:lnTo>
                  <a:pt x="490445" y="163094"/>
                </a:lnTo>
                <a:lnTo>
                  <a:pt x="526756" y="141144"/>
                </a:lnTo>
                <a:lnTo>
                  <a:pt x="563920" y="120673"/>
                </a:lnTo>
                <a:lnTo>
                  <a:pt x="601879" y="101716"/>
                </a:lnTo>
                <a:lnTo>
                  <a:pt x="640570" y="84302"/>
                </a:lnTo>
                <a:lnTo>
                  <a:pt x="679931" y="68461"/>
                </a:lnTo>
                <a:lnTo>
                  <a:pt x="719898" y="54217"/>
                </a:lnTo>
                <a:lnTo>
                  <a:pt x="760406" y="41595"/>
                </a:lnTo>
                <a:lnTo>
                  <a:pt x="801389" y="30613"/>
                </a:lnTo>
                <a:lnTo>
                  <a:pt x="842782" y="21291"/>
                </a:lnTo>
                <a:lnTo>
                  <a:pt x="884516" y="13643"/>
                </a:lnTo>
                <a:lnTo>
                  <a:pt x="926524" y="7681"/>
                </a:lnTo>
                <a:lnTo>
                  <a:pt x="968738" y="3416"/>
                </a:lnTo>
                <a:lnTo>
                  <a:pt x="1011090" y="854"/>
                </a:lnTo>
                <a:lnTo>
                  <a:pt x="1053511" y="0"/>
                </a:lnTo>
                <a:lnTo>
                  <a:pt x="1053511" y="507246"/>
                </a:lnTo>
                <a:lnTo>
                  <a:pt x="1031515" y="507689"/>
                </a:lnTo>
                <a:lnTo>
                  <a:pt x="1009555" y="509017"/>
                </a:lnTo>
                <a:lnTo>
                  <a:pt x="987666" y="511229"/>
                </a:lnTo>
                <a:lnTo>
                  <a:pt x="965884" y="514320"/>
                </a:lnTo>
                <a:lnTo>
                  <a:pt x="944244" y="518285"/>
                </a:lnTo>
                <a:lnTo>
                  <a:pt x="922781" y="523119"/>
                </a:lnTo>
                <a:lnTo>
                  <a:pt x="901530" y="528813"/>
                </a:lnTo>
                <a:lnTo>
                  <a:pt x="880526" y="535358"/>
                </a:lnTo>
                <a:lnTo>
                  <a:pt x="859803" y="542744"/>
                </a:lnTo>
                <a:lnTo>
                  <a:pt x="839393" y="550958"/>
                </a:lnTo>
                <a:lnTo>
                  <a:pt x="819331" y="559987"/>
                </a:lnTo>
                <a:lnTo>
                  <a:pt x="799649" y="569817"/>
                </a:lnTo>
                <a:lnTo>
                  <a:pt x="780378" y="580431"/>
                </a:lnTo>
                <a:lnTo>
                  <a:pt x="761551" y="591813"/>
                </a:lnTo>
                <a:lnTo>
                  <a:pt x="743197" y="603943"/>
                </a:lnTo>
                <a:lnTo>
                  <a:pt x="725346" y="616803"/>
                </a:lnTo>
                <a:lnTo>
                  <a:pt x="708028" y="630371"/>
                </a:lnTo>
                <a:lnTo>
                  <a:pt x="691270" y="644625"/>
                </a:lnTo>
                <a:lnTo>
                  <a:pt x="675100" y="659543"/>
                </a:lnTo>
                <a:lnTo>
                  <a:pt x="659543" y="675099"/>
                </a:lnTo>
                <a:lnTo>
                  <a:pt x="644626" y="691270"/>
                </a:lnTo>
                <a:lnTo>
                  <a:pt x="630371" y="708028"/>
                </a:lnTo>
                <a:lnTo>
                  <a:pt x="616803" y="725346"/>
                </a:lnTo>
                <a:lnTo>
                  <a:pt x="603944" y="743197"/>
                </a:lnTo>
                <a:lnTo>
                  <a:pt x="591813" y="761550"/>
                </a:lnTo>
                <a:lnTo>
                  <a:pt x="580432" y="780378"/>
                </a:lnTo>
                <a:lnTo>
                  <a:pt x="569817" y="799648"/>
                </a:lnTo>
                <a:lnTo>
                  <a:pt x="559988" y="819331"/>
                </a:lnTo>
                <a:lnTo>
                  <a:pt x="550958" y="839393"/>
                </a:lnTo>
                <a:lnTo>
                  <a:pt x="542744" y="859802"/>
                </a:lnTo>
                <a:lnTo>
                  <a:pt x="535359" y="880526"/>
                </a:lnTo>
                <a:lnTo>
                  <a:pt x="528814" y="901530"/>
                </a:lnTo>
                <a:lnTo>
                  <a:pt x="523120" y="922781"/>
                </a:lnTo>
                <a:lnTo>
                  <a:pt x="518286" y="944243"/>
                </a:lnTo>
                <a:lnTo>
                  <a:pt x="514320" y="965883"/>
                </a:lnTo>
                <a:lnTo>
                  <a:pt x="511229" y="987665"/>
                </a:lnTo>
                <a:lnTo>
                  <a:pt x="509017" y="1009554"/>
                </a:lnTo>
                <a:lnTo>
                  <a:pt x="507689" y="1031514"/>
                </a:lnTo>
                <a:lnTo>
                  <a:pt x="507246" y="1053510"/>
                </a:lnTo>
                <a:close/>
              </a:path>
            </a:pathLst>
          </a:custGeom>
          <a:solidFill>
            <a:srgbClr val="E4DDEC"/>
          </a:solidFill>
          <a:ln w="11430" cap="rnd">
            <a:solidFill>
              <a:srgbClr val="8E7FA8"/>
            </a:solidFill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Label"/>
          <p:cNvSpPr txBox="1"/>
          <p:nvPr/>
        </p:nvSpPr>
        <p:spPr>
          <a:xfrm>
            <a:off x="1644218" y="1927135"/>
            <a:ext cx="1097843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8" b="1" dirty="0">
                <a:solidFill>
                  <a:srgbClr val="5E4E7A"/>
                </a:solidFill>
                <a:latin typeface="Play"/>
              </a:rPr>
              <a:t>magnetic sector</a:t>
            </a:r>
          </a:p>
        </p:txBody>
      </p:sp>
      <p:sp>
        <p:nvSpPr>
          <p:cNvPr id="97" name="Label"/>
          <p:cNvSpPr txBox="1"/>
          <p:nvPr/>
        </p:nvSpPr>
        <p:spPr>
          <a:xfrm>
            <a:off x="1506448" y="2075223"/>
            <a:ext cx="1235613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2" dirty="0">
                <a:solidFill>
                  <a:srgbClr val="5E4E7A"/>
                </a:solidFill>
                <a:latin typeface="Play"/>
              </a:rPr>
              <a:t>(mass spectrometer)</a:t>
            </a:r>
          </a:p>
        </p:txBody>
      </p:sp>
      <p:sp>
        <p:nvSpPr>
          <p:cNvPr id="98" name="Ion trajectory"/>
          <p:cNvSpPr/>
          <p:nvPr/>
        </p:nvSpPr>
        <p:spPr>
          <a:xfrm>
            <a:off x="3218091" y="2173087"/>
            <a:ext cx="1318839" cy="655517"/>
          </a:xfrm>
          <a:custGeom>
            <a:avLst/>
            <a:gdLst/>
            <a:ahLst/>
            <a:cxnLst/>
            <a:rect l="0" t="0" r="r" b="b"/>
            <a:pathLst>
              <a:path w="1318839" h="655517" fill="none">
                <a:moveTo>
                  <a:pt x="0" y="655517"/>
                </a:moveTo>
                <a:lnTo>
                  <a:pt x="532" y="629122"/>
                </a:lnTo>
                <a:lnTo>
                  <a:pt x="2126" y="602770"/>
                </a:lnTo>
                <a:lnTo>
                  <a:pt x="4780" y="576503"/>
                </a:lnTo>
                <a:lnTo>
                  <a:pt x="8489" y="550365"/>
                </a:lnTo>
                <a:lnTo>
                  <a:pt x="13248" y="524397"/>
                </a:lnTo>
                <a:lnTo>
                  <a:pt x="19048" y="498642"/>
                </a:lnTo>
                <a:lnTo>
                  <a:pt x="25881" y="473141"/>
                </a:lnTo>
                <a:lnTo>
                  <a:pt x="33735" y="447936"/>
                </a:lnTo>
                <a:lnTo>
                  <a:pt x="42598" y="423068"/>
                </a:lnTo>
                <a:lnTo>
                  <a:pt x="52455" y="398576"/>
                </a:lnTo>
                <a:lnTo>
                  <a:pt x="63290" y="374502"/>
                </a:lnTo>
                <a:lnTo>
                  <a:pt x="75086" y="350883"/>
                </a:lnTo>
                <a:lnTo>
                  <a:pt x="87823" y="327758"/>
                </a:lnTo>
                <a:lnTo>
                  <a:pt x="101481" y="305166"/>
                </a:lnTo>
                <a:lnTo>
                  <a:pt x="116037" y="283141"/>
                </a:lnTo>
                <a:lnTo>
                  <a:pt x="131469" y="261720"/>
                </a:lnTo>
                <a:lnTo>
                  <a:pt x="147751" y="240938"/>
                </a:lnTo>
                <a:lnTo>
                  <a:pt x="164856" y="220829"/>
                </a:lnTo>
                <a:lnTo>
                  <a:pt x="182757" y="201424"/>
                </a:lnTo>
                <a:lnTo>
                  <a:pt x="201425" y="182756"/>
                </a:lnTo>
                <a:lnTo>
                  <a:pt x="220829" y="164855"/>
                </a:lnTo>
                <a:lnTo>
                  <a:pt x="240939" y="147750"/>
                </a:lnTo>
                <a:lnTo>
                  <a:pt x="261721" y="131469"/>
                </a:lnTo>
                <a:lnTo>
                  <a:pt x="283141" y="116037"/>
                </a:lnTo>
                <a:lnTo>
                  <a:pt x="305166" y="101480"/>
                </a:lnTo>
                <a:lnTo>
                  <a:pt x="327759" y="87822"/>
                </a:lnTo>
                <a:lnTo>
                  <a:pt x="350884" y="75085"/>
                </a:lnTo>
                <a:lnTo>
                  <a:pt x="374502" y="63290"/>
                </a:lnTo>
                <a:lnTo>
                  <a:pt x="398577" y="52455"/>
                </a:lnTo>
                <a:lnTo>
                  <a:pt x="423068" y="42598"/>
                </a:lnTo>
                <a:lnTo>
                  <a:pt x="447936" y="33735"/>
                </a:lnTo>
                <a:lnTo>
                  <a:pt x="473141" y="25881"/>
                </a:lnTo>
                <a:lnTo>
                  <a:pt x="498642" y="19048"/>
                </a:lnTo>
                <a:lnTo>
                  <a:pt x="524397" y="13247"/>
                </a:lnTo>
                <a:lnTo>
                  <a:pt x="550365" y="8489"/>
                </a:lnTo>
                <a:lnTo>
                  <a:pt x="576504" y="4779"/>
                </a:lnTo>
                <a:lnTo>
                  <a:pt x="602771" y="2125"/>
                </a:lnTo>
                <a:lnTo>
                  <a:pt x="629123" y="531"/>
                </a:lnTo>
                <a:lnTo>
                  <a:pt x="655518" y="0"/>
                </a:lnTo>
                <a:lnTo>
                  <a:pt x="1318839" y="0"/>
                </a:lnTo>
              </a:path>
            </a:pathLst>
          </a:custGeom>
          <a:noFill/>
          <a:ln w="10160" cap="rnd">
            <a:solidFill>
              <a:srgbClr val="B9A9CF"/>
            </a:solidFill>
            <a:prstDash val="sysDash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Ion trajectory"/>
          <p:cNvSpPr/>
          <p:nvPr/>
        </p:nvSpPr>
        <p:spPr>
          <a:xfrm>
            <a:off x="3073721" y="2028717"/>
            <a:ext cx="1463209" cy="799887"/>
          </a:xfrm>
          <a:custGeom>
            <a:avLst/>
            <a:gdLst/>
            <a:ahLst/>
            <a:cxnLst/>
            <a:rect l="0" t="0" r="r" b="b"/>
            <a:pathLst>
              <a:path w="1463209" h="799887" fill="none">
                <a:moveTo>
                  <a:pt x="0" y="799887"/>
                </a:moveTo>
                <a:lnTo>
                  <a:pt x="649" y="767679"/>
                </a:lnTo>
                <a:lnTo>
                  <a:pt x="2594" y="735523"/>
                </a:lnTo>
                <a:lnTo>
                  <a:pt x="5832" y="703471"/>
                </a:lnTo>
                <a:lnTo>
                  <a:pt x="10359" y="671576"/>
                </a:lnTo>
                <a:lnTo>
                  <a:pt x="16165" y="639889"/>
                </a:lnTo>
                <a:lnTo>
                  <a:pt x="23243" y="608462"/>
                </a:lnTo>
                <a:lnTo>
                  <a:pt x="31581" y="577345"/>
                </a:lnTo>
                <a:lnTo>
                  <a:pt x="41165" y="546588"/>
                </a:lnTo>
                <a:lnTo>
                  <a:pt x="51980" y="516243"/>
                </a:lnTo>
                <a:lnTo>
                  <a:pt x="64008" y="486358"/>
                </a:lnTo>
                <a:lnTo>
                  <a:pt x="77229" y="456981"/>
                </a:lnTo>
                <a:lnTo>
                  <a:pt x="91623" y="428161"/>
                </a:lnTo>
                <a:lnTo>
                  <a:pt x="107165" y="399944"/>
                </a:lnTo>
                <a:lnTo>
                  <a:pt x="123831" y="372375"/>
                </a:lnTo>
                <a:lnTo>
                  <a:pt x="141593" y="345499"/>
                </a:lnTo>
                <a:lnTo>
                  <a:pt x="160423" y="319361"/>
                </a:lnTo>
                <a:lnTo>
                  <a:pt x="180291" y="294002"/>
                </a:lnTo>
                <a:lnTo>
                  <a:pt x="201163" y="269464"/>
                </a:lnTo>
                <a:lnTo>
                  <a:pt x="223007" y="245786"/>
                </a:lnTo>
                <a:lnTo>
                  <a:pt x="245786" y="223006"/>
                </a:lnTo>
                <a:lnTo>
                  <a:pt x="269464" y="201163"/>
                </a:lnTo>
                <a:lnTo>
                  <a:pt x="294003" y="180290"/>
                </a:lnTo>
                <a:lnTo>
                  <a:pt x="319362" y="160423"/>
                </a:lnTo>
                <a:lnTo>
                  <a:pt x="345500" y="141593"/>
                </a:lnTo>
                <a:lnTo>
                  <a:pt x="372375" y="123830"/>
                </a:lnTo>
                <a:lnTo>
                  <a:pt x="399944" y="107164"/>
                </a:lnTo>
                <a:lnTo>
                  <a:pt x="428161" y="91622"/>
                </a:lnTo>
                <a:lnTo>
                  <a:pt x="456982" y="77229"/>
                </a:lnTo>
                <a:lnTo>
                  <a:pt x="486359" y="64007"/>
                </a:lnTo>
                <a:lnTo>
                  <a:pt x="516244" y="51980"/>
                </a:lnTo>
                <a:lnTo>
                  <a:pt x="546589" y="41165"/>
                </a:lnTo>
                <a:lnTo>
                  <a:pt x="577345" y="31581"/>
                </a:lnTo>
                <a:lnTo>
                  <a:pt x="608462" y="23243"/>
                </a:lnTo>
                <a:lnTo>
                  <a:pt x="639890" y="16165"/>
                </a:lnTo>
                <a:lnTo>
                  <a:pt x="671577" y="10358"/>
                </a:lnTo>
                <a:lnTo>
                  <a:pt x="703472" y="5832"/>
                </a:lnTo>
                <a:lnTo>
                  <a:pt x="735524" y="2594"/>
                </a:lnTo>
                <a:lnTo>
                  <a:pt x="767680" y="649"/>
                </a:lnTo>
                <a:lnTo>
                  <a:pt x="799888" y="0"/>
                </a:lnTo>
                <a:lnTo>
                  <a:pt x="1463209" y="0"/>
                </a:lnTo>
              </a:path>
            </a:pathLst>
          </a:custGeom>
          <a:noFill/>
          <a:ln w="20320" cap="rnd">
            <a:solidFill>
              <a:srgbClr val="00B050"/>
            </a:solidFill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Ion trajectory"/>
          <p:cNvSpPr/>
          <p:nvPr/>
        </p:nvSpPr>
        <p:spPr>
          <a:xfrm>
            <a:off x="2929351" y="1884347"/>
            <a:ext cx="1607579" cy="944257"/>
          </a:xfrm>
          <a:custGeom>
            <a:avLst/>
            <a:gdLst/>
            <a:ahLst/>
            <a:cxnLst/>
            <a:rect l="0" t="0" r="r" b="b"/>
            <a:pathLst>
              <a:path w="1607579" h="944257" fill="none">
                <a:moveTo>
                  <a:pt x="0" y="944257"/>
                </a:moveTo>
                <a:lnTo>
                  <a:pt x="766" y="906236"/>
                </a:lnTo>
                <a:lnTo>
                  <a:pt x="3062" y="868276"/>
                </a:lnTo>
                <a:lnTo>
                  <a:pt x="6885" y="830440"/>
                </a:lnTo>
                <a:lnTo>
                  <a:pt x="12228" y="792788"/>
                </a:lnTo>
                <a:lnTo>
                  <a:pt x="19083" y="755382"/>
                </a:lnTo>
                <a:lnTo>
                  <a:pt x="27439" y="718282"/>
                </a:lnTo>
                <a:lnTo>
                  <a:pt x="37281" y="681548"/>
                </a:lnTo>
                <a:lnTo>
                  <a:pt x="48595" y="645241"/>
                </a:lnTo>
                <a:lnTo>
                  <a:pt x="61362" y="609419"/>
                </a:lnTo>
                <a:lnTo>
                  <a:pt x="75560" y="574140"/>
                </a:lnTo>
                <a:lnTo>
                  <a:pt x="91168" y="539461"/>
                </a:lnTo>
                <a:lnTo>
                  <a:pt x="108159" y="505439"/>
                </a:lnTo>
                <a:lnTo>
                  <a:pt x="126507" y="472129"/>
                </a:lnTo>
                <a:lnTo>
                  <a:pt x="146181" y="439584"/>
                </a:lnTo>
                <a:lnTo>
                  <a:pt x="167149" y="407858"/>
                </a:lnTo>
                <a:lnTo>
                  <a:pt x="189378" y="377002"/>
                </a:lnTo>
                <a:lnTo>
                  <a:pt x="212831" y="347066"/>
                </a:lnTo>
                <a:lnTo>
                  <a:pt x="237471" y="318099"/>
                </a:lnTo>
                <a:lnTo>
                  <a:pt x="263257" y="290147"/>
                </a:lnTo>
                <a:lnTo>
                  <a:pt x="290148" y="263257"/>
                </a:lnTo>
                <a:lnTo>
                  <a:pt x="318099" y="237470"/>
                </a:lnTo>
                <a:lnTo>
                  <a:pt x="347066" y="212831"/>
                </a:lnTo>
                <a:lnTo>
                  <a:pt x="377002" y="189378"/>
                </a:lnTo>
                <a:lnTo>
                  <a:pt x="407858" y="167149"/>
                </a:lnTo>
                <a:lnTo>
                  <a:pt x="439584" y="146180"/>
                </a:lnTo>
                <a:lnTo>
                  <a:pt x="472129" y="126506"/>
                </a:lnTo>
                <a:lnTo>
                  <a:pt x="505439" y="108159"/>
                </a:lnTo>
                <a:lnTo>
                  <a:pt x="539462" y="91168"/>
                </a:lnTo>
                <a:lnTo>
                  <a:pt x="574140" y="75560"/>
                </a:lnTo>
                <a:lnTo>
                  <a:pt x="609419" y="61361"/>
                </a:lnTo>
                <a:lnTo>
                  <a:pt x="645242" y="48595"/>
                </a:lnTo>
                <a:lnTo>
                  <a:pt x="681549" y="37281"/>
                </a:lnTo>
                <a:lnTo>
                  <a:pt x="718282" y="27438"/>
                </a:lnTo>
                <a:lnTo>
                  <a:pt x="755382" y="19083"/>
                </a:lnTo>
                <a:lnTo>
                  <a:pt x="792788" y="12228"/>
                </a:lnTo>
                <a:lnTo>
                  <a:pt x="830440" y="6885"/>
                </a:lnTo>
                <a:lnTo>
                  <a:pt x="868277" y="3062"/>
                </a:lnTo>
                <a:lnTo>
                  <a:pt x="906236" y="766"/>
                </a:lnTo>
                <a:lnTo>
                  <a:pt x="944258" y="0"/>
                </a:lnTo>
                <a:lnTo>
                  <a:pt x="1607579" y="0"/>
                </a:lnTo>
              </a:path>
            </a:pathLst>
          </a:custGeom>
          <a:noFill/>
          <a:ln w="10160" cap="rnd">
            <a:solidFill>
              <a:srgbClr val="B9A9CF"/>
            </a:solidFill>
            <a:prstDash val="sysDash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Exit slit"/>
          <p:cNvSpPr/>
          <p:nvPr/>
        </p:nvSpPr>
        <p:spPr>
          <a:xfrm>
            <a:off x="4536930" y="2080417"/>
            <a:ext cx="54626" cy="234113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02" name="Exit slit"/>
          <p:cNvSpPr/>
          <p:nvPr/>
        </p:nvSpPr>
        <p:spPr>
          <a:xfrm>
            <a:off x="4536930" y="1751292"/>
            <a:ext cx="54626" cy="234113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03" name="Detector"/>
          <p:cNvSpPr/>
          <p:nvPr/>
        </p:nvSpPr>
        <p:spPr>
          <a:xfrm>
            <a:off x="4669594" y="1825819"/>
            <a:ext cx="624302" cy="405796"/>
          </a:xfrm>
          <a:prstGeom prst="rect">
            <a:avLst/>
          </a:prstGeom>
          <a:solidFill>
            <a:srgbClr val="EDE7E0"/>
          </a:solidFill>
          <a:ln w="9525">
            <a:solidFill>
              <a:srgbClr val="95877C"/>
            </a:solidFill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04" name="Label"/>
          <p:cNvSpPr txBox="1"/>
          <p:nvPr/>
        </p:nvSpPr>
        <p:spPr>
          <a:xfrm>
            <a:off x="4689619" y="1888025"/>
            <a:ext cx="584255" cy="1565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dirty="0">
                <a:solidFill>
                  <a:srgbClr val="2B142D"/>
                </a:solidFill>
                <a:latin typeface="Play"/>
              </a:rPr>
              <a:t>detector</a:t>
            </a:r>
          </a:p>
        </p:txBody>
      </p:sp>
      <p:sp>
        <p:nvSpPr>
          <p:cNvPr id="105" name="Label"/>
          <p:cNvSpPr txBox="1"/>
          <p:nvPr/>
        </p:nvSpPr>
        <p:spPr>
          <a:xfrm>
            <a:off x="4631554" y="2036113"/>
            <a:ext cx="700384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4" dirty="0">
                <a:solidFill>
                  <a:srgbClr val="2B142D"/>
                </a:solidFill>
                <a:latin typeface="Play"/>
              </a:rPr>
              <a:t>counts ions</a:t>
            </a:r>
          </a:p>
        </p:txBody>
      </p:sp>
      <p:sp>
        <p:nvSpPr>
          <p:cNvPr id="106" name="Label"/>
          <p:cNvSpPr txBox="1"/>
          <p:nvPr/>
        </p:nvSpPr>
        <p:spPr>
          <a:xfrm>
            <a:off x="3913674" y="1595028"/>
            <a:ext cx="2136145" cy="1338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7" i="1" dirty="0">
                <a:solidFill>
                  <a:srgbClr val="5E4E7A"/>
                </a:solidFill>
                <a:latin typeface="Play"/>
              </a:rPr>
              <a:t>one m/z at a time reaches the detector</a:t>
            </a:r>
          </a:p>
        </p:txBody>
      </p:sp>
      <p:sp>
        <p:nvSpPr>
          <p:cNvPr id="107" name="Card"/>
          <p:cNvSpPr/>
          <p:nvPr/>
        </p:nvSpPr>
        <p:spPr>
          <a:xfrm>
            <a:off x="5858974" y="1788165"/>
            <a:ext cx="2690144" cy="1014491"/>
          </a:xfrm>
          <a:prstGeom prst="roundRect">
            <a:avLst>
              <a:gd name="adj" fmla="val 6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955" b="1" dirty="0">
                <a:solidFill>
                  <a:srgbClr val="487353"/>
                </a:solidFill>
                <a:latin typeface="Play"/>
              </a:rPr>
              <a:t>Why use SIMS?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ppm–ppb sensitivity; all elements incl. H, Li, B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isotopes resolved → dating, tracers, meteorites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depth profiles with ~1 nm resolution (dopants)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imaging at 50 nm – 10 µm (NanoSIMS, ToF-SIMS)</a:t>
            </a:r>
          </a:p>
        </p:txBody>
      </p:sp>
      <p:sp>
        <p:nvSpPr>
          <p:cNvPr id="108" name="Card"/>
          <p:cNvSpPr/>
          <p:nvPr/>
        </p:nvSpPr>
        <p:spPr>
          <a:xfrm>
            <a:off x="5840824" y="2916608"/>
            <a:ext cx="2708294" cy="883606"/>
          </a:xfrm>
          <a:prstGeom prst="roundRect">
            <a:avLst>
              <a:gd name="adj" fmla="val 6000"/>
            </a:avLst>
          </a:prstGeom>
          <a:solidFill>
            <a:srgbClr val="EDE7E0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900" b="1" dirty="0">
                <a:solidFill>
                  <a:srgbClr val="9B3A2F"/>
                </a:solidFill>
                <a:latin typeface="Play"/>
              </a:rPr>
              <a:t>However!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Only a tiny, chemistry-dependent fraction is ionised → primary ion: O for M⁺, Cs for M⁻</a:t>
            </a:r>
          </a:p>
          <a:p>
            <a:pPr marL="0" indent="0" algn="l"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▪  resolution, speed, depth resolution follow from </a:t>
            </a:r>
            <a:r>
              <a:rPr lang="en-US" sz="900" b="1" dirty="0">
                <a:solidFill>
                  <a:srgbClr val="2B142D"/>
                </a:solidFill>
                <a:latin typeface="Play"/>
              </a:rPr>
              <a:t>spot size &amp; current → source brightness</a:t>
            </a:r>
          </a:p>
        </p:txBody>
      </p:sp>
      <p:sp>
        <p:nvSpPr>
          <p:cNvPr id="109" name="Label"/>
          <p:cNvSpPr txBox="1"/>
          <p:nvPr/>
        </p:nvSpPr>
        <p:spPr>
          <a:xfrm>
            <a:off x="5524148" y="4026129"/>
            <a:ext cx="613516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487353"/>
                </a:solidFill>
                <a:latin typeface="Play"/>
              </a:rPr>
              <a:t>Output:</a:t>
            </a:r>
          </a:p>
        </p:txBody>
      </p:sp>
      <p:sp>
        <p:nvSpPr>
          <p:cNvPr id="112" name="Label"/>
          <p:cNvSpPr txBox="1"/>
          <p:nvPr/>
        </p:nvSpPr>
        <p:spPr>
          <a:xfrm>
            <a:off x="5471118" y="4268220"/>
            <a:ext cx="816818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Mass spectrum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752E2F-74AB-3CC2-FE4A-845B7D3605C3}"/>
              </a:ext>
            </a:extLst>
          </p:cNvPr>
          <p:cNvGrpSpPr/>
          <p:nvPr/>
        </p:nvGrpSpPr>
        <p:grpSpPr>
          <a:xfrm>
            <a:off x="5414151" y="4494957"/>
            <a:ext cx="1072295" cy="776037"/>
            <a:chOff x="5505846" y="4616193"/>
            <a:chExt cx="721657" cy="570748"/>
          </a:xfrm>
        </p:grpSpPr>
        <p:sp>
          <p:nvSpPr>
            <p:cNvPr id="111" name="Plot frame"/>
            <p:cNvSpPr/>
            <p:nvPr/>
          </p:nvSpPr>
          <p:spPr>
            <a:xfrm>
              <a:off x="5505846" y="4616193"/>
              <a:ext cx="702340" cy="56187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FB6AA"/>
              </a:solidFill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3" name="Mass spectrum"/>
            <p:cNvSpPr/>
            <p:nvPr/>
          </p:nvSpPr>
          <p:spPr>
            <a:xfrm>
              <a:off x="5556378" y="4713799"/>
              <a:ext cx="671125" cy="473142"/>
            </a:xfrm>
            <a:custGeom>
              <a:avLst/>
              <a:gdLst/>
              <a:ahLst/>
              <a:cxnLst/>
              <a:rect l="0" t="0" r="r" b="b"/>
              <a:pathLst>
                <a:path w="671125" h="473142">
                  <a:moveTo>
                    <a:pt x="0" y="473142"/>
                  </a:moveTo>
                  <a:lnTo>
                    <a:pt x="0" y="473142"/>
                  </a:lnTo>
                  <a:lnTo>
                    <a:pt x="3373" y="473142"/>
                  </a:lnTo>
                  <a:lnTo>
                    <a:pt x="6745" y="473142"/>
                  </a:lnTo>
                  <a:lnTo>
                    <a:pt x="10118" y="473142"/>
                  </a:lnTo>
                  <a:lnTo>
                    <a:pt x="13490" y="473142"/>
                  </a:lnTo>
                  <a:lnTo>
                    <a:pt x="16863" y="473142"/>
                  </a:lnTo>
                  <a:lnTo>
                    <a:pt x="20235" y="473142"/>
                  </a:lnTo>
                  <a:lnTo>
                    <a:pt x="23607" y="473142"/>
                  </a:lnTo>
                  <a:lnTo>
                    <a:pt x="26980" y="473142"/>
                  </a:lnTo>
                  <a:lnTo>
                    <a:pt x="30352" y="473142"/>
                  </a:lnTo>
                  <a:lnTo>
                    <a:pt x="33725" y="473142"/>
                  </a:lnTo>
                  <a:lnTo>
                    <a:pt x="37097" y="473142"/>
                  </a:lnTo>
                  <a:lnTo>
                    <a:pt x="40470" y="473142"/>
                  </a:lnTo>
                  <a:lnTo>
                    <a:pt x="43842" y="473142"/>
                  </a:lnTo>
                  <a:lnTo>
                    <a:pt x="47215" y="473142"/>
                  </a:lnTo>
                  <a:lnTo>
                    <a:pt x="50587" y="473142"/>
                  </a:lnTo>
                  <a:lnTo>
                    <a:pt x="53960" y="473142"/>
                  </a:lnTo>
                  <a:lnTo>
                    <a:pt x="57332" y="473142"/>
                  </a:lnTo>
                  <a:lnTo>
                    <a:pt x="60705" y="473142"/>
                  </a:lnTo>
                  <a:lnTo>
                    <a:pt x="64077" y="473142"/>
                  </a:lnTo>
                  <a:lnTo>
                    <a:pt x="67450" y="473142"/>
                  </a:lnTo>
                  <a:lnTo>
                    <a:pt x="70822" y="473142"/>
                  </a:lnTo>
                  <a:lnTo>
                    <a:pt x="74195" y="473133"/>
                  </a:lnTo>
                  <a:lnTo>
                    <a:pt x="77567" y="473016"/>
                  </a:lnTo>
                  <a:lnTo>
                    <a:pt x="80940" y="471966"/>
                  </a:lnTo>
                  <a:lnTo>
                    <a:pt x="84312" y="465464"/>
                  </a:lnTo>
                  <a:lnTo>
                    <a:pt x="87685" y="437836"/>
                  </a:lnTo>
                  <a:lnTo>
                    <a:pt x="91057" y="358825"/>
                  </a:lnTo>
                  <a:lnTo>
                    <a:pt x="94430" y="212494"/>
                  </a:lnTo>
                  <a:lnTo>
                    <a:pt x="97802" y="54656"/>
                  </a:lnTo>
                  <a:lnTo>
                    <a:pt x="101175" y="0"/>
                  </a:lnTo>
                  <a:lnTo>
                    <a:pt x="104547" y="96450"/>
                  </a:lnTo>
                  <a:lnTo>
                    <a:pt x="107920" y="261957"/>
                  </a:lnTo>
                  <a:lnTo>
                    <a:pt x="111292" y="389769"/>
                  </a:lnTo>
                  <a:lnTo>
                    <a:pt x="114665" y="449964"/>
                  </a:lnTo>
                  <a:lnTo>
                    <a:pt x="118037" y="468605"/>
                  </a:lnTo>
                  <a:lnTo>
                    <a:pt x="121410" y="472517"/>
                  </a:lnTo>
                  <a:lnTo>
                    <a:pt x="124782" y="473082"/>
                  </a:lnTo>
                  <a:lnTo>
                    <a:pt x="128155" y="473138"/>
                  </a:lnTo>
                  <a:lnTo>
                    <a:pt x="131527" y="473142"/>
                  </a:lnTo>
                  <a:lnTo>
                    <a:pt x="134900" y="473142"/>
                  </a:lnTo>
                  <a:lnTo>
                    <a:pt x="138272" y="473142"/>
                  </a:lnTo>
                  <a:lnTo>
                    <a:pt x="141645" y="473142"/>
                  </a:lnTo>
                  <a:lnTo>
                    <a:pt x="145017" y="473142"/>
                  </a:lnTo>
                  <a:lnTo>
                    <a:pt x="148390" y="473142"/>
                  </a:lnTo>
                  <a:lnTo>
                    <a:pt x="151762" y="473142"/>
                  </a:lnTo>
                  <a:lnTo>
                    <a:pt x="155135" y="473142"/>
                  </a:lnTo>
                  <a:lnTo>
                    <a:pt x="158507" y="473142"/>
                  </a:lnTo>
                  <a:lnTo>
                    <a:pt x="161879" y="473142"/>
                  </a:lnTo>
                  <a:lnTo>
                    <a:pt x="165252" y="473142"/>
                  </a:lnTo>
                  <a:lnTo>
                    <a:pt x="168624" y="473142"/>
                  </a:lnTo>
                  <a:lnTo>
                    <a:pt x="171997" y="473142"/>
                  </a:lnTo>
                  <a:lnTo>
                    <a:pt x="175369" y="473142"/>
                  </a:lnTo>
                  <a:lnTo>
                    <a:pt x="178742" y="473142"/>
                  </a:lnTo>
                  <a:lnTo>
                    <a:pt x="182114" y="473142"/>
                  </a:lnTo>
                  <a:lnTo>
                    <a:pt x="185487" y="473142"/>
                  </a:lnTo>
                  <a:lnTo>
                    <a:pt x="188859" y="473135"/>
                  </a:lnTo>
                  <a:lnTo>
                    <a:pt x="192232" y="473047"/>
                  </a:lnTo>
                  <a:lnTo>
                    <a:pt x="195604" y="472313"/>
                  </a:lnTo>
                  <a:lnTo>
                    <a:pt x="198977" y="468042"/>
                  </a:lnTo>
                  <a:lnTo>
                    <a:pt x="202349" y="451046"/>
                  </a:lnTo>
                  <a:lnTo>
                    <a:pt x="205722" y="405740"/>
                  </a:lnTo>
                  <a:lnTo>
                    <a:pt x="209094" y="328356"/>
                  </a:lnTo>
                  <a:lnTo>
                    <a:pt x="212467" y="254134"/>
                  </a:lnTo>
                  <a:lnTo>
                    <a:pt x="215839" y="239863"/>
                  </a:lnTo>
                  <a:lnTo>
                    <a:pt x="219212" y="298167"/>
                  </a:lnTo>
                  <a:lnTo>
                    <a:pt x="222584" y="380723"/>
                  </a:lnTo>
                  <a:lnTo>
                    <a:pt x="225957" y="438768"/>
                  </a:lnTo>
                  <a:lnTo>
                    <a:pt x="229329" y="464139"/>
                  </a:lnTo>
                  <a:lnTo>
                    <a:pt x="232702" y="471482"/>
                  </a:lnTo>
                  <a:lnTo>
                    <a:pt x="236074" y="472927"/>
                  </a:lnTo>
                  <a:lnTo>
                    <a:pt x="239447" y="473123"/>
                  </a:lnTo>
                  <a:lnTo>
                    <a:pt x="242819" y="473141"/>
                  </a:lnTo>
                  <a:lnTo>
                    <a:pt x="246192" y="473142"/>
                  </a:lnTo>
                  <a:lnTo>
                    <a:pt x="249564" y="473142"/>
                  </a:lnTo>
                  <a:lnTo>
                    <a:pt x="252937" y="473142"/>
                  </a:lnTo>
                  <a:lnTo>
                    <a:pt x="256309" y="473142"/>
                  </a:lnTo>
                  <a:lnTo>
                    <a:pt x="259682" y="473142"/>
                  </a:lnTo>
                  <a:lnTo>
                    <a:pt x="263054" y="473142"/>
                  </a:lnTo>
                  <a:lnTo>
                    <a:pt x="266427" y="473142"/>
                  </a:lnTo>
                  <a:lnTo>
                    <a:pt x="269799" y="473142"/>
                  </a:lnTo>
                  <a:lnTo>
                    <a:pt x="273172" y="473142"/>
                  </a:lnTo>
                  <a:lnTo>
                    <a:pt x="276544" y="473142"/>
                  </a:lnTo>
                  <a:lnTo>
                    <a:pt x="279917" y="473142"/>
                  </a:lnTo>
                  <a:lnTo>
                    <a:pt x="283289" y="473142"/>
                  </a:lnTo>
                  <a:lnTo>
                    <a:pt x="286662" y="473142"/>
                  </a:lnTo>
                  <a:lnTo>
                    <a:pt x="290034" y="473142"/>
                  </a:lnTo>
                  <a:lnTo>
                    <a:pt x="293407" y="473142"/>
                  </a:lnTo>
                  <a:lnTo>
                    <a:pt x="296779" y="473142"/>
                  </a:lnTo>
                  <a:lnTo>
                    <a:pt x="300152" y="473142"/>
                  </a:lnTo>
                  <a:lnTo>
                    <a:pt x="303524" y="473142"/>
                  </a:lnTo>
                  <a:lnTo>
                    <a:pt x="306896" y="473141"/>
                  </a:lnTo>
                  <a:lnTo>
                    <a:pt x="310269" y="473123"/>
                  </a:lnTo>
                  <a:lnTo>
                    <a:pt x="313641" y="472912"/>
                  </a:lnTo>
                  <a:lnTo>
                    <a:pt x="317014" y="471254"/>
                  </a:lnTo>
                  <a:lnTo>
                    <a:pt x="320386" y="462238"/>
                  </a:lnTo>
                  <a:lnTo>
                    <a:pt x="323759" y="428796"/>
                  </a:lnTo>
                  <a:lnTo>
                    <a:pt x="327131" y="346141"/>
                  </a:lnTo>
                  <a:lnTo>
                    <a:pt x="330504" y="217025"/>
                  </a:lnTo>
                  <a:lnTo>
                    <a:pt x="333876" y="109432"/>
                  </a:lnTo>
                  <a:lnTo>
                    <a:pt x="337249" y="109432"/>
                  </a:lnTo>
                  <a:lnTo>
                    <a:pt x="340621" y="217025"/>
                  </a:lnTo>
                  <a:lnTo>
                    <a:pt x="343994" y="346141"/>
                  </a:lnTo>
                  <a:lnTo>
                    <a:pt x="347366" y="428796"/>
                  </a:lnTo>
                  <a:lnTo>
                    <a:pt x="350739" y="462238"/>
                  </a:lnTo>
                  <a:lnTo>
                    <a:pt x="354111" y="471254"/>
                  </a:lnTo>
                  <a:lnTo>
                    <a:pt x="357484" y="472912"/>
                  </a:lnTo>
                  <a:lnTo>
                    <a:pt x="360856" y="473123"/>
                  </a:lnTo>
                  <a:lnTo>
                    <a:pt x="364229" y="473141"/>
                  </a:lnTo>
                  <a:lnTo>
                    <a:pt x="367601" y="473142"/>
                  </a:lnTo>
                  <a:lnTo>
                    <a:pt x="370974" y="473142"/>
                  </a:lnTo>
                  <a:lnTo>
                    <a:pt x="374346" y="473142"/>
                  </a:lnTo>
                  <a:lnTo>
                    <a:pt x="377719" y="473142"/>
                  </a:lnTo>
                  <a:lnTo>
                    <a:pt x="381091" y="473142"/>
                  </a:lnTo>
                  <a:lnTo>
                    <a:pt x="384464" y="473142"/>
                  </a:lnTo>
                  <a:lnTo>
                    <a:pt x="387836" y="473142"/>
                  </a:lnTo>
                  <a:lnTo>
                    <a:pt x="391209" y="473142"/>
                  </a:lnTo>
                  <a:lnTo>
                    <a:pt x="394581" y="473142"/>
                  </a:lnTo>
                  <a:lnTo>
                    <a:pt x="397954" y="473134"/>
                  </a:lnTo>
                  <a:lnTo>
                    <a:pt x="401326" y="473046"/>
                  </a:lnTo>
                  <a:lnTo>
                    <a:pt x="404699" y="472386"/>
                  </a:lnTo>
                  <a:lnTo>
                    <a:pt x="408071" y="468971"/>
                  </a:lnTo>
                  <a:lnTo>
                    <a:pt x="411444" y="456934"/>
                  </a:lnTo>
                  <a:lnTo>
                    <a:pt x="414816" y="428794"/>
                  </a:lnTo>
                  <a:lnTo>
                    <a:pt x="418189" y="387694"/>
                  </a:lnTo>
                  <a:lnTo>
                    <a:pt x="421561" y="357206"/>
                  </a:lnTo>
                  <a:lnTo>
                    <a:pt x="424934" y="362373"/>
                  </a:lnTo>
                  <a:lnTo>
                    <a:pt x="428306" y="398618"/>
                  </a:lnTo>
                  <a:lnTo>
                    <a:pt x="431679" y="437835"/>
                  </a:lnTo>
                  <a:lnTo>
                    <a:pt x="435051" y="461363"/>
                  </a:lnTo>
                  <a:lnTo>
                    <a:pt x="438424" y="470375"/>
                  </a:lnTo>
                  <a:lnTo>
                    <a:pt x="441796" y="472685"/>
                  </a:lnTo>
                  <a:lnTo>
                    <a:pt x="445169" y="473089"/>
                  </a:lnTo>
                  <a:lnTo>
                    <a:pt x="448541" y="473138"/>
                  </a:lnTo>
                  <a:lnTo>
                    <a:pt x="451913" y="473142"/>
                  </a:lnTo>
                  <a:lnTo>
                    <a:pt x="455286" y="473142"/>
                  </a:lnTo>
                  <a:lnTo>
                    <a:pt x="458658" y="473142"/>
                  </a:lnTo>
                  <a:lnTo>
                    <a:pt x="462031" y="473142"/>
                  </a:lnTo>
                  <a:lnTo>
                    <a:pt x="465403" y="473142"/>
                  </a:lnTo>
                  <a:lnTo>
                    <a:pt x="468776" y="473142"/>
                  </a:lnTo>
                  <a:lnTo>
                    <a:pt x="472148" y="473142"/>
                  </a:lnTo>
                  <a:lnTo>
                    <a:pt x="475521" y="473142"/>
                  </a:lnTo>
                  <a:lnTo>
                    <a:pt x="478893" y="473142"/>
                  </a:lnTo>
                  <a:lnTo>
                    <a:pt x="482266" y="473142"/>
                  </a:lnTo>
                  <a:lnTo>
                    <a:pt x="485638" y="473142"/>
                  </a:lnTo>
                  <a:lnTo>
                    <a:pt x="489011" y="473142"/>
                  </a:lnTo>
                  <a:lnTo>
                    <a:pt x="492383" y="473142"/>
                  </a:lnTo>
                  <a:lnTo>
                    <a:pt x="495756" y="473142"/>
                  </a:lnTo>
                  <a:lnTo>
                    <a:pt x="499128" y="473142"/>
                  </a:lnTo>
                  <a:lnTo>
                    <a:pt x="502501" y="473142"/>
                  </a:lnTo>
                  <a:lnTo>
                    <a:pt x="505873" y="473142"/>
                  </a:lnTo>
                  <a:lnTo>
                    <a:pt x="509246" y="473140"/>
                  </a:lnTo>
                  <a:lnTo>
                    <a:pt x="512618" y="473110"/>
                  </a:lnTo>
                  <a:lnTo>
                    <a:pt x="515991" y="472806"/>
                  </a:lnTo>
                  <a:lnTo>
                    <a:pt x="519363" y="470656"/>
                  </a:lnTo>
                  <a:lnTo>
                    <a:pt x="522736" y="460217"/>
                  </a:lnTo>
                  <a:lnTo>
                    <a:pt x="526108" y="425827"/>
                  </a:lnTo>
                  <a:lnTo>
                    <a:pt x="529481" y="351173"/>
                  </a:lnTo>
                  <a:lnTo>
                    <a:pt x="532853" y="251737"/>
                  </a:lnTo>
                  <a:lnTo>
                    <a:pt x="536226" y="190127"/>
                  </a:lnTo>
                  <a:lnTo>
                    <a:pt x="539598" y="218392"/>
                  </a:lnTo>
                  <a:lnTo>
                    <a:pt x="542971" y="311668"/>
                  </a:lnTo>
                  <a:lnTo>
                    <a:pt x="546343" y="401069"/>
                  </a:lnTo>
                  <a:lnTo>
                    <a:pt x="549716" y="450489"/>
                  </a:lnTo>
                  <a:lnTo>
                    <a:pt x="553088" y="468128"/>
                  </a:lnTo>
                  <a:lnTo>
                    <a:pt x="556461" y="472361"/>
                  </a:lnTo>
                  <a:lnTo>
                    <a:pt x="559833" y="473057"/>
                  </a:lnTo>
                  <a:lnTo>
                    <a:pt x="563206" y="473136"/>
                  </a:lnTo>
                  <a:lnTo>
                    <a:pt x="566578" y="473142"/>
                  </a:lnTo>
                  <a:lnTo>
                    <a:pt x="569951" y="473142"/>
                  </a:lnTo>
                  <a:lnTo>
                    <a:pt x="573323" y="473142"/>
                  </a:lnTo>
                  <a:lnTo>
                    <a:pt x="576696" y="473142"/>
                  </a:lnTo>
                  <a:lnTo>
                    <a:pt x="580068" y="473142"/>
                  </a:lnTo>
                  <a:lnTo>
                    <a:pt x="583441" y="473142"/>
                  </a:lnTo>
                  <a:lnTo>
                    <a:pt x="586813" y="473142"/>
                  </a:lnTo>
                  <a:lnTo>
                    <a:pt x="590186" y="473142"/>
                  </a:lnTo>
                  <a:lnTo>
                    <a:pt x="593558" y="473142"/>
                  </a:lnTo>
                  <a:lnTo>
                    <a:pt x="596930" y="473142"/>
                  </a:lnTo>
                  <a:lnTo>
                    <a:pt x="600303" y="473142"/>
                  </a:lnTo>
                  <a:lnTo>
                    <a:pt x="603675" y="473142"/>
                  </a:lnTo>
                  <a:lnTo>
                    <a:pt x="607048" y="473142"/>
                  </a:lnTo>
                  <a:lnTo>
                    <a:pt x="610420" y="473142"/>
                  </a:lnTo>
                  <a:lnTo>
                    <a:pt x="613793" y="473142"/>
                  </a:lnTo>
                  <a:lnTo>
                    <a:pt x="617165" y="473142"/>
                  </a:lnTo>
                  <a:lnTo>
                    <a:pt x="620538" y="473142"/>
                  </a:lnTo>
                  <a:lnTo>
                    <a:pt x="623910" y="473142"/>
                  </a:lnTo>
                  <a:lnTo>
                    <a:pt x="627283" y="473142"/>
                  </a:lnTo>
                  <a:lnTo>
                    <a:pt x="630655" y="473142"/>
                  </a:lnTo>
                  <a:lnTo>
                    <a:pt x="634028" y="473142"/>
                  </a:lnTo>
                  <a:lnTo>
                    <a:pt x="637400" y="473142"/>
                  </a:lnTo>
                  <a:lnTo>
                    <a:pt x="640773" y="473142"/>
                  </a:lnTo>
                  <a:lnTo>
                    <a:pt x="644145" y="473142"/>
                  </a:lnTo>
                  <a:lnTo>
                    <a:pt x="647518" y="473142"/>
                  </a:lnTo>
                  <a:lnTo>
                    <a:pt x="650890" y="473142"/>
                  </a:lnTo>
                  <a:lnTo>
                    <a:pt x="654263" y="473142"/>
                  </a:lnTo>
                  <a:lnTo>
                    <a:pt x="657635" y="473142"/>
                  </a:lnTo>
                  <a:lnTo>
                    <a:pt x="661008" y="473142"/>
                  </a:lnTo>
                  <a:lnTo>
                    <a:pt x="664380" y="473142"/>
                  </a:lnTo>
                  <a:lnTo>
                    <a:pt x="667753" y="473142"/>
                  </a:lnTo>
                  <a:lnTo>
                    <a:pt x="671125" y="473142"/>
                  </a:lnTo>
                  <a:lnTo>
                    <a:pt x="671125" y="473142"/>
                  </a:lnTo>
                  <a:close/>
                </a:path>
              </a:pathLst>
            </a:custGeom>
            <a:solidFill>
              <a:srgbClr val="CF912D"/>
            </a:solidFill>
            <a:ln>
              <a:noFill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5" name="Label"/>
          <p:cNvSpPr txBox="1"/>
          <p:nvPr/>
        </p:nvSpPr>
        <p:spPr>
          <a:xfrm>
            <a:off x="6589288" y="4264092"/>
            <a:ext cx="816818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Depth profile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B54760-B42E-D0A2-5703-5A7AF087702E}"/>
              </a:ext>
            </a:extLst>
          </p:cNvPr>
          <p:cNvGrpSpPr/>
          <p:nvPr/>
        </p:nvGrpSpPr>
        <p:grpSpPr>
          <a:xfrm>
            <a:off x="6530733" y="4496615"/>
            <a:ext cx="1040710" cy="774379"/>
            <a:chOff x="7053650" y="4607866"/>
            <a:chExt cx="702340" cy="561872"/>
          </a:xfrm>
        </p:grpSpPr>
        <p:sp>
          <p:nvSpPr>
            <p:cNvPr id="114" name="Plot frame"/>
            <p:cNvSpPr/>
            <p:nvPr/>
          </p:nvSpPr>
          <p:spPr>
            <a:xfrm>
              <a:off x="7053650" y="4607866"/>
              <a:ext cx="702340" cy="56187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FB6AA"/>
              </a:solidFill>
            </a:ln>
          </p:spPr>
          <p:txBody>
            <a:bodyPr wrap="square" lIns="54864" tIns="36576" rIns="54864" bIns="36576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6" name="Depth profile"/>
            <p:cNvSpPr/>
            <p:nvPr/>
          </p:nvSpPr>
          <p:spPr>
            <a:xfrm>
              <a:off x="7077061" y="4667180"/>
              <a:ext cx="655517" cy="443244"/>
            </a:xfrm>
            <a:custGeom>
              <a:avLst/>
              <a:gdLst/>
              <a:ahLst/>
              <a:cxnLst/>
              <a:rect l="0" t="0" r="r" b="b"/>
              <a:pathLst>
                <a:path w="655517" h="443244" fill="none">
                  <a:moveTo>
                    <a:pt x="0" y="443244"/>
                  </a:moveTo>
                  <a:lnTo>
                    <a:pt x="5508" y="391927"/>
                  </a:lnTo>
                  <a:lnTo>
                    <a:pt x="11017" y="360058"/>
                  </a:lnTo>
                  <a:lnTo>
                    <a:pt x="16525" y="337829"/>
                  </a:lnTo>
                  <a:lnTo>
                    <a:pt x="22034" y="321330"/>
                  </a:lnTo>
                  <a:lnTo>
                    <a:pt x="27543" y="308603"/>
                  </a:lnTo>
                  <a:lnTo>
                    <a:pt x="33051" y="298524"/>
                  </a:lnTo>
                  <a:lnTo>
                    <a:pt x="38560" y="290391"/>
                  </a:lnTo>
                  <a:lnTo>
                    <a:pt x="44068" y="283737"/>
                  </a:lnTo>
                  <a:lnTo>
                    <a:pt x="49577" y="278233"/>
                  </a:lnTo>
                  <a:lnTo>
                    <a:pt x="55085" y="273642"/>
                  </a:lnTo>
                  <a:lnTo>
                    <a:pt x="60594" y="269787"/>
                  </a:lnTo>
                  <a:lnTo>
                    <a:pt x="66102" y="266532"/>
                  </a:lnTo>
                  <a:lnTo>
                    <a:pt x="71611" y="263771"/>
                  </a:lnTo>
                  <a:lnTo>
                    <a:pt x="77120" y="261421"/>
                  </a:lnTo>
                  <a:lnTo>
                    <a:pt x="82628" y="259413"/>
                  </a:lnTo>
                  <a:lnTo>
                    <a:pt x="88137" y="257695"/>
                  </a:lnTo>
                  <a:lnTo>
                    <a:pt x="93645" y="256221"/>
                  </a:lnTo>
                  <a:lnTo>
                    <a:pt x="99154" y="254953"/>
                  </a:lnTo>
                  <a:lnTo>
                    <a:pt x="104662" y="253862"/>
                  </a:lnTo>
                  <a:lnTo>
                    <a:pt x="110171" y="252921"/>
                  </a:lnTo>
                  <a:lnTo>
                    <a:pt x="115679" y="252109"/>
                  </a:lnTo>
                  <a:lnTo>
                    <a:pt x="121188" y="251407"/>
                  </a:lnTo>
                  <a:lnTo>
                    <a:pt x="126697" y="250800"/>
                  </a:lnTo>
                  <a:lnTo>
                    <a:pt x="132205" y="250273"/>
                  </a:lnTo>
                  <a:lnTo>
                    <a:pt x="137714" y="249816"/>
                  </a:lnTo>
                  <a:lnTo>
                    <a:pt x="143222" y="249417"/>
                  </a:lnTo>
                  <a:lnTo>
                    <a:pt x="148731" y="249068"/>
                  </a:lnTo>
                  <a:lnTo>
                    <a:pt x="154239" y="248757"/>
                  </a:lnTo>
                  <a:lnTo>
                    <a:pt x="159748" y="248477"/>
                  </a:lnTo>
                  <a:lnTo>
                    <a:pt x="165256" y="248215"/>
                  </a:lnTo>
                  <a:lnTo>
                    <a:pt x="170765" y="247960"/>
                  </a:lnTo>
                  <a:lnTo>
                    <a:pt x="176273" y="247694"/>
                  </a:lnTo>
                  <a:lnTo>
                    <a:pt x="181782" y="247397"/>
                  </a:lnTo>
                  <a:lnTo>
                    <a:pt x="187291" y="247037"/>
                  </a:lnTo>
                  <a:lnTo>
                    <a:pt x="192799" y="246577"/>
                  </a:lnTo>
                  <a:lnTo>
                    <a:pt x="198308" y="245964"/>
                  </a:lnTo>
                  <a:lnTo>
                    <a:pt x="203816" y="245126"/>
                  </a:lnTo>
                  <a:lnTo>
                    <a:pt x="209325" y="243974"/>
                  </a:lnTo>
                  <a:lnTo>
                    <a:pt x="214833" y="242394"/>
                  </a:lnTo>
                  <a:lnTo>
                    <a:pt x="220342" y="240249"/>
                  </a:lnTo>
                  <a:lnTo>
                    <a:pt x="225850" y="237383"/>
                  </a:lnTo>
                  <a:lnTo>
                    <a:pt x="231359" y="233623"/>
                  </a:lnTo>
                  <a:lnTo>
                    <a:pt x="236868" y="228798"/>
                  </a:lnTo>
                  <a:lnTo>
                    <a:pt x="242376" y="222754"/>
                  </a:lnTo>
                  <a:lnTo>
                    <a:pt x="247885" y="215374"/>
                  </a:lnTo>
                  <a:lnTo>
                    <a:pt x="253393" y="206606"/>
                  </a:lnTo>
                  <a:lnTo>
                    <a:pt x="258902" y="196471"/>
                  </a:lnTo>
                  <a:lnTo>
                    <a:pt x="264410" y="185075"/>
                  </a:lnTo>
                  <a:lnTo>
                    <a:pt x="269919" y="172597"/>
                  </a:lnTo>
                  <a:lnTo>
                    <a:pt x="275427" y="159276"/>
                  </a:lnTo>
                  <a:lnTo>
                    <a:pt x="280936" y="145391"/>
                  </a:lnTo>
                  <a:lnTo>
                    <a:pt x="286445" y="131231"/>
                  </a:lnTo>
                  <a:lnTo>
                    <a:pt x="291953" y="117081"/>
                  </a:lnTo>
                  <a:lnTo>
                    <a:pt x="297462" y="103206"/>
                  </a:lnTo>
                  <a:lnTo>
                    <a:pt x="302970" y="89841"/>
                  </a:lnTo>
                  <a:lnTo>
                    <a:pt x="308479" y="77190"/>
                  </a:lnTo>
                  <a:lnTo>
                    <a:pt x="313987" y="65425"/>
                  </a:lnTo>
                  <a:lnTo>
                    <a:pt x="319496" y="54689"/>
                  </a:lnTo>
                  <a:lnTo>
                    <a:pt x="325004" y="45095"/>
                  </a:lnTo>
                  <a:lnTo>
                    <a:pt x="330513" y="36737"/>
                  </a:lnTo>
                  <a:lnTo>
                    <a:pt x="336021" y="29686"/>
                  </a:lnTo>
                  <a:lnTo>
                    <a:pt x="341530" y="24000"/>
                  </a:lnTo>
                  <a:lnTo>
                    <a:pt x="347039" y="19720"/>
                  </a:lnTo>
                  <a:lnTo>
                    <a:pt x="352547" y="16876"/>
                  </a:lnTo>
                  <a:lnTo>
                    <a:pt x="358056" y="15485"/>
                  </a:lnTo>
                  <a:lnTo>
                    <a:pt x="363564" y="0"/>
                  </a:lnTo>
                  <a:lnTo>
                    <a:pt x="369073" y="574"/>
                  </a:lnTo>
                  <a:lnTo>
                    <a:pt x="374581" y="2388"/>
                  </a:lnTo>
                  <a:lnTo>
                    <a:pt x="380090" y="5390"/>
                  </a:lnTo>
                  <a:lnTo>
                    <a:pt x="385598" y="9514"/>
                  </a:lnTo>
                  <a:lnTo>
                    <a:pt x="391107" y="14675"/>
                  </a:lnTo>
                  <a:lnTo>
                    <a:pt x="396616" y="20770"/>
                  </a:lnTo>
                  <a:lnTo>
                    <a:pt x="402124" y="27674"/>
                  </a:lnTo>
                  <a:lnTo>
                    <a:pt x="407633" y="35242"/>
                  </a:lnTo>
                  <a:lnTo>
                    <a:pt x="413141" y="43310"/>
                  </a:lnTo>
                  <a:lnTo>
                    <a:pt x="418650" y="51695"/>
                  </a:lnTo>
                  <a:lnTo>
                    <a:pt x="424158" y="60199"/>
                  </a:lnTo>
                  <a:lnTo>
                    <a:pt x="429667" y="68622"/>
                  </a:lnTo>
                  <a:lnTo>
                    <a:pt x="435175" y="76766"/>
                  </a:lnTo>
                  <a:lnTo>
                    <a:pt x="440684" y="84451"/>
                  </a:lnTo>
                  <a:lnTo>
                    <a:pt x="446192" y="91525"/>
                  </a:lnTo>
                  <a:lnTo>
                    <a:pt x="451701" y="97878"/>
                  </a:lnTo>
                  <a:lnTo>
                    <a:pt x="457210" y="103444"/>
                  </a:lnTo>
                  <a:lnTo>
                    <a:pt x="462718" y="108209"/>
                  </a:lnTo>
                  <a:lnTo>
                    <a:pt x="468227" y="112201"/>
                  </a:lnTo>
                  <a:lnTo>
                    <a:pt x="473735" y="115489"/>
                  </a:lnTo>
                  <a:lnTo>
                    <a:pt x="479244" y="118163"/>
                  </a:lnTo>
                  <a:lnTo>
                    <a:pt x="484752" y="120330"/>
                  </a:lnTo>
                  <a:lnTo>
                    <a:pt x="490261" y="122099"/>
                  </a:lnTo>
                  <a:lnTo>
                    <a:pt x="495769" y="123576"/>
                  </a:lnTo>
                  <a:lnTo>
                    <a:pt x="501278" y="124856"/>
                  </a:lnTo>
                  <a:lnTo>
                    <a:pt x="506787" y="126019"/>
                  </a:lnTo>
                  <a:lnTo>
                    <a:pt x="512295" y="127134"/>
                  </a:lnTo>
                  <a:lnTo>
                    <a:pt x="517804" y="128256"/>
                  </a:lnTo>
                  <a:lnTo>
                    <a:pt x="523312" y="129425"/>
                  </a:lnTo>
                  <a:lnTo>
                    <a:pt x="528821" y="130673"/>
                  </a:lnTo>
                  <a:lnTo>
                    <a:pt x="534329" y="132022"/>
                  </a:lnTo>
                  <a:lnTo>
                    <a:pt x="539838" y="133487"/>
                  </a:lnTo>
                  <a:lnTo>
                    <a:pt x="545346" y="135079"/>
                  </a:lnTo>
                  <a:lnTo>
                    <a:pt x="550855" y="136802"/>
                  </a:lnTo>
                  <a:lnTo>
                    <a:pt x="556364" y="138659"/>
                  </a:lnTo>
                  <a:lnTo>
                    <a:pt x="561872" y="140648"/>
                  </a:lnTo>
                  <a:lnTo>
                    <a:pt x="567381" y="142767"/>
                  </a:lnTo>
                  <a:lnTo>
                    <a:pt x="572889" y="145011"/>
                  </a:lnTo>
                  <a:lnTo>
                    <a:pt x="578398" y="147377"/>
                  </a:lnTo>
                  <a:lnTo>
                    <a:pt x="583906" y="149856"/>
                  </a:lnTo>
                  <a:lnTo>
                    <a:pt x="589415" y="152442"/>
                  </a:lnTo>
                  <a:lnTo>
                    <a:pt x="594923" y="155128"/>
                  </a:lnTo>
                  <a:lnTo>
                    <a:pt x="600432" y="157904"/>
                  </a:lnTo>
                  <a:lnTo>
                    <a:pt x="605940" y="160763"/>
                  </a:lnTo>
                  <a:lnTo>
                    <a:pt x="611449" y="163693"/>
                  </a:lnTo>
                  <a:lnTo>
                    <a:pt x="616958" y="166686"/>
                  </a:lnTo>
                  <a:lnTo>
                    <a:pt x="622466" y="169731"/>
                  </a:lnTo>
                  <a:lnTo>
                    <a:pt x="627975" y="172818"/>
                  </a:lnTo>
                  <a:lnTo>
                    <a:pt x="633483" y="175936"/>
                  </a:lnTo>
                  <a:lnTo>
                    <a:pt x="638992" y="179073"/>
                  </a:lnTo>
                  <a:lnTo>
                    <a:pt x="644500" y="182219"/>
                  </a:lnTo>
                  <a:lnTo>
                    <a:pt x="650009" y="185362"/>
                  </a:lnTo>
                  <a:lnTo>
                    <a:pt x="655517" y="188490"/>
                  </a:lnTo>
                </a:path>
              </a:pathLst>
            </a:custGeom>
            <a:noFill/>
            <a:ln w="15240" cap="rnd">
              <a:solidFill>
                <a:srgbClr val="487353"/>
              </a:solidFill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Plot frame"/>
          <p:cNvSpPr/>
          <p:nvPr/>
        </p:nvSpPr>
        <p:spPr>
          <a:xfrm>
            <a:off x="7873047" y="4607866"/>
            <a:ext cx="702340" cy="561872"/>
          </a:xfrm>
          <a:prstGeom prst="rect">
            <a:avLst/>
          </a:prstGeom>
          <a:solidFill>
            <a:srgbClr val="FFFFFF"/>
          </a:solidFill>
          <a:ln w="6350">
            <a:solidFill>
              <a:srgbClr val="BFB6AA"/>
            </a:solidFill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18" name="Label"/>
          <p:cNvSpPr txBox="1"/>
          <p:nvPr/>
        </p:nvSpPr>
        <p:spPr>
          <a:xfrm>
            <a:off x="7707458" y="4247818"/>
            <a:ext cx="700384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Element map</a:t>
            </a:r>
          </a:p>
        </p:txBody>
      </p:sp>
      <p:pic>
        <p:nvPicPr>
          <p:cNvPr id="119" name="Element map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654644" y="4496615"/>
            <a:ext cx="1037800" cy="768542"/>
          </a:xfrm>
          <a:prstGeom prst="rect">
            <a:avLst/>
          </a:prstGeom>
        </p:spPr>
      </p:pic>
      <p:sp>
        <p:nvSpPr>
          <p:cNvPr id="120" name="Shape"/>
          <p:cNvSpPr/>
          <p:nvPr/>
        </p:nvSpPr>
        <p:spPr>
          <a:xfrm>
            <a:off x="498473" y="5480000"/>
            <a:ext cx="8368689" cy="480000"/>
          </a:xfrm>
          <a:prstGeom prst="roundRect">
            <a:avLst>
              <a:gd name="adj" fmla="val 10000"/>
            </a:avLst>
          </a:prstGeom>
          <a:solidFill>
            <a:srgbClr val="F7F5F1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Instrument families: Magnetic Sector SIMS (Cameca </a:t>
            </a:r>
            <a:r>
              <a:rPr lang="en-US" sz="900" dirty="0" err="1">
                <a:solidFill>
                  <a:srgbClr val="2B142D"/>
                </a:solidFill>
                <a:latin typeface="Play"/>
              </a:rPr>
              <a:t>NanoSIMS</a:t>
            </a:r>
            <a:r>
              <a:rPr lang="en-US" sz="900" dirty="0">
                <a:solidFill>
                  <a:srgbClr val="2B142D"/>
                </a:solidFill>
                <a:latin typeface="Play"/>
              </a:rPr>
              <a:t>/1300/IMS Series — magnetic sector, high mass resolution and transmission – nuclear, biology, geology, etc..)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 		  ToF-SIMS (pulsed Bi⁺, Ar cluster — molecular surface info)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2B142D"/>
                </a:solidFill>
                <a:latin typeface="Play"/>
              </a:rPr>
              <a:t>		  Quadrupole SIMS (mostly semiconductor applications)</a:t>
            </a:r>
          </a:p>
        </p:txBody>
      </p:sp>
      <p:sp>
        <p:nvSpPr>
          <p:cNvPr id="6" name="Ion trajectory">
            <a:extLst>
              <a:ext uri="{FF2B5EF4-FFF2-40B4-BE49-F238E27FC236}">
                <a16:creationId xmlns:a16="http://schemas.microsoft.com/office/drawing/2014/main" id="{35C79ACB-84ED-18F2-F572-F2871C6C1AF6}"/>
              </a:ext>
            </a:extLst>
          </p:cNvPr>
          <p:cNvSpPr/>
          <p:nvPr/>
        </p:nvSpPr>
        <p:spPr>
          <a:xfrm>
            <a:off x="3073721" y="1908101"/>
            <a:ext cx="1463209" cy="915031"/>
          </a:xfrm>
          <a:custGeom>
            <a:avLst/>
            <a:gdLst/>
            <a:ahLst/>
            <a:cxnLst/>
            <a:rect l="0" t="0" r="r" b="b"/>
            <a:pathLst>
              <a:path w="1463209" h="799887" fill="none">
                <a:moveTo>
                  <a:pt x="0" y="799887"/>
                </a:moveTo>
                <a:lnTo>
                  <a:pt x="649" y="767679"/>
                </a:lnTo>
                <a:lnTo>
                  <a:pt x="2594" y="735523"/>
                </a:lnTo>
                <a:lnTo>
                  <a:pt x="5832" y="703471"/>
                </a:lnTo>
                <a:lnTo>
                  <a:pt x="10359" y="671576"/>
                </a:lnTo>
                <a:lnTo>
                  <a:pt x="16165" y="639889"/>
                </a:lnTo>
                <a:lnTo>
                  <a:pt x="23243" y="608462"/>
                </a:lnTo>
                <a:lnTo>
                  <a:pt x="31581" y="577345"/>
                </a:lnTo>
                <a:lnTo>
                  <a:pt x="41165" y="546588"/>
                </a:lnTo>
                <a:lnTo>
                  <a:pt x="51980" y="516243"/>
                </a:lnTo>
                <a:lnTo>
                  <a:pt x="64008" y="486358"/>
                </a:lnTo>
                <a:lnTo>
                  <a:pt x="77229" y="456981"/>
                </a:lnTo>
                <a:lnTo>
                  <a:pt x="91623" y="428161"/>
                </a:lnTo>
                <a:lnTo>
                  <a:pt x="107165" y="399944"/>
                </a:lnTo>
                <a:lnTo>
                  <a:pt x="123831" y="372375"/>
                </a:lnTo>
                <a:lnTo>
                  <a:pt x="141593" y="345499"/>
                </a:lnTo>
                <a:lnTo>
                  <a:pt x="160423" y="319361"/>
                </a:lnTo>
                <a:lnTo>
                  <a:pt x="180291" y="294002"/>
                </a:lnTo>
                <a:lnTo>
                  <a:pt x="201163" y="269464"/>
                </a:lnTo>
                <a:lnTo>
                  <a:pt x="223007" y="245786"/>
                </a:lnTo>
                <a:lnTo>
                  <a:pt x="245786" y="223006"/>
                </a:lnTo>
                <a:lnTo>
                  <a:pt x="269464" y="201163"/>
                </a:lnTo>
                <a:lnTo>
                  <a:pt x="294003" y="180290"/>
                </a:lnTo>
                <a:lnTo>
                  <a:pt x="319362" y="160423"/>
                </a:lnTo>
                <a:lnTo>
                  <a:pt x="345500" y="141593"/>
                </a:lnTo>
                <a:lnTo>
                  <a:pt x="372375" y="123830"/>
                </a:lnTo>
                <a:lnTo>
                  <a:pt x="399944" y="107164"/>
                </a:lnTo>
                <a:lnTo>
                  <a:pt x="428161" y="91622"/>
                </a:lnTo>
                <a:lnTo>
                  <a:pt x="456982" y="77229"/>
                </a:lnTo>
                <a:lnTo>
                  <a:pt x="486359" y="64007"/>
                </a:lnTo>
                <a:lnTo>
                  <a:pt x="516244" y="51980"/>
                </a:lnTo>
                <a:lnTo>
                  <a:pt x="546589" y="41165"/>
                </a:lnTo>
                <a:lnTo>
                  <a:pt x="577345" y="31581"/>
                </a:lnTo>
                <a:lnTo>
                  <a:pt x="608462" y="23243"/>
                </a:lnTo>
                <a:lnTo>
                  <a:pt x="639890" y="16165"/>
                </a:lnTo>
                <a:lnTo>
                  <a:pt x="671577" y="10358"/>
                </a:lnTo>
                <a:lnTo>
                  <a:pt x="703472" y="5832"/>
                </a:lnTo>
                <a:lnTo>
                  <a:pt x="735524" y="2594"/>
                </a:lnTo>
                <a:lnTo>
                  <a:pt x="767680" y="649"/>
                </a:lnTo>
                <a:lnTo>
                  <a:pt x="799888" y="0"/>
                </a:lnTo>
                <a:lnTo>
                  <a:pt x="1463209" y="0"/>
                </a:lnTo>
              </a:path>
            </a:pathLst>
          </a:custGeom>
          <a:noFill/>
          <a:ln w="20320" cap="rnd">
            <a:solidFill>
              <a:srgbClr val="FF0000"/>
            </a:solidFill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Ion trajectory">
            <a:extLst>
              <a:ext uri="{FF2B5EF4-FFF2-40B4-BE49-F238E27FC236}">
                <a16:creationId xmlns:a16="http://schemas.microsoft.com/office/drawing/2014/main" id="{C8921775-6629-CD49-4CC5-0714E15F4A59}"/>
              </a:ext>
            </a:extLst>
          </p:cNvPr>
          <p:cNvSpPr/>
          <p:nvPr/>
        </p:nvSpPr>
        <p:spPr>
          <a:xfrm>
            <a:off x="3077460" y="2144788"/>
            <a:ext cx="1463209" cy="668051"/>
          </a:xfrm>
          <a:custGeom>
            <a:avLst/>
            <a:gdLst/>
            <a:ahLst/>
            <a:cxnLst/>
            <a:rect l="0" t="0" r="r" b="b"/>
            <a:pathLst>
              <a:path w="1463209" h="799887" fill="none">
                <a:moveTo>
                  <a:pt x="0" y="799887"/>
                </a:moveTo>
                <a:lnTo>
                  <a:pt x="649" y="767679"/>
                </a:lnTo>
                <a:lnTo>
                  <a:pt x="2594" y="735523"/>
                </a:lnTo>
                <a:lnTo>
                  <a:pt x="5832" y="703471"/>
                </a:lnTo>
                <a:lnTo>
                  <a:pt x="10359" y="671576"/>
                </a:lnTo>
                <a:lnTo>
                  <a:pt x="16165" y="639889"/>
                </a:lnTo>
                <a:lnTo>
                  <a:pt x="23243" y="608462"/>
                </a:lnTo>
                <a:lnTo>
                  <a:pt x="31581" y="577345"/>
                </a:lnTo>
                <a:lnTo>
                  <a:pt x="41165" y="546588"/>
                </a:lnTo>
                <a:lnTo>
                  <a:pt x="51980" y="516243"/>
                </a:lnTo>
                <a:lnTo>
                  <a:pt x="64008" y="486358"/>
                </a:lnTo>
                <a:lnTo>
                  <a:pt x="77229" y="456981"/>
                </a:lnTo>
                <a:lnTo>
                  <a:pt x="91623" y="428161"/>
                </a:lnTo>
                <a:lnTo>
                  <a:pt x="107165" y="399944"/>
                </a:lnTo>
                <a:lnTo>
                  <a:pt x="123831" y="372375"/>
                </a:lnTo>
                <a:lnTo>
                  <a:pt x="141593" y="345499"/>
                </a:lnTo>
                <a:lnTo>
                  <a:pt x="160423" y="319361"/>
                </a:lnTo>
                <a:lnTo>
                  <a:pt x="180291" y="294002"/>
                </a:lnTo>
                <a:lnTo>
                  <a:pt x="201163" y="269464"/>
                </a:lnTo>
                <a:lnTo>
                  <a:pt x="223007" y="245786"/>
                </a:lnTo>
                <a:lnTo>
                  <a:pt x="245786" y="223006"/>
                </a:lnTo>
                <a:lnTo>
                  <a:pt x="269464" y="201163"/>
                </a:lnTo>
                <a:lnTo>
                  <a:pt x="294003" y="180290"/>
                </a:lnTo>
                <a:lnTo>
                  <a:pt x="319362" y="160423"/>
                </a:lnTo>
                <a:lnTo>
                  <a:pt x="345500" y="141593"/>
                </a:lnTo>
                <a:lnTo>
                  <a:pt x="372375" y="123830"/>
                </a:lnTo>
                <a:lnTo>
                  <a:pt x="399944" y="107164"/>
                </a:lnTo>
                <a:lnTo>
                  <a:pt x="428161" y="91622"/>
                </a:lnTo>
                <a:lnTo>
                  <a:pt x="456982" y="77229"/>
                </a:lnTo>
                <a:lnTo>
                  <a:pt x="486359" y="64007"/>
                </a:lnTo>
                <a:lnTo>
                  <a:pt x="516244" y="51980"/>
                </a:lnTo>
                <a:lnTo>
                  <a:pt x="546589" y="41165"/>
                </a:lnTo>
                <a:lnTo>
                  <a:pt x="577345" y="31581"/>
                </a:lnTo>
                <a:lnTo>
                  <a:pt x="608462" y="23243"/>
                </a:lnTo>
                <a:lnTo>
                  <a:pt x="639890" y="16165"/>
                </a:lnTo>
                <a:lnTo>
                  <a:pt x="671577" y="10358"/>
                </a:lnTo>
                <a:lnTo>
                  <a:pt x="703472" y="5832"/>
                </a:lnTo>
                <a:lnTo>
                  <a:pt x="735524" y="2594"/>
                </a:lnTo>
                <a:lnTo>
                  <a:pt x="767680" y="649"/>
                </a:lnTo>
                <a:lnTo>
                  <a:pt x="799888" y="0"/>
                </a:lnTo>
                <a:lnTo>
                  <a:pt x="1463209" y="0"/>
                </a:lnTo>
              </a:path>
            </a:pathLst>
          </a:custGeom>
          <a:noFill/>
          <a:ln w="20320" cap="rnd">
            <a:solidFill>
              <a:srgbClr val="002060"/>
            </a:solidFill>
            <a:round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DDE60-1867-394F-3527-0558BDE2C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12E2F-D0BD-8CA3-613C-A6CDADD1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Why Oxygen Primary Beams for SIMS?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4FC7A190-E1C0-B032-C4EF-FAD1971CB8AD}"/>
              </a:ext>
            </a:extLst>
          </p:cNvPr>
          <p:cNvSpPr/>
          <p:nvPr/>
        </p:nvSpPr>
        <p:spPr>
          <a:xfrm>
            <a:off x="498474" y="2600000"/>
            <a:ext cx="3350000" cy="1100000"/>
          </a:xfrm>
          <a:prstGeom prst="rect">
            <a:avLst/>
          </a:prstGeom>
          <a:solidFill>
            <a:srgbClr val="BFB6AA"/>
          </a:solidFill>
          <a:ln>
            <a:noFill/>
          </a:ln>
        </p:spPr>
        <p:txBody>
          <a:bodyPr wrap="square" lIns="54864" tIns="36576" rIns="54864" bIns="36576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sample surface, oxygen-saturated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EADE9ED0-5296-EEC8-0C7D-C6DD6B272DBE}"/>
              </a:ext>
            </a:extLst>
          </p:cNvPr>
          <p:cNvSpPr/>
          <p:nvPr/>
        </p:nvSpPr>
        <p:spPr>
          <a:xfrm>
            <a:off x="748474" y="2650000"/>
            <a:ext cx="220000" cy="220000"/>
          </a:xfrm>
          <a:prstGeom prst="ellipse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O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BD6FCCB3-3E16-2B49-DA04-4E72725B8236}"/>
              </a:ext>
            </a:extLst>
          </p:cNvPr>
          <p:cNvSpPr/>
          <p:nvPr/>
        </p:nvSpPr>
        <p:spPr>
          <a:xfrm>
            <a:off x="1398474" y="2770000"/>
            <a:ext cx="220000" cy="220000"/>
          </a:xfrm>
          <a:prstGeom prst="ellipse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O</a:t>
            </a: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F111C319-30E7-6C7D-2C37-287B43A11425}"/>
              </a:ext>
            </a:extLst>
          </p:cNvPr>
          <p:cNvSpPr/>
          <p:nvPr/>
        </p:nvSpPr>
        <p:spPr>
          <a:xfrm>
            <a:off x="2048474" y="2650000"/>
            <a:ext cx="220000" cy="220000"/>
          </a:xfrm>
          <a:prstGeom prst="ellipse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O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C23A8B6-9F6E-117F-6033-4DC2959AE841}"/>
              </a:ext>
            </a:extLst>
          </p:cNvPr>
          <p:cNvSpPr/>
          <p:nvPr/>
        </p:nvSpPr>
        <p:spPr>
          <a:xfrm>
            <a:off x="2698474" y="2770000"/>
            <a:ext cx="220000" cy="220000"/>
          </a:xfrm>
          <a:prstGeom prst="ellipse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O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FDFA347B-F612-D1D5-477E-B9F9D74B9CA6}"/>
              </a:ext>
            </a:extLst>
          </p:cNvPr>
          <p:cNvSpPr/>
          <p:nvPr/>
        </p:nvSpPr>
        <p:spPr>
          <a:xfrm>
            <a:off x="3348474" y="2650000"/>
            <a:ext cx="220000" cy="220000"/>
          </a:xfrm>
          <a:prstGeom prst="ellipse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O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95FBD05F-3519-7D0F-E09C-FBE74E612A28}"/>
              </a:ext>
            </a:extLst>
          </p:cNvPr>
          <p:cNvSpPr/>
          <p:nvPr/>
        </p:nvSpPr>
        <p:spPr>
          <a:xfrm>
            <a:off x="1078474" y="3020000"/>
            <a:ext cx="220000" cy="220000"/>
          </a:xfrm>
          <a:prstGeom prst="ellipse">
            <a:avLst/>
          </a:prstGeom>
          <a:solidFill>
            <a:srgbClr val="2B14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M</a:t>
            </a: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3102A8D-18F6-4919-7287-20A1B99FDC09}"/>
              </a:ext>
            </a:extLst>
          </p:cNvPr>
          <p:cNvSpPr/>
          <p:nvPr/>
        </p:nvSpPr>
        <p:spPr>
          <a:xfrm>
            <a:off x="1728474" y="3020000"/>
            <a:ext cx="220000" cy="220000"/>
          </a:xfrm>
          <a:prstGeom prst="ellipse">
            <a:avLst/>
          </a:prstGeom>
          <a:solidFill>
            <a:srgbClr val="2B14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M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5F0C2748-0AAC-450C-B0E3-8630710AE77F}"/>
              </a:ext>
            </a:extLst>
          </p:cNvPr>
          <p:cNvSpPr/>
          <p:nvPr/>
        </p:nvSpPr>
        <p:spPr>
          <a:xfrm>
            <a:off x="2378474" y="3020000"/>
            <a:ext cx="220000" cy="220000"/>
          </a:xfrm>
          <a:prstGeom prst="ellipse">
            <a:avLst/>
          </a:prstGeom>
          <a:solidFill>
            <a:srgbClr val="2B14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M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CF927D93-3ABE-AE17-8A6F-E949C344AC8E}"/>
              </a:ext>
            </a:extLst>
          </p:cNvPr>
          <p:cNvSpPr/>
          <p:nvPr/>
        </p:nvSpPr>
        <p:spPr>
          <a:xfrm>
            <a:off x="3028474" y="3020000"/>
            <a:ext cx="220000" cy="220000"/>
          </a:xfrm>
          <a:prstGeom prst="ellipse">
            <a:avLst/>
          </a:prstGeom>
          <a:solidFill>
            <a:srgbClr val="2B14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dirty="0">
                <a:solidFill>
                  <a:srgbClr val="FFFFFF"/>
                </a:solidFill>
                <a:latin typeface="Play"/>
              </a:rPr>
              <a:t>M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F3F46CD-253C-3C65-0B20-115BB0F66559}"/>
              </a:ext>
            </a:extLst>
          </p:cNvPr>
          <p:cNvSpPr/>
          <p:nvPr/>
        </p:nvSpPr>
        <p:spPr>
          <a:xfrm rot="2700000">
            <a:off x="948474" y="2200000"/>
            <a:ext cx="800000" cy="200000"/>
          </a:xfrm>
          <a:prstGeom prst="rightArrow">
            <a:avLst/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33" name="TextBox">
            <a:extLst>
              <a:ext uri="{FF2B5EF4-FFF2-40B4-BE49-F238E27FC236}">
                <a16:creationId xmlns:a16="http://schemas.microsoft.com/office/drawing/2014/main" id="{7DD30052-7DFE-69E3-5154-510A99F6E998}"/>
              </a:ext>
            </a:extLst>
          </p:cNvPr>
          <p:cNvSpPr txBox="1"/>
          <p:nvPr/>
        </p:nvSpPr>
        <p:spPr>
          <a:xfrm>
            <a:off x="498474" y="1450000"/>
            <a:ext cx="1500000" cy="5000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487353"/>
                </a:solidFill>
                <a:latin typeface="Play"/>
              </a:rPr>
              <a:t>O⁻ / O</a:t>
            </a:r>
            <a:r>
              <a:rPr lang="en-US" sz="1100" b="1" baseline="-25000" dirty="0">
                <a:solidFill>
                  <a:srgbClr val="487353"/>
                </a:solidFill>
                <a:latin typeface="Play"/>
              </a:rPr>
              <a:t>2</a:t>
            </a:r>
            <a:r>
              <a:rPr lang="en-US" sz="1100" b="1" baseline="30000" dirty="0">
                <a:solidFill>
                  <a:srgbClr val="487353"/>
                </a:solidFill>
                <a:latin typeface="Play"/>
              </a:rPr>
              <a:t>+</a:t>
            </a:r>
            <a:r>
              <a:rPr lang="en-US" sz="1100" b="1" dirty="0">
                <a:solidFill>
                  <a:srgbClr val="487353"/>
                </a:solidFill>
                <a:latin typeface="Play"/>
              </a:rPr>
              <a:t> primary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dirty="0">
                <a:solidFill>
                  <a:srgbClr val="2B142D"/>
                </a:solidFill>
                <a:latin typeface="Play"/>
              </a:rPr>
              <a:t>(implants O into the surface)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59FB083-09E2-B47A-5E06-1221071FF4BE}"/>
              </a:ext>
            </a:extLst>
          </p:cNvPr>
          <p:cNvSpPr/>
          <p:nvPr/>
        </p:nvSpPr>
        <p:spPr>
          <a:xfrm rot="18900000">
            <a:off x="2498474" y="2100000"/>
            <a:ext cx="850000" cy="200000"/>
          </a:xfrm>
          <a:prstGeom prst="rightArrow">
            <a:avLst/>
          </a:prstGeom>
          <a:solidFill>
            <a:srgbClr val="CF912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35" name="TextBox">
            <a:extLst>
              <a:ext uri="{FF2B5EF4-FFF2-40B4-BE49-F238E27FC236}">
                <a16:creationId xmlns:a16="http://schemas.microsoft.com/office/drawing/2014/main" id="{9538AB9F-A515-EC9B-19C8-B77BA47B741D}"/>
              </a:ext>
            </a:extLst>
          </p:cNvPr>
          <p:cNvSpPr txBox="1"/>
          <p:nvPr/>
        </p:nvSpPr>
        <p:spPr>
          <a:xfrm>
            <a:off x="2248474" y="1400000"/>
            <a:ext cx="1600000" cy="500000"/>
          </a:xfrm>
          <a:prstGeom prst="rect">
            <a:avLst/>
          </a:prstGeom>
          <a:noFill/>
        </p:spPr>
        <p:txBody>
          <a:bodyPr wrap="square" lIns="20000" tIns="20000" rIns="20000" bIns="2000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CF912D"/>
                </a:solidFill>
                <a:latin typeface="Play"/>
              </a:rPr>
              <a:t>M</a:t>
            </a:r>
            <a:r>
              <a:rPr lang="en-US" sz="1100" b="1" baseline="30000" dirty="0">
                <a:solidFill>
                  <a:srgbClr val="CF912D"/>
                </a:solidFill>
                <a:latin typeface="Play"/>
              </a:rPr>
              <a:t>+</a:t>
            </a:r>
            <a:r>
              <a:rPr lang="en-US" sz="1100" b="1" dirty="0">
                <a:solidFill>
                  <a:srgbClr val="CF912D"/>
                </a:solidFill>
                <a:latin typeface="Play"/>
              </a:rPr>
              <a:t> secondary ion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dirty="0">
                <a:solidFill>
                  <a:srgbClr val="2B142D"/>
                </a:solidFill>
                <a:latin typeface="Play"/>
              </a:rPr>
              <a:t>(M–O bond breaks, e⁻ stays on O)</a:t>
            </a:r>
          </a:p>
        </p:txBody>
      </p:sp>
      <p:sp>
        <p:nvSpPr>
          <p:cNvPr id="36" name="TextBox">
            <a:extLst>
              <a:ext uri="{FF2B5EF4-FFF2-40B4-BE49-F238E27FC236}">
                <a16:creationId xmlns:a16="http://schemas.microsoft.com/office/drawing/2014/main" id="{C56CDAC5-3318-9DB1-CEF7-C19C5654A3AC}"/>
              </a:ext>
            </a:extLst>
          </p:cNvPr>
          <p:cNvSpPr txBox="1"/>
          <p:nvPr/>
        </p:nvSpPr>
        <p:spPr>
          <a:xfrm>
            <a:off x="498474" y="3750000"/>
            <a:ext cx="3350000" cy="3500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 dirty="0">
                <a:solidFill>
                  <a:srgbClr val="6B5E64"/>
                </a:solidFill>
                <a:latin typeface="Play"/>
              </a:rPr>
              <a:t>“Bond-breaking” picture of the oxygen matrix effect</a:t>
            </a:r>
          </a:p>
        </p:txBody>
      </p:sp>
      <p:sp>
        <p:nvSpPr>
          <p:cNvPr id="37" name="TextBox">
            <a:extLst>
              <a:ext uri="{FF2B5EF4-FFF2-40B4-BE49-F238E27FC236}">
                <a16:creationId xmlns:a16="http://schemas.microsoft.com/office/drawing/2014/main" id="{F28F4212-6875-C433-2B7E-56C73FE02450}"/>
              </a:ext>
            </a:extLst>
          </p:cNvPr>
          <p:cNvSpPr txBox="1"/>
          <p:nvPr/>
        </p:nvSpPr>
        <p:spPr>
          <a:xfrm>
            <a:off x="4098474" y="1150000"/>
            <a:ext cx="4593970" cy="32000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487353"/>
                </a:solidFill>
                <a:latin typeface="Play"/>
              </a:rPr>
              <a:t>Secondary ion yield of many electropositive species enhanced by implanted oxygen </a:t>
            </a:r>
          </a:p>
          <a:p>
            <a:pPr marL="228600" indent="-228600" algn="l">
              <a:spcBef>
                <a:spcPts val="40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Sputtering removes atoms efficiently; the problem is that almost all leave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neutral</a:t>
            </a:r>
          </a:p>
          <a:p>
            <a:pPr marL="228600" indent="-228600" algn="l">
              <a:spcBef>
                <a:spcPts val="40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Oxygen in the surface raises the work function and forms M–O bonds; sputtered matrix atoms leave as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M</a:t>
            </a:r>
            <a:r>
              <a:rPr lang="en-US" sz="1200" b="1" baseline="30000" dirty="0">
                <a:solidFill>
                  <a:srgbClr val="2B142D"/>
                </a:solidFill>
                <a:latin typeface="Play"/>
              </a:rPr>
              <a:t>+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with 10–1000× higher probability</a:t>
            </a:r>
          </a:p>
          <a:p>
            <a:pPr marL="228600" indent="-228600" algn="l">
              <a:spcBef>
                <a:spcPts val="40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The beam itself implants oxygen, so the surface reaches a steady  oxide state.</a:t>
            </a:r>
          </a:p>
          <a:p>
            <a:pPr marL="228600" indent="-228600" algn="l">
              <a:spcBef>
                <a:spcPts val="40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Complement: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Cs</a:t>
            </a:r>
            <a:r>
              <a:rPr lang="en-US" sz="1200" b="1" baseline="30000" dirty="0">
                <a:solidFill>
                  <a:srgbClr val="2B142D"/>
                </a:solidFill>
                <a:latin typeface="Play"/>
              </a:rPr>
              <a:t>+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lowers the work function → boosts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negative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secondaries (H, C, O, S, Si, halogens, As, P)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8A5816CD-31DC-57B0-8EA5-1C5FE645FA10}"/>
              </a:ext>
            </a:extLst>
          </p:cNvPr>
          <p:cNvSpPr/>
          <p:nvPr/>
        </p:nvSpPr>
        <p:spPr>
          <a:xfrm>
            <a:off x="498474" y="4550000"/>
            <a:ext cx="8193970" cy="1300000"/>
          </a:xfrm>
          <a:prstGeom prst="roundRect">
            <a:avLst>
              <a:gd name="adj" fmla="val 5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87353"/>
                </a:solidFill>
                <a:latin typeface="Play"/>
              </a:rPr>
              <a:t>Oxygen beams ⇒ positive secondaries ⇒ the electropositive elements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dirty="0">
                <a:solidFill>
                  <a:srgbClr val="2B142D"/>
                </a:solidFill>
                <a:latin typeface="Play"/>
              </a:rPr>
              <a:t>Dopants and metals in semiconductors: B, Al, W, Cu, Fe, Ti  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dirty="0">
                <a:solidFill>
                  <a:srgbClr val="2B142D"/>
                </a:solidFill>
                <a:latin typeface="Play"/>
              </a:rPr>
              <a:t>Geoscience, cosmochemistry, nuclear forensics: Mg, Al, Si, Ca, Ti, Cr, Fe, rare earths, U, Th, Pb 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dirty="0">
                <a:solidFill>
                  <a:srgbClr val="2B142D"/>
                </a:solidFill>
                <a:latin typeface="Play"/>
              </a:rPr>
              <a:t>Biology: Ca, Mg, Na, K and Lanthanides</a:t>
            </a:r>
          </a:p>
        </p:txBody>
      </p:sp>
    </p:spTree>
    <p:extLst>
      <p:ext uri="{BB962C8B-B14F-4D97-AF65-F5344CB8AC3E}">
        <p14:creationId xmlns:p14="http://schemas.microsoft.com/office/powerpoint/2010/main" val="84999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827CA-2841-54E1-2678-D6AA83E28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4" y="318425"/>
            <a:ext cx="8645526" cy="1116106"/>
          </a:xfrm>
        </p:spPr>
        <p:txBody>
          <a:bodyPr/>
          <a:lstStyle/>
          <a:p>
            <a:r>
              <a:rPr lang="en-US" sz="3200" dirty="0"/>
              <a:t>Secondary ion yield enhancement of electropositive ions with oxygenated surface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F44D2A-7582-3730-431B-575BC49B9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86232" y="5945314"/>
            <a:ext cx="6239434" cy="372592"/>
          </a:xfrm>
        </p:spPr>
        <p:txBody>
          <a:bodyPr/>
          <a:lstStyle/>
          <a:p>
            <a:r>
              <a:rPr lang="en-US" altLang="en-US" dirty="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Helvetica" pitchFamily="2" charset="0"/>
                <a:sym typeface="Wingdings"/>
              </a:rPr>
              <a:t>Ref: Secondary Ion Mass Spectrometry: Fundamentals, Advancements and Applications,  2025</a:t>
            </a:r>
          </a:p>
        </p:txBody>
      </p:sp>
      <p:pic>
        <p:nvPicPr>
          <p:cNvPr id="5" name="New picture">
            <a:extLst>
              <a:ext uri="{FF2B5EF4-FFF2-40B4-BE49-F238E27FC236}">
                <a16:creationId xmlns:a16="http://schemas.microsoft.com/office/drawing/2014/main" id="{0C4B5B38-72A8-C34C-12F1-41AEC14AD1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39" y="1837667"/>
            <a:ext cx="5217608" cy="318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1" name="O2+ shading U"/>
          <p:cNvSpPr/>
          <p:nvPr/>
        </p:nvSpPr>
        <p:spPr>
          <a:xfrm>
            <a:off x="2735670" y="4744728"/>
            <a:ext cx="264278" cy="260502"/>
          </a:xfrm>
          <a:prstGeom prst="rect">
            <a:avLst/>
          </a:prstGeom>
          <a:solidFill>
            <a:srgbClr val="979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U number"/>
          <p:cNvSpPr txBox="1"/>
          <p:nvPr/>
        </p:nvSpPr>
        <p:spPr>
          <a:xfrm>
            <a:off x="2743670" y="4748728"/>
            <a:ext cx="264278" cy="9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550" b="1">
                <a:solidFill>
                  <a:srgbClr val="000000"/>
                </a:solidFill>
                <a:latin typeface="Arial"/>
                <a:cs typeface="Arial"/>
              </a:rPr>
              <a:t>92</a:t>
            </a:r>
          </a:p>
        </p:txBody>
      </p:sp>
      <p:sp>
        <p:nvSpPr>
          <p:cNvPr id="13" name="U symbol"/>
          <p:cNvSpPr txBox="1"/>
          <p:nvPr/>
        </p:nvSpPr>
        <p:spPr>
          <a:xfrm>
            <a:off x="2735670" y="4832728"/>
            <a:ext cx="264278" cy="18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150" b="1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</a:p>
        </p:txBody>
      </p:sp>
      <p:sp>
        <p:nvSpPr>
          <p:cNvPr id="14" name="O2+ shading Np"/>
          <p:cNvSpPr/>
          <p:nvPr/>
        </p:nvSpPr>
        <p:spPr>
          <a:xfrm>
            <a:off x="3007499" y="4744728"/>
            <a:ext cx="260502" cy="260502"/>
          </a:xfrm>
          <a:prstGeom prst="rect">
            <a:avLst/>
          </a:prstGeom>
          <a:solidFill>
            <a:srgbClr val="979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Np number"/>
          <p:cNvSpPr txBox="1"/>
          <p:nvPr/>
        </p:nvSpPr>
        <p:spPr>
          <a:xfrm>
            <a:off x="3015499" y="4748728"/>
            <a:ext cx="260502" cy="9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550" b="1">
                <a:solidFill>
                  <a:srgbClr val="000000"/>
                </a:solidFill>
                <a:latin typeface="Arial"/>
                <a:cs typeface="Arial"/>
              </a:rPr>
              <a:t>93</a:t>
            </a:r>
          </a:p>
        </p:txBody>
      </p:sp>
      <p:sp>
        <p:nvSpPr>
          <p:cNvPr id="16" name="Np symbol"/>
          <p:cNvSpPr txBox="1"/>
          <p:nvPr/>
        </p:nvSpPr>
        <p:spPr>
          <a:xfrm>
            <a:off x="3007499" y="4832728"/>
            <a:ext cx="260502" cy="18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150" b="1">
                <a:solidFill>
                  <a:srgbClr val="000000"/>
                </a:solidFill>
                <a:latin typeface="Arial"/>
                <a:cs typeface="Arial"/>
              </a:rPr>
              <a:t>Np</a:t>
            </a:r>
          </a:p>
        </p:txBody>
      </p:sp>
      <p:sp>
        <p:nvSpPr>
          <p:cNvPr id="17" name="O2+ shading Pu"/>
          <p:cNvSpPr/>
          <p:nvPr/>
        </p:nvSpPr>
        <p:spPr>
          <a:xfrm>
            <a:off x="3275552" y="4744728"/>
            <a:ext cx="264278" cy="260502"/>
          </a:xfrm>
          <a:prstGeom prst="rect">
            <a:avLst/>
          </a:prstGeom>
          <a:solidFill>
            <a:srgbClr val="979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Pu number"/>
          <p:cNvSpPr txBox="1"/>
          <p:nvPr/>
        </p:nvSpPr>
        <p:spPr>
          <a:xfrm>
            <a:off x="3283552" y="4748728"/>
            <a:ext cx="264278" cy="9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550" b="1">
                <a:solidFill>
                  <a:srgbClr val="000000"/>
                </a:solidFill>
                <a:latin typeface="Arial"/>
                <a:cs typeface="Arial"/>
              </a:rPr>
              <a:t>94</a:t>
            </a:r>
          </a:p>
        </p:txBody>
      </p:sp>
      <p:sp>
        <p:nvSpPr>
          <p:cNvPr id="19" name="Pu symbol"/>
          <p:cNvSpPr txBox="1"/>
          <p:nvPr/>
        </p:nvSpPr>
        <p:spPr>
          <a:xfrm>
            <a:off x="3275552" y="4832728"/>
            <a:ext cx="264278" cy="18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150" b="1">
                <a:solidFill>
                  <a:srgbClr val="000000"/>
                </a:solidFill>
                <a:latin typeface="Arial"/>
                <a:cs typeface="Arial"/>
              </a:rPr>
              <a:t>Pu</a:t>
            </a:r>
          </a:p>
        </p:txBody>
      </p:sp>
      <p:sp>
        <p:nvSpPr>
          <p:cNvPr id="20" name="O2+ shading Am"/>
          <p:cNvSpPr/>
          <p:nvPr/>
        </p:nvSpPr>
        <p:spPr>
          <a:xfrm>
            <a:off x="3547381" y="4744728"/>
            <a:ext cx="264278" cy="260502"/>
          </a:xfrm>
          <a:prstGeom prst="rect">
            <a:avLst/>
          </a:prstGeom>
          <a:solidFill>
            <a:srgbClr val="979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Am number"/>
          <p:cNvSpPr txBox="1"/>
          <p:nvPr/>
        </p:nvSpPr>
        <p:spPr>
          <a:xfrm>
            <a:off x="3555381" y="4748728"/>
            <a:ext cx="264278" cy="9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550" b="1">
                <a:solidFill>
                  <a:srgbClr val="000000"/>
                </a:solidFill>
                <a:latin typeface="Arial"/>
                <a:cs typeface="Arial"/>
              </a:rPr>
              <a:t>95</a:t>
            </a:r>
          </a:p>
        </p:txBody>
      </p:sp>
      <p:sp>
        <p:nvSpPr>
          <p:cNvPr id="22" name="Am symbol"/>
          <p:cNvSpPr txBox="1"/>
          <p:nvPr/>
        </p:nvSpPr>
        <p:spPr>
          <a:xfrm>
            <a:off x="3547381" y="4832728"/>
            <a:ext cx="264278" cy="18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150" b="1">
                <a:solidFill>
                  <a:srgbClr val="000000"/>
                </a:solidFill>
                <a:latin typeface="Arial"/>
                <a:cs typeface="Arial"/>
              </a:rPr>
              <a:t>Am</a:t>
            </a:r>
          </a:p>
        </p:txBody>
      </p:sp>
      <p:sp>
        <p:nvSpPr>
          <p:cNvPr id="23" name="O2+ shading Cm"/>
          <p:cNvSpPr/>
          <p:nvPr/>
        </p:nvSpPr>
        <p:spPr>
          <a:xfrm>
            <a:off x="3819211" y="4744728"/>
            <a:ext cx="260502" cy="260502"/>
          </a:xfrm>
          <a:prstGeom prst="rect">
            <a:avLst/>
          </a:prstGeom>
          <a:solidFill>
            <a:srgbClr val="979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Cm number"/>
          <p:cNvSpPr txBox="1"/>
          <p:nvPr/>
        </p:nvSpPr>
        <p:spPr>
          <a:xfrm>
            <a:off x="3827211" y="4748728"/>
            <a:ext cx="260502" cy="9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550" b="1">
                <a:solidFill>
                  <a:srgbClr val="000000"/>
                </a:solidFill>
                <a:latin typeface="Arial"/>
                <a:cs typeface="Arial"/>
              </a:rPr>
              <a:t>96</a:t>
            </a:r>
          </a:p>
        </p:txBody>
      </p:sp>
      <p:sp>
        <p:nvSpPr>
          <p:cNvPr id="25" name="Cm symbol"/>
          <p:cNvSpPr txBox="1"/>
          <p:nvPr/>
        </p:nvSpPr>
        <p:spPr>
          <a:xfrm>
            <a:off x="3819211" y="4832728"/>
            <a:ext cx="260502" cy="18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150" b="1">
                <a:solidFill>
                  <a:srgbClr val="000000"/>
                </a:solidFill>
                <a:latin typeface="Arial"/>
                <a:cs typeface="Arial"/>
              </a:rPr>
              <a:t>Cm</a:t>
            </a:r>
          </a:p>
        </p:txBody>
      </p:sp>
      <p:sp>
        <p:nvSpPr>
          <p:cNvPr id="26" name="Actinide note"/>
          <p:cNvSpPr txBox="1"/>
          <p:nvPr/>
        </p:nvSpPr>
        <p:spPr>
          <a:xfrm>
            <a:off x="498474" y="5080333"/>
            <a:ext cx="8193970" cy="52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 dirty="0">
                <a:solidFill>
                  <a:srgbClr val="2B142D"/>
                </a:solidFill>
                <a:latin typeface="Play"/>
              </a:rPr>
              <a:t>U–Cm shaded here (unshaded in the original only because no RSF data existed): the actinides have low ionisation potentials (U 6.2 eV, Pu 6.0 eV) and form very polar oxides, so O⁻ / O₂⁺ is the standard beam for U and Pu isotopics — measured as U⁺, UO⁺ and UO₂⁺.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93EF6B-21E2-526E-9C02-CD53B9011360}"/>
              </a:ext>
            </a:extLst>
          </p:cNvPr>
          <p:cNvSpPr txBox="1"/>
          <p:nvPr/>
        </p:nvSpPr>
        <p:spPr>
          <a:xfrm>
            <a:off x="926310" y="4424215"/>
            <a:ext cx="1632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Play"/>
              </a:rPr>
              <a:t>Lanthanides</a:t>
            </a:r>
          </a:p>
          <a:p>
            <a:r>
              <a:rPr lang="en-US" sz="1600" dirty="0">
                <a:solidFill>
                  <a:schemeClr val="tx2"/>
                </a:solidFill>
                <a:latin typeface="Play"/>
              </a:rPr>
              <a:t>Actinides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0C005-52BF-6845-AED2-0E2F393DF406}"/>
              </a:ext>
            </a:extLst>
          </p:cNvPr>
          <p:cNvSpPr txBox="1"/>
          <p:nvPr/>
        </p:nvSpPr>
        <p:spPr>
          <a:xfrm>
            <a:off x="360253" y="2583503"/>
            <a:ext cx="1541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Play"/>
              </a:rPr>
              <a:t>Alkali metals and </a:t>
            </a:r>
            <a:r>
              <a:rPr lang="en-US" sz="1600" dirty="0" err="1">
                <a:solidFill>
                  <a:schemeClr val="tx2"/>
                </a:solidFill>
                <a:latin typeface="Play"/>
              </a:rPr>
              <a:t>alikali</a:t>
            </a:r>
            <a:r>
              <a:rPr lang="en-US" sz="1600" dirty="0">
                <a:solidFill>
                  <a:schemeClr val="tx2"/>
                </a:solidFill>
                <a:latin typeface="Play"/>
              </a:rPr>
              <a:t> earth metals give highest ion yield</a:t>
            </a:r>
          </a:p>
        </p:txBody>
      </p:sp>
    </p:spTree>
    <p:extLst>
      <p:ext uri="{BB962C8B-B14F-4D97-AF65-F5344CB8AC3E}">
        <p14:creationId xmlns:p14="http://schemas.microsoft.com/office/powerpoint/2010/main" val="254918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0E67-ECCC-4A6A-5125-0B57A829F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C9B24-61AE-6D26-3257-E28839D4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SIMS for Trace Element Detection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BD4FD4B-B605-B9CF-5595-9C56F7EC2C25}"/>
              </a:ext>
            </a:extLst>
          </p:cNvPr>
          <p:cNvSpPr/>
          <p:nvPr/>
        </p:nvSpPr>
        <p:spPr>
          <a:xfrm>
            <a:off x="478474" y="2179000"/>
            <a:ext cx="1420000" cy="1250000"/>
          </a:xfrm>
          <a:prstGeom prst="roundRect">
            <a:avLst>
              <a:gd name="adj" fmla="val 8000"/>
            </a:avLst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Play"/>
              </a:rPr>
              <a:t>Primary ion beam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O⁻, O</a:t>
            </a:r>
            <a:r>
              <a:rPr lang="en-US" sz="1100" baseline="-25000" dirty="0">
                <a:solidFill>
                  <a:srgbClr val="FFFFFF"/>
                </a:solidFill>
                <a:latin typeface="Play"/>
              </a:rPr>
              <a:t>2</a:t>
            </a:r>
            <a:r>
              <a:rPr lang="en-US" sz="1100" baseline="30000" dirty="0">
                <a:solidFill>
                  <a:srgbClr val="FFFFFF"/>
                </a:solidFill>
                <a:latin typeface="Play"/>
              </a:rPr>
              <a:t>+</a:t>
            </a:r>
            <a:r>
              <a:rPr lang="en-US" sz="1100" dirty="0">
                <a:solidFill>
                  <a:srgbClr val="FFFFFF"/>
                </a:solidFill>
                <a:latin typeface="Play"/>
              </a:rPr>
              <a:t>, Cs</a:t>
            </a:r>
            <a:r>
              <a:rPr lang="en-US" sz="1100" baseline="30000" dirty="0">
                <a:solidFill>
                  <a:srgbClr val="FFFFFF"/>
                </a:solidFill>
                <a:latin typeface="Play"/>
              </a:rPr>
              <a:t>+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1–30 keV, pA–µA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50 nm–µm spot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F4A008-76A8-EB87-8CA4-6AC34076B0D5}"/>
              </a:ext>
            </a:extLst>
          </p:cNvPr>
          <p:cNvSpPr/>
          <p:nvPr/>
        </p:nvSpPr>
        <p:spPr>
          <a:xfrm>
            <a:off x="1918474" y="2694000"/>
            <a:ext cx="233492" cy="220000"/>
          </a:xfrm>
          <a:prstGeom prst="rightArrow">
            <a:avLst/>
          </a:prstGeom>
          <a:solidFill>
            <a:srgbClr val="95877C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B165C2-5DD7-6979-E445-7A7D57D60312}"/>
              </a:ext>
            </a:extLst>
          </p:cNvPr>
          <p:cNvSpPr/>
          <p:nvPr/>
        </p:nvSpPr>
        <p:spPr>
          <a:xfrm>
            <a:off x="2171966" y="2179000"/>
            <a:ext cx="1420000" cy="1250000"/>
          </a:xfrm>
          <a:prstGeom prst="roundRect">
            <a:avLst>
              <a:gd name="adj" fmla="val 8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487353"/>
                </a:solidFill>
                <a:latin typeface="Play"/>
              </a:rPr>
              <a:t>Sputter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from top 1–2 nm of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the sample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68A52E8-B78E-59F3-E905-A9AED996AEB7}"/>
              </a:ext>
            </a:extLst>
          </p:cNvPr>
          <p:cNvSpPr/>
          <p:nvPr/>
        </p:nvSpPr>
        <p:spPr>
          <a:xfrm>
            <a:off x="3611966" y="2694000"/>
            <a:ext cx="233492" cy="220000"/>
          </a:xfrm>
          <a:prstGeom prst="rightArrow">
            <a:avLst/>
          </a:prstGeom>
          <a:solidFill>
            <a:srgbClr val="95877C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A4E2982-732F-B92E-FC32-13BE5F02DD43}"/>
              </a:ext>
            </a:extLst>
          </p:cNvPr>
          <p:cNvSpPr/>
          <p:nvPr/>
        </p:nvSpPr>
        <p:spPr>
          <a:xfrm>
            <a:off x="3865458" y="2179000"/>
            <a:ext cx="1420000" cy="1250000"/>
          </a:xfrm>
          <a:prstGeom prst="roundRect">
            <a:avLst>
              <a:gd name="adj" fmla="val 8000"/>
            </a:avLst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Play"/>
              </a:rPr>
              <a:t>Secondary ions</a:t>
            </a:r>
          </a:p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~0.01%–10%</a:t>
            </a:r>
            <a:endParaRPr lang="en-US" sz="1100" baseline="30000" dirty="0">
              <a:solidFill>
                <a:srgbClr val="FFFFFF"/>
              </a:solidFill>
              <a:latin typeface="Play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of sputtered atoms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Play"/>
              </a:rPr>
              <a:t>leave charged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E5CF60E-3052-AC2F-1269-839350F89C3F}"/>
              </a:ext>
            </a:extLst>
          </p:cNvPr>
          <p:cNvSpPr/>
          <p:nvPr/>
        </p:nvSpPr>
        <p:spPr>
          <a:xfrm>
            <a:off x="5305458" y="2694000"/>
            <a:ext cx="233492" cy="220000"/>
          </a:xfrm>
          <a:prstGeom prst="rightArrow">
            <a:avLst/>
          </a:prstGeom>
          <a:solidFill>
            <a:srgbClr val="95877C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6A95FA1-9FB5-9E1B-4955-9A4FB4C0A917}"/>
              </a:ext>
            </a:extLst>
          </p:cNvPr>
          <p:cNvSpPr/>
          <p:nvPr/>
        </p:nvSpPr>
        <p:spPr>
          <a:xfrm>
            <a:off x="5558950" y="2179000"/>
            <a:ext cx="1420000" cy="1250000"/>
          </a:xfrm>
          <a:prstGeom prst="roundRect">
            <a:avLst>
              <a:gd name="adj" fmla="val 8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487353"/>
                </a:solidFill>
                <a:latin typeface="Play"/>
              </a:rPr>
              <a:t>Mass spectrometer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magnetic sector,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ToF or quadrupole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9809C97-C573-86FD-151D-2729C12991A4}"/>
              </a:ext>
            </a:extLst>
          </p:cNvPr>
          <p:cNvSpPr/>
          <p:nvPr/>
        </p:nvSpPr>
        <p:spPr>
          <a:xfrm>
            <a:off x="6998950" y="2694000"/>
            <a:ext cx="233492" cy="220000"/>
          </a:xfrm>
          <a:prstGeom prst="rightArrow">
            <a:avLst/>
          </a:prstGeom>
          <a:solidFill>
            <a:srgbClr val="95877C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D0A5246-DFB9-9FC3-D374-8CCECDB2BDA0}"/>
              </a:ext>
            </a:extLst>
          </p:cNvPr>
          <p:cNvSpPr/>
          <p:nvPr/>
        </p:nvSpPr>
        <p:spPr>
          <a:xfrm>
            <a:off x="7252442" y="2179000"/>
            <a:ext cx="1420000" cy="1250000"/>
          </a:xfrm>
          <a:prstGeom prst="roundRect">
            <a:avLst>
              <a:gd name="adj" fmla="val 8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487353"/>
                </a:solidFill>
                <a:latin typeface="Play"/>
              </a:rPr>
              <a:t>Result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isotope / element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B142D"/>
                </a:solidFill>
                <a:latin typeface="Play"/>
              </a:rPr>
              <a:t>map or depth profile</a:t>
            </a:r>
          </a:p>
        </p:txBody>
      </p:sp>
    </p:spTree>
    <p:extLst>
      <p:ext uri="{BB962C8B-B14F-4D97-AF65-F5344CB8AC3E}">
        <p14:creationId xmlns:p14="http://schemas.microsoft.com/office/powerpoint/2010/main" val="127395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Why O⁻ for Insulating Samples?</a:t>
            </a:r>
          </a:p>
        </p:txBody>
      </p:sp>
      <p:sp>
        <p:nvSpPr>
          <p:cNvPr id="12" name="Panel"/>
          <p:cNvSpPr/>
          <p:nvPr/>
        </p:nvSpPr>
        <p:spPr>
          <a:xfrm>
            <a:off x="599541" y="1391834"/>
            <a:ext cx="3917879" cy="3357931"/>
          </a:xfrm>
          <a:prstGeom prst="roundRect">
            <a:avLst>
              <a:gd name="adj" fmla="val 4000"/>
            </a:avLst>
          </a:prstGeom>
          <a:solidFill>
            <a:srgbClr val="F3E4E1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13" name="Label"/>
          <p:cNvSpPr txBox="1"/>
          <p:nvPr/>
        </p:nvSpPr>
        <p:spPr>
          <a:xfrm>
            <a:off x="761874" y="1502902"/>
            <a:ext cx="2302413" cy="18684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B23A2F"/>
                </a:solidFill>
                <a:latin typeface="Play"/>
              </a:rPr>
              <a:t>Positive primary  (O₂⁺)</a:t>
            </a:r>
          </a:p>
        </p:txBody>
      </p:sp>
      <p:sp>
        <p:nvSpPr>
          <p:cNvPr id="14" name="Extraction electrode"/>
          <p:cNvSpPr/>
          <p:nvPr/>
        </p:nvSpPr>
        <p:spPr>
          <a:xfrm>
            <a:off x="888663" y="2057011"/>
            <a:ext cx="1053510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15" name="Extraction electrode"/>
          <p:cNvSpPr/>
          <p:nvPr/>
        </p:nvSpPr>
        <p:spPr>
          <a:xfrm>
            <a:off x="3190778" y="2057011"/>
            <a:ext cx="1053510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16" name="Label"/>
          <p:cNvSpPr txBox="1"/>
          <p:nvPr/>
        </p:nvSpPr>
        <p:spPr>
          <a:xfrm>
            <a:off x="888663" y="1904259"/>
            <a:ext cx="3665936" cy="1338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E6660"/>
                </a:solidFill>
                <a:latin typeface="Play"/>
              </a:rPr>
              <a:t>extraction electrode 0 V</a:t>
            </a:r>
          </a:p>
        </p:txBody>
      </p:sp>
      <p:sp>
        <p:nvSpPr>
          <p:cNvPr id="17" name="Insulating sample"/>
          <p:cNvSpPr/>
          <p:nvPr/>
        </p:nvSpPr>
        <p:spPr>
          <a:xfrm>
            <a:off x="888663" y="2907623"/>
            <a:ext cx="3355625" cy="429207"/>
          </a:xfrm>
          <a:prstGeom prst="rect">
            <a:avLst/>
          </a:prstGeom>
          <a:solidFill>
            <a:srgbClr val="C9C0B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18" name="Label"/>
          <p:cNvSpPr txBox="1"/>
          <p:nvPr/>
        </p:nvSpPr>
        <p:spPr>
          <a:xfrm>
            <a:off x="1514470" y="3165996"/>
            <a:ext cx="2386100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2B142D"/>
                </a:solidFill>
                <a:latin typeface="Play"/>
              </a:rPr>
              <a:t>insulating sample on a +5 kV holder</a:t>
            </a:r>
          </a:p>
        </p:txBody>
      </p:sp>
      <p:cxnSp>
        <p:nvCxnSpPr>
          <p:cNvPr id="19" name="Primary beam"/>
          <p:cNvCxnSpPr/>
          <p:nvPr/>
        </p:nvCxnSpPr>
        <p:spPr>
          <a:xfrm>
            <a:off x="2020211" y="2127245"/>
            <a:ext cx="0" cy="741359"/>
          </a:xfrm>
          <a:prstGeom prst="line">
            <a:avLst/>
          </a:prstGeom>
          <a:ln w="38100">
            <a:solidFill>
              <a:srgbClr val="487353"/>
            </a:solidFill>
            <a:tailEnd type="triangle" w="med" len="med"/>
          </a:ln>
        </p:spPr>
      </p:cxnSp>
      <p:sp>
        <p:nvSpPr>
          <p:cNvPr id="20" name="Label"/>
          <p:cNvSpPr txBox="1"/>
          <p:nvPr/>
        </p:nvSpPr>
        <p:spPr>
          <a:xfrm>
            <a:off x="1635586" y="2240268"/>
            <a:ext cx="267568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O₂⁺</a:t>
            </a:r>
          </a:p>
        </p:txBody>
      </p:sp>
      <p:sp>
        <p:nvSpPr>
          <p:cNvPr id="22" name="Secondary electrons recaptured"/>
          <p:cNvSpPr/>
          <p:nvPr/>
        </p:nvSpPr>
        <p:spPr>
          <a:xfrm>
            <a:off x="2215305" y="2580185"/>
            <a:ext cx="624303" cy="311831"/>
          </a:xfrm>
          <a:custGeom>
            <a:avLst/>
            <a:gdLst/>
            <a:ahLst/>
            <a:cxnLst/>
            <a:rect l="0" t="0" r="r" b="b"/>
            <a:pathLst>
              <a:path w="624303" h="311831" fill="none">
                <a:moveTo>
                  <a:pt x="0" y="311831"/>
                </a:moveTo>
                <a:lnTo>
                  <a:pt x="12328" y="260227"/>
                </a:lnTo>
                <a:lnTo>
                  <a:pt x="28696" y="213307"/>
                </a:lnTo>
                <a:lnTo>
                  <a:pt x="48720" y="171062"/>
                </a:lnTo>
                <a:lnTo>
                  <a:pt x="72015" y="133486"/>
                </a:lnTo>
                <a:lnTo>
                  <a:pt x="98197" y="100570"/>
                </a:lnTo>
                <a:lnTo>
                  <a:pt x="126880" y="72306"/>
                </a:lnTo>
                <a:lnTo>
                  <a:pt x="157679" y="48688"/>
                </a:lnTo>
                <a:lnTo>
                  <a:pt x="190211" y="29707"/>
                </a:lnTo>
                <a:lnTo>
                  <a:pt x="224089" y="15355"/>
                </a:lnTo>
                <a:lnTo>
                  <a:pt x="258929" y="5625"/>
                </a:lnTo>
                <a:lnTo>
                  <a:pt x="294347" y="509"/>
                </a:lnTo>
                <a:lnTo>
                  <a:pt x="329957" y="0"/>
                </a:lnTo>
                <a:lnTo>
                  <a:pt x="365374" y="4090"/>
                </a:lnTo>
                <a:lnTo>
                  <a:pt x="400214" y="12770"/>
                </a:lnTo>
                <a:lnTo>
                  <a:pt x="434092" y="26034"/>
                </a:lnTo>
                <a:lnTo>
                  <a:pt x="466624" y="43874"/>
                </a:lnTo>
                <a:lnTo>
                  <a:pt x="497423" y="66281"/>
                </a:lnTo>
                <a:lnTo>
                  <a:pt x="526106" y="93249"/>
                </a:lnTo>
                <a:lnTo>
                  <a:pt x="552288" y="124770"/>
                </a:lnTo>
                <a:lnTo>
                  <a:pt x="575583" y="160835"/>
                </a:lnTo>
                <a:lnTo>
                  <a:pt x="595607" y="201437"/>
                </a:lnTo>
                <a:lnTo>
                  <a:pt x="611975" y="246569"/>
                </a:lnTo>
                <a:lnTo>
                  <a:pt x="624303" y="296223"/>
                </a:lnTo>
              </a:path>
            </a:pathLst>
          </a:custGeom>
          <a:noFill/>
          <a:ln w="2032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23" name="Secondary electrons recaptured"/>
          <p:cNvSpPr/>
          <p:nvPr/>
        </p:nvSpPr>
        <p:spPr>
          <a:xfrm>
            <a:off x="2176286" y="2434141"/>
            <a:ext cx="936454" cy="457875"/>
          </a:xfrm>
          <a:custGeom>
            <a:avLst/>
            <a:gdLst/>
            <a:ahLst/>
            <a:cxnLst/>
            <a:rect l="0" t="0" r="r" b="b"/>
            <a:pathLst>
              <a:path w="936454" h="457875" fill="none">
                <a:moveTo>
                  <a:pt x="0" y="457875"/>
                </a:moveTo>
                <a:lnTo>
                  <a:pt x="9179" y="381930"/>
                </a:lnTo>
                <a:lnTo>
                  <a:pt x="26073" y="312882"/>
                </a:lnTo>
                <a:lnTo>
                  <a:pt x="49990" y="250723"/>
                </a:lnTo>
                <a:lnTo>
                  <a:pt x="80238" y="195444"/>
                </a:lnTo>
                <a:lnTo>
                  <a:pt x="116124" y="147038"/>
                </a:lnTo>
                <a:lnTo>
                  <a:pt x="156955" y="105498"/>
                </a:lnTo>
                <a:lnTo>
                  <a:pt x="202038" y="70816"/>
                </a:lnTo>
                <a:lnTo>
                  <a:pt x="250681" y="42983"/>
                </a:lnTo>
                <a:lnTo>
                  <a:pt x="302191" y="21993"/>
                </a:lnTo>
                <a:lnTo>
                  <a:pt x="355875" y="7838"/>
                </a:lnTo>
                <a:lnTo>
                  <a:pt x="411041" y="509"/>
                </a:lnTo>
                <a:lnTo>
                  <a:pt x="466996" y="0"/>
                </a:lnTo>
                <a:lnTo>
                  <a:pt x="523047" y="6302"/>
                </a:lnTo>
                <a:lnTo>
                  <a:pt x="578501" y="19408"/>
                </a:lnTo>
                <a:lnTo>
                  <a:pt x="632667" y="39311"/>
                </a:lnTo>
                <a:lnTo>
                  <a:pt x="684850" y="66001"/>
                </a:lnTo>
                <a:lnTo>
                  <a:pt x="734359" y="99473"/>
                </a:lnTo>
                <a:lnTo>
                  <a:pt x="780500" y="139717"/>
                </a:lnTo>
                <a:lnTo>
                  <a:pt x="822582" y="186727"/>
                </a:lnTo>
                <a:lnTo>
                  <a:pt x="859911" y="240495"/>
                </a:lnTo>
                <a:lnTo>
                  <a:pt x="891794" y="301013"/>
                </a:lnTo>
                <a:lnTo>
                  <a:pt x="917540" y="368273"/>
                </a:lnTo>
                <a:lnTo>
                  <a:pt x="936454" y="442267"/>
                </a:lnTo>
              </a:path>
            </a:pathLst>
          </a:custGeom>
          <a:noFill/>
          <a:ln w="2032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24" name="Label"/>
          <p:cNvSpPr txBox="1"/>
          <p:nvPr/>
        </p:nvSpPr>
        <p:spPr>
          <a:xfrm>
            <a:off x="3099904" y="2337262"/>
            <a:ext cx="1423789" cy="188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F912D"/>
                </a:solidFill>
                <a:latin typeface="Play"/>
              </a:rPr>
              <a:t>secondary e⁻ (few eV)</a:t>
            </a:r>
          </a:p>
        </p:txBody>
      </p:sp>
      <p:sp>
        <p:nvSpPr>
          <p:cNvPr id="25" name="Label"/>
          <p:cNvSpPr txBox="1"/>
          <p:nvPr/>
        </p:nvSpPr>
        <p:spPr>
          <a:xfrm>
            <a:off x="3111870" y="2565233"/>
            <a:ext cx="1398986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CF912D"/>
                </a:solidFill>
                <a:latin typeface="Play"/>
              </a:rPr>
              <a:t>pulled straight back in</a:t>
            </a:r>
          </a:p>
        </p:txBody>
      </p:sp>
      <p:sp>
        <p:nvSpPr>
          <p:cNvPr id="26" name="Label"/>
          <p:cNvSpPr txBox="1"/>
          <p:nvPr/>
        </p:nvSpPr>
        <p:spPr>
          <a:xfrm>
            <a:off x="1514470" y="2923269"/>
            <a:ext cx="1879275" cy="1716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B23A2F"/>
                </a:solidFill>
                <a:latin typeface="Play"/>
              </a:rPr>
              <a:t>+   +   +   +   +   +   +</a:t>
            </a:r>
          </a:p>
        </p:txBody>
      </p:sp>
      <p:sp>
        <p:nvSpPr>
          <p:cNvPr id="28" name="Label"/>
          <p:cNvSpPr txBox="1"/>
          <p:nvPr/>
        </p:nvSpPr>
        <p:spPr>
          <a:xfrm>
            <a:off x="1052969" y="3474994"/>
            <a:ext cx="2758394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B23A2F"/>
                </a:solidFill>
                <a:latin typeface="Play"/>
              </a:rPr>
              <a:t>→ surface potential rises without limit</a:t>
            </a:r>
          </a:p>
        </p:txBody>
      </p:sp>
      <p:sp>
        <p:nvSpPr>
          <p:cNvPr id="29" name="Label"/>
          <p:cNvSpPr txBox="1"/>
          <p:nvPr/>
        </p:nvSpPr>
        <p:spPr>
          <a:xfrm>
            <a:off x="771606" y="3906099"/>
            <a:ext cx="3494791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▪  primary beam is deflected and defocused → image degrades</a:t>
            </a:r>
          </a:p>
        </p:txBody>
      </p:sp>
      <p:sp>
        <p:nvSpPr>
          <p:cNvPr id="30" name="Label"/>
          <p:cNvSpPr txBox="1"/>
          <p:nvPr/>
        </p:nvSpPr>
        <p:spPr>
          <a:xfrm>
            <a:off x="778161" y="4297170"/>
            <a:ext cx="3785875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▪  secondary ions gain energy → shifted out of the spectrometer’s energy window</a:t>
            </a:r>
          </a:p>
        </p:txBody>
      </p:sp>
      <p:sp>
        <p:nvSpPr>
          <p:cNvPr id="32" name="Panel"/>
          <p:cNvSpPr/>
          <p:nvPr/>
        </p:nvSpPr>
        <p:spPr>
          <a:xfrm>
            <a:off x="4673496" y="1391834"/>
            <a:ext cx="3870963" cy="3357931"/>
          </a:xfrm>
          <a:prstGeom prst="roundRect">
            <a:avLst>
              <a:gd name="adj" fmla="val 4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33" name="Label"/>
          <p:cNvSpPr txBox="1"/>
          <p:nvPr/>
        </p:nvSpPr>
        <p:spPr>
          <a:xfrm>
            <a:off x="4829572" y="1494776"/>
            <a:ext cx="2068002" cy="19211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Negative primary  (O⁻)</a:t>
            </a:r>
          </a:p>
        </p:txBody>
      </p:sp>
      <p:sp>
        <p:nvSpPr>
          <p:cNvPr id="34" name="Extraction electrode"/>
          <p:cNvSpPr/>
          <p:nvPr/>
        </p:nvSpPr>
        <p:spPr>
          <a:xfrm>
            <a:off x="4946629" y="2057011"/>
            <a:ext cx="1053510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35" name="Extraction electrode"/>
          <p:cNvSpPr/>
          <p:nvPr/>
        </p:nvSpPr>
        <p:spPr>
          <a:xfrm>
            <a:off x="7248744" y="2057011"/>
            <a:ext cx="1053510" cy="54626"/>
          </a:xfrm>
          <a:prstGeom prst="rect">
            <a:avLst/>
          </a:prstGeom>
          <a:solidFill>
            <a:srgbClr val="6E666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36" name="Label"/>
          <p:cNvSpPr txBox="1"/>
          <p:nvPr/>
        </p:nvSpPr>
        <p:spPr>
          <a:xfrm>
            <a:off x="4946629" y="1904259"/>
            <a:ext cx="3665936" cy="13382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E6660"/>
                </a:solidFill>
                <a:latin typeface="Play"/>
              </a:rPr>
              <a:t>extraction electrode 0 V</a:t>
            </a:r>
          </a:p>
        </p:txBody>
      </p:sp>
      <p:sp>
        <p:nvSpPr>
          <p:cNvPr id="37" name="Insulating sample"/>
          <p:cNvSpPr/>
          <p:nvPr/>
        </p:nvSpPr>
        <p:spPr>
          <a:xfrm>
            <a:off x="4946629" y="2907623"/>
            <a:ext cx="3355625" cy="429207"/>
          </a:xfrm>
          <a:prstGeom prst="rect">
            <a:avLst/>
          </a:prstGeom>
          <a:solidFill>
            <a:srgbClr val="C9C0B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 sz="1200"/>
          </a:p>
        </p:txBody>
      </p:sp>
      <p:sp>
        <p:nvSpPr>
          <p:cNvPr id="38" name="Label"/>
          <p:cNvSpPr txBox="1"/>
          <p:nvPr/>
        </p:nvSpPr>
        <p:spPr>
          <a:xfrm>
            <a:off x="5445290" y="3164739"/>
            <a:ext cx="2747943" cy="16006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2B142D"/>
                </a:solidFill>
                <a:latin typeface="Play"/>
              </a:rPr>
              <a:t>insulating sample on a +5 kV holder</a:t>
            </a:r>
          </a:p>
        </p:txBody>
      </p:sp>
      <p:cxnSp>
        <p:nvCxnSpPr>
          <p:cNvPr id="39" name="Primary beam"/>
          <p:cNvCxnSpPr/>
          <p:nvPr/>
        </p:nvCxnSpPr>
        <p:spPr>
          <a:xfrm>
            <a:off x="5922101" y="2127245"/>
            <a:ext cx="0" cy="741359"/>
          </a:xfrm>
          <a:prstGeom prst="line">
            <a:avLst/>
          </a:prstGeom>
          <a:ln w="38100">
            <a:solidFill>
              <a:srgbClr val="487353"/>
            </a:solidFill>
            <a:tailEnd type="triangle" w="med" len="med"/>
          </a:ln>
        </p:spPr>
      </p:cxnSp>
      <p:sp>
        <p:nvSpPr>
          <p:cNvPr id="40" name="Label"/>
          <p:cNvSpPr txBox="1"/>
          <p:nvPr/>
        </p:nvSpPr>
        <p:spPr>
          <a:xfrm>
            <a:off x="5606666" y="2240268"/>
            <a:ext cx="198379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O⁻</a:t>
            </a:r>
          </a:p>
        </p:txBody>
      </p:sp>
      <p:sp>
        <p:nvSpPr>
          <p:cNvPr id="41" name="Label"/>
          <p:cNvSpPr txBox="1"/>
          <p:nvPr/>
        </p:nvSpPr>
        <p:spPr>
          <a:xfrm>
            <a:off x="5250050" y="2419571"/>
            <a:ext cx="554995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87353"/>
                </a:solidFill>
                <a:latin typeface="Play"/>
              </a:rPr>
              <a:t>brings −</a:t>
            </a:r>
          </a:p>
        </p:txBody>
      </p:sp>
      <p:cxnSp>
        <p:nvCxnSpPr>
          <p:cNvPr id="42" name="Secondary ions"/>
          <p:cNvCxnSpPr/>
          <p:nvPr/>
        </p:nvCxnSpPr>
        <p:spPr>
          <a:xfrm flipV="1">
            <a:off x="6195234" y="2127245"/>
            <a:ext cx="0" cy="741359"/>
          </a:xfrm>
          <a:prstGeom prst="line">
            <a:avLst/>
          </a:prstGeom>
          <a:ln w="17780">
            <a:solidFill>
              <a:srgbClr val="CF912D"/>
            </a:solidFill>
            <a:tailEnd type="triangle" w="med" len="med"/>
          </a:ln>
        </p:spPr>
      </p:cxnSp>
      <p:sp>
        <p:nvSpPr>
          <p:cNvPr id="43" name="Label"/>
          <p:cNvSpPr txBox="1"/>
          <p:nvPr/>
        </p:nvSpPr>
        <p:spPr>
          <a:xfrm>
            <a:off x="6273271" y="2197071"/>
            <a:ext cx="409300" cy="1412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F912D"/>
                </a:solidFill>
                <a:latin typeface="Play"/>
              </a:rPr>
              <a:t>M⁺ out</a:t>
            </a:r>
          </a:p>
        </p:txBody>
      </p:sp>
      <p:sp>
        <p:nvSpPr>
          <p:cNvPr id="44" name="Secondary electron"/>
          <p:cNvSpPr/>
          <p:nvPr/>
        </p:nvSpPr>
        <p:spPr>
          <a:xfrm>
            <a:off x="6078177" y="2697021"/>
            <a:ext cx="351170" cy="194995"/>
          </a:xfrm>
          <a:custGeom>
            <a:avLst/>
            <a:gdLst/>
            <a:ahLst/>
            <a:cxnLst/>
            <a:rect l="0" t="0" r="r" b="b"/>
            <a:pathLst>
              <a:path w="351170" h="194995" fill="none">
                <a:moveTo>
                  <a:pt x="0" y="194995"/>
                </a:moveTo>
                <a:lnTo>
                  <a:pt x="10675" y="162864"/>
                </a:lnTo>
                <a:lnTo>
                  <a:pt x="22293" y="133646"/>
                </a:lnTo>
                <a:lnTo>
                  <a:pt x="34779" y="107333"/>
                </a:lnTo>
                <a:lnTo>
                  <a:pt x="48058" y="83919"/>
                </a:lnTo>
                <a:lnTo>
                  <a:pt x="62054" y="63394"/>
                </a:lnTo>
                <a:lnTo>
                  <a:pt x="76693" y="45752"/>
                </a:lnTo>
                <a:lnTo>
                  <a:pt x="91900" y="30985"/>
                </a:lnTo>
                <a:lnTo>
                  <a:pt x="107599" y="19085"/>
                </a:lnTo>
                <a:lnTo>
                  <a:pt x="123716" y="10044"/>
                </a:lnTo>
                <a:lnTo>
                  <a:pt x="140175" y="3854"/>
                </a:lnTo>
                <a:lnTo>
                  <a:pt x="156902" y="509"/>
                </a:lnTo>
                <a:lnTo>
                  <a:pt x="173821" y="0"/>
                </a:lnTo>
                <a:lnTo>
                  <a:pt x="190858" y="2319"/>
                </a:lnTo>
                <a:lnTo>
                  <a:pt x="207937" y="7459"/>
                </a:lnTo>
                <a:lnTo>
                  <a:pt x="224983" y="15412"/>
                </a:lnTo>
                <a:lnTo>
                  <a:pt x="241922" y="26171"/>
                </a:lnTo>
                <a:lnTo>
                  <a:pt x="258677" y="39727"/>
                </a:lnTo>
                <a:lnTo>
                  <a:pt x="275175" y="56074"/>
                </a:lnTo>
                <a:lnTo>
                  <a:pt x="291340" y="75202"/>
                </a:lnTo>
                <a:lnTo>
                  <a:pt x="307097" y="97106"/>
                </a:lnTo>
                <a:lnTo>
                  <a:pt x="322371" y="121776"/>
                </a:lnTo>
                <a:lnTo>
                  <a:pt x="337087" y="149206"/>
                </a:lnTo>
                <a:lnTo>
                  <a:pt x="351170" y="179387"/>
                </a:lnTo>
              </a:path>
            </a:pathLst>
          </a:custGeom>
          <a:noFill/>
          <a:ln w="1651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45" name="Secondary electron"/>
          <p:cNvSpPr/>
          <p:nvPr/>
        </p:nvSpPr>
        <p:spPr>
          <a:xfrm>
            <a:off x="6078177" y="2609394"/>
            <a:ext cx="663321" cy="282622"/>
          </a:xfrm>
          <a:custGeom>
            <a:avLst/>
            <a:gdLst/>
            <a:ahLst/>
            <a:cxnLst/>
            <a:rect l="0" t="0" r="r" b="b"/>
            <a:pathLst>
              <a:path w="663321" h="282622" fill="none">
                <a:moveTo>
                  <a:pt x="0" y="282622"/>
                </a:moveTo>
                <a:lnTo>
                  <a:pt x="11886" y="235886"/>
                </a:lnTo>
                <a:lnTo>
                  <a:pt x="27024" y="193392"/>
                </a:lnTo>
                <a:lnTo>
                  <a:pt x="45170" y="155130"/>
                </a:lnTo>
                <a:lnTo>
                  <a:pt x="66078" y="121094"/>
                </a:lnTo>
                <a:lnTo>
                  <a:pt x="89506" y="91276"/>
                </a:lnTo>
                <a:lnTo>
                  <a:pt x="115207" y="65668"/>
                </a:lnTo>
                <a:lnTo>
                  <a:pt x="142939" y="44262"/>
                </a:lnTo>
                <a:lnTo>
                  <a:pt x="172457" y="27051"/>
                </a:lnTo>
                <a:lnTo>
                  <a:pt x="203515" y="14027"/>
                </a:lnTo>
                <a:lnTo>
                  <a:pt x="235871" y="5182"/>
                </a:lnTo>
                <a:lnTo>
                  <a:pt x="269279" y="509"/>
                </a:lnTo>
                <a:lnTo>
                  <a:pt x="303495" y="0"/>
                </a:lnTo>
                <a:lnTo>
                  <a:pt x="338275" y="3647"/>
                </a:lnTo>
                <a:lnTo>
                  <a:pt x="373374" y="11442"/>
                </a:lnTo>
                <a:lnTo>
                  <a:pt x="408549" y="23379"/>
                </a:lnTo>
                <a:lnTo>
                  <a:pt x="443554" y="39448"/>
                </a:lnTo>
                <a:lnTo>
                  <a:pt x="478145" y="59643"/>
                </a:lnTo>
                <a:lnTo>
                  <a:pt x="512079" y="83955"/>
                </a:lnTo>
                <a:lnTo>
                  <a:pt x="545109" y="112378"/>
                </a:lnTo>
                <a:lnTo>
                  <a:pt x="576993" y="144903"/>
                </a:lnTo>
                <a:lnTo>
                  <a:pt x="607486" y="181522"/>
                </a:lnTo>
                <a:lnTo>
                  <a:pt x="636344" y="222228"/>
                </a:lnTo>
                <a:lnTo>
                  <a:pt x="663321" y="267014"/>
                </a:lnTo>
              </a:path>
            </a:pathLst>
          </a:custGeom>
          <a:noFill/>
          <a:ln w="1651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46" name="Secondary electron"/>
          <p:cNvSpPr/>
          <p:nvPr/>
        </p:nvSpPr>
        <p:spPr>
          <a:xfrm>
            <a:off x="6078177" y="2550976"/>
            <a:ext cx="1014491" cy="341040"/>
          </a:xfrm>
          <a:custGeom>
            <a:avLst/>
            <a:gdLst/>
            <a:ahLst/>
            <a:cxnLst/>
            <a:rect l="0" t="0" r="r" b="b"/>
            <a:pathLst>
              <a:path w="1014491" h="341040" fill="none">
                <a:moveTo>
                  <a:pt x="0" y="341040"/>
                </a:moveTo>
                <a:lnTo>
                  <a:pt x="13248" y="284568"/>
                </a:lnTo>
                <a:lnTo>
                  <a:pt x="32346" y="233222"/>
                </a:lnTo>
                <a:lnTo>
                  <a:pt x="56859" y="186995"/>
                </a:lnTo>
                <a:lnTo>
                  <a:pt x="86351" y="145878"/>
                </a:lnTo>
                <a:lnTo>
                  <a:pt x="120389" y="109864"/>
                </a:lnTo>
                <a:lnTo>
                  <a:pt x="158536" y="78945"/>
                </a:lnTo>
                <a:lnTo>
                  <a:pt x="200358" y="53114"/>
                </a:lnTo>
                <a:lnTo>
                  <a:pt x="245421" y="32362"/>
                </a:lnTo>
                <a:lnTo>
                  <a:pt x="293289" y="16683"/>
                </a:lnTo>
                <a:lnTo>
                  <a:pt x="343528" y="6068"/>
                </a:lnTo>
                <a:lnTo>
                  <a:pt x="395702" y="510"/>
                </a:lnTo>
                <a:lnTo>
                  <a:pt x="449378" y="0"/>
                </a:lnTo>
                <a:lnTo>
                  <a:pt x="504119" y="4532"/>
                </a:lnTo>
                <a:lnTo>
                  <a:pt x="559491" y="14098"/>
                </a:lnTo>
                <a:lnTo>
                  <a:pt x="615060" y="28690"/>
                </a:lnTo>
                <a:lnTo>
                  <a:pt x="670390" y="48299"/>
                </a:lnTo>
                <a:lnTo>
                  <a:pt x="725047" y="72920"/>
                </a:lnTo>
                <a:lnTo>
                  <a:pt x="778595" y="102543"/>
                </a:lnTo>
                <a:lnTo>
                  <a:pt x="830600" y="137161"/>
                </a:lnTo>
                <a:lnTo>
                  <a:pt x="880627" y="176767"/>
                </a:lnTo>
                <a:lnTo>
                  <a:pt x="928241" y="221353"/>
                </a:lnTo>
                <a:lnTo>
                  <a:pt x="973008" y="270910"/>
                </a:lnTo>
                <a:lnTo>
                  <a:pt x="1014491" y="325432"/>
                </a:lnTo>
              </a:path>
            </a:pathLst>
          </a:custGeom>
          <a:noFill/>
          <a:ln w="1651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47" name="Secondary electron"/>
          <p:cNvSpPr/>
          <p:nvPr/>
        </p:nvSpPr>
        <p:spPr>
          <a:xfrm>
            <a:off x="6078177" y="2580185"/>
            <a:ext cx="1365662" cy="311831"/>
          </a:xfrm>
          <a:custGeom>
            <a:avLst/>
            <a:gdLst/>
            <a:ahLst/>
            <a:cxnLst/>
            <a:rect l="0" t="0" r="r" b="b"/>
            <a:pathLst>
              <a:path w="1365662" h="311831" fill="none">
                <a:moveTo>
                  <a:pt x="0" y="311831"/>
                </a:moveTo>
                <a:lnTo>
                  <a:pt x="14611" y="260227"/>
                </a:lnTo>
                <a:lnTo>
                  <a:pt x="37669" y="213307"/>
                </a:lnTo>
                <a:lnTo>
                  <a:pt x="68548" y="171062"/>
                </a:lnTo>
                <a:lnTo>
                  <a:pt x="106624" y="133486"/>
                </a:lnTo>
                <a:lnTo>
                  <a:pt x="151271" y="100570"/>
                </a:lnTo>
                <a:lnTo>
                  <a:pt x="201864" y="72306"/>
                </a:lnTo>
                <a:lnTo>
                  <a:pt x="257777" y="48688"/>
                </a:lnTo>
                <a:lnTo>
                  <a:pt x="318385" y="29707"/>
                </a:lnTo>
                <a:lnTo>
                  <a:pt x="383063" y="15355"/>
                </a:lnTo>
                <a:lnTo>
                  <a:pt x="451185" y="5625"/>
                </a:lnTo>
                <a:lnTo>
                  <a:pt x="522126" y="509"/>
                </a:lnTo>
                <a:lnTo>
                  <a:pt x="595260" y="0"/>
                </a:lnTo>
                <a:lnTo>
                  <a:pt x="669963" y="4090"/>
                </a:lnTo>
                <a:lnTo>
                  <a:pt x="745608" y="12770"/>
                </a:lnTo>
                <a:lnTo>
                  <a:pt x="821571" y="26034"/>
                </a:lnTo>
                <a:lnTo>
                  <a:pt x="897226" y="43874"/>
                </a:lnTo>
                <a:lnTo>
                  <a:pt x="971948" y="66281"/>
                </a:lnTo>
                <a:lnTo>
                  <a:pt x="1045111" y="93249"/>
                </a:lnTo>
                <a:lnTo>
                  <a:pt x="1116091" y="124770"/>
                </a:lnTo>
                <a:lnTo>
                  <a:pt x="1184261" y="160835"/>
                </a:lnTo>
                <a:lnTo>
                  <a:pt x="1248996" y="201437"/>
                </a:lnTo>
                <a:lnTo>
                  <a:pt x="1309671" y="246569"/>
                </a:lnTo>
                <a:lnTo>
                  <a:pt x="1365662" y="296223"/>
                </a:lnTo>
              </a:path>
            </a:pathLst>
          </a:custGeom>
          <a:noFill/>
          <a:ln w="16510" cap="rnd">
            <a:solidFill>
              <a:srgbClr val="CF912D"/>
            </a:solidFill>
            <a:round/>
            <a:tailEnd type="triangle" w="med" len="med"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48" name="Label"/>
          <p:cNvSpPr txBox="1"/>
          <p:nvPr/>
        </p:nvSpPr>
        <p:spPr>
          <a:xfrm>
            <a:off x="7092668" y="2309570"/>
            <a:ext cx="1385619" cy="11000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F912D"/>
                </a:solidFill>
                <a:latin typeface="Play"/>
              </a:rPr>
              <a:t>secondary e⁻ (few eV)</a:t>
            </a:r>
          </a:p>
        </p:txBody>
      </p:sp>
      <p:sp>
        <p:nvSpPr>
          <p:cNvPr id="49" name="Label"/>
          <p:cNvSpPr txBox="1"/>
          <p:nvPr/>
        </p:nvSpPr>
        <p:spPr>
          <a:xfrm>
            <a:off x="7365800" y="2535801"/>
            <a:ext cx="974402" cy="15809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CF912D"/>
                </a:solidFill>
                <a:latin typeface="Play"/>
              </a:rPr>
              <a:t>land nearby</a:t>
            </a:r>
          </a:p>
        </p:txBody>
      </p:sp>
      <p:sp>
        <p:nvSpPr>
          <p:cNvPr id="50" name="Label"/>
          <p:cNvSpPr txBox="1"/>
          <p:nvPr/>
        </p:nvSpPr>
        <p:spPr>
          <a:xfrm>
            <a:off x="5961120" y="2915649"/>
            <a:ext cx="140086" cy="18684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2F5FA8"/>
                </a:solidFill>
                <a:latin typeface="Play"/>
              </a:rPr>
              <a:t>−</a:t>
            </a:r>
          </a:p>
        </p:txBody>
      </p:sp>
      <p:sp>
        <p:nvSpPr>
          <p:cNvPr id="51" name="Label"/>
          <p:cNvSpPr txBox="1"/>
          <p:nvPr/>
        </p:nvSpPr>
        <p:spPr>
          <a:xfrm>
            <a:off x="6390328" y="2934620"/>
            <a:ext cx="1173739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F912D"/>
                </a:solidFill>
                <a:latin typeface="Play"/>
              </a:rPr>
              <a:t>e⁻  e⁻  e⁻  e⁻  e⁻</a:t>
            </a:r>
          </a:p>
        </p:txBody>
      </p:sp>
      <p:sp>
        <p:nvSpPr>
          <p:cNvPr id="52" name="Label"/>
          <p:cNvSpPr txBox="1"/>
          <p:nvPr/>
        </p:nvSpPr>
        <p:spPr>
          <a:xfrm>
            <a:off x="4829572" y="3457474"/>
            <a:ext cx="3648715" cy="14890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net charge per ion:  −1, balanced by ≈ 1 escaping electron</a:t>
            </a:r>
          </a:p>
        </p:txBody>
      </p:sp>
      <p:sp>
        <p:nvSpPr>
          <p:cNvPr id="53" name="Label"/>
          <p:cNvSpPr txBox="1"/>
          <p:nvPr/>
        </p:nvSpPr>
        <p:spPr>
          <a:xfrm>
            <a:off x="4829572" y="3621537"/>
            <a:ext cx="3588669" cy="1641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→ spot settles a few volts negative and stays there</a:t>
            </a:r>
          </a:p>
        </p:txBody>
      </p:sp>
      <p:sp>
        <p:nvSpPr>
          <p:cNvPr id="54" name="Label"/>
          <p:cNvSpPr txBox="1"/>
          <p:nvPr/>
        </p:nvSpPr>
        <p:spPr>
          <a:xfrm>
            <a:off x="4979558" y="3882216"/>
            <a:ext cx="3322696" cy="2387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▪  O⁻ in and M⁺ out drive the surface slightly negative</a:t>
            </a:r>
          </a:p>
        </p:txBody>
      </p:sp>
      <p:sp>
        <p:nvSpPr>
          <p:cNvPr id="55" name="Label"/>
          <p:cNvSpPr txBox="1"/>
          <p:nvPr/>
        </p:nvSpPr>
        <p:spPr>
          <a:xfrm>
            <a:off x="5096145" y="4108934"/>
            <a:ext cx="4047855" cy="269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which ejects secondary e⁻ into the surrounding area.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2B142D"/>
              </a:solidFill>
              <a:latin typeface="Play"/>
            </a:endParaRPr>
          </a:p>
        </p:txBody>
      </p:sp>
      <p:sp>
        <p:nvSpPr>
          <p:cNvPr id="56" name="Label"/>
          <p:cNvSpPr txBox="1"/>
          <p:nvPr/>
        </p:nvSpPr>
        <p:spPr>
          <a:xfrm>
            <a:off x="5079301" y="4347719"/>
            <a:ext cx="3280466" cy="1407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Secondary e- are only a few eV, so they stay close and re-land, but analysis region becomes stable.</a:t>
            </a:r>
          </a:p>
        </p:txBody>
      </p:sp>
      <p:sp>
        <p:nvSpPr>
          <p:cNvPr id="58" name="Takeaway"/>
          <p:cNvSpPr/>
          <p:nvPr/>
        </p:nvSpPr>
        <p:spPr>
          <a:xfrm>
            <a:off x="615530" y="4796138"/>
            <a:ext cx="7959856" cy="608694"/>
          </a:xfrm>
          <a:prstGeom prst="roundRect">
            <a:avLst>
              <a:gd name="adj" fmla="val 12000"/>
            </a:avLst>
          </a:prstGeom>
          <a:solidFill>
            <a:srgbClr val="F7F5F1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60" name="Label"/>
          <p:cNvSpPr txBox="1"/>
          <p:nvPr/>
        </p:nvSpPr>
        <p:spPr>
          <a:xfrm>
            <a:off x="3356621" y="4829815"/>
            <a:ext cx="7530648" cy="1565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A negative primary brings its own neutralisation. </a:t>
            </a:r>
          </a:p>
        </p:txBody>
      </p:sp>
      <p:sp>
        <p:nvSpPr>
          <p:cNvPr id="61" name="Label"/>
          <p:cNvSpPr txBox="1"/>
          <p:nvPr/>
        </p:nvSpPr>
        <p:spPr>
          <a:xfrm>
            <a:off x="3345065" y="5108367"/>
            <a:ext cx="7287233" cy="1729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No low energy electron flood gun needed.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Stable images and spectra.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79607"/>
            <a:ext cx="8473404" cy="816108"/>
          </a:xfrm>
        </p:spPr>
        <p:txBody>
          <a:bodyPr>
            <a:noAutofit/>
          </a:bodyPr>
          <a:lstStyle/>
          <a:p>
            <a:r>
              <a:rPr lang="en-US" sz="3200" dirty="0"/>
              <a:t>O</a:t>
            </a:r>
            <a:r>
              <a:rPr lang="en-US" sz="3200" baseline="30000" dirty="0"/>
              <a:t>-</a:t>
            </a:r>
            <a:r>
              <a:rPr lang="en-US" sz="3200" dirty="0"/>
              <a:t> Primary Ions Can Share an Objective lens with Positive Secondary Ions</a:t>
            </a:r>
          </a:p>
        </p:txBody>
      </p:sp>
      <p:sp>
        <p:nvSpPr>
          <p:cNvPr id="11" name="Background"/>
          <p:cNvSpPr/>
          <p:nvPr/>
        </p:nvSpPr>
        <p:spPr>
          <a:xfrm>
            <a:off x="498474" y="1210000"/>
            <a:ext cx="8193970" cy="4320944"/>
          </a:xfrm>
          <a:prstGeom prst="roundRect">
            <a:avLst>
              <a:gd name="adj" fmla="val 3000"/>
            </a:avLst>
          </a:prstGeom>
          <a:solidFill>
            <a:srgbClr val="F7F5F1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2" name="Panel A"/>
          <p:cNvSpPr/>
          <p:nvPr/>
        </p:nvSpPr>
        <p:spPr>
          <a:xfrm>
            <a:off x="668988" y="1327055"/>
            <a:ext cx="3901890" cy="257524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2C8"/>
            </a:solidFill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3" name="Label"/>
          <p:cNvSpPr txBox="1"/>
          <p:nvPr/>
        </p:nvSpPr>
        <p:spPr>
          <a:xfrm>
            <a:off x="810625" y="1406140"/>
            <a:ext cx="3404265" cy="153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9B3A2F"/>
                </a:solidFill>
                <a:latin typeface="Play"/>
              </a:rPr>
              <a:t>Conventional SIMS: two separate objective lenses</a:t>
            </a:r>
          </a:p>
        </p:txBody>
      </p:sp>
      <p:sp>
        <p:nvSpPr>
          <p:cNvPr id="14" name="Sample A"/>
          <p:cNvSpPr/>
          <p:nvPr/>
        </p:nvSpPr>
        <p:spPr>
          <a:xfrm>
            <a:off x="1356889" y="3668190"/>
            <a:ext cx="2497209" cy="218505"/>
          </a:xfrm>
          <a:prstGeom prst="rect">
            <a:avLst/>
          </a:prstGeom>
          <a:solidFill>
            <a:srgbClr val="C9C0B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5" name="Label"/>
          <p:cNvSpPr txBox="1"/>
          <p:nvPr/>
        </p:nvSpPr>
        <p:spPr>
          <a:xfrm>
            <a:off x="1395908" y="3715637"/>
            <a:ext cx="403357" cy="1392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" b="1" dirty="0">
                <a:solidFill>
                  <a:srgbClr val="2B142D"/>
                </a:solidFill>
                <a:latin typeface="Play"/>
              </a:rPr>
              <a:t>sample</a:t>
            </a:r>
          </a:p>
        </p:txBody>
      </p:sp>
      <p:sp>
        <p:nvSpPr>
          <p:cNvPr id="16" name="immersion lens - ground electrode"/>
          <p:cNvSpPr/>
          <p:nvPr/>
        </p:nvSpPr>
        <p:spPr>
          <a:xfrm>
            <a:off x="2121660" y="1756264"/>
            <a:ext cx="405797" cy="1326643"/>
          </a:xfrm>
          <a:custGeom>
            <a:avLst/>
            <a:gdLst/>
            <a:ahLst/>
            <a:cxnLst/>
            <a:rect l="0" t="0" r="r" b="b"/>
            <a:pathLst>
              <a:path w="405797" h="1326643">
                <a:moveTo>
                  <a:pt x="405797" y="1326643"/>
                </a:moveTo>
                <a:lnTo>
                  <a:pt x="328383" y="1326643"/>
                </a:lnTo>
                <a:lnTo>
                  <a:pt x="0" y="533856"/>
                </a:lnTo>
                <a:lnTo>
                  <a:pt x="0" y="0"/>
                </a:lnTo>
                <a:lnTo>
                  <a:pt x="193534" y="0"/>
                </a:lnTo>
                <a:lnTo>
                  <a:pt x="193534" y="77414"/>
                </a:lnTo>
                <a:lnTo>
                  <a:pt x="77413" y="77414"/>
                </a:lnTo>
                <a:lnTo>
                  <a:pt x="77413" y="533856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immersion lens - ground electrode"/>
          <p:cNvSpPr/>
          <p:nvPr/>
        </p:nvSpPr>
        <p:spPr>
          <a:xfrm>
            <a:off x="2683532" y="1756264"/>
            <a:ext cx="405797" cy="1326643"/>
          </a:xfrm>
          <a:custGeom>
            <a:avLst/>
            <a:gdLst/>
            <a:ahLst/>
            <a:cxnLst/>
            <a:rect l="0" t="0" r="r" b="b"/>
            <a:pathLst>
              <a:path w="405797" h="1326643">
                <a:moveTo>
                  <a:pt x="0" y="1326643"/>
                </a:moveTo>
                <a:lnTo>
                  <a:pt x="77414" y="1326643"/>
                </a:lnTo>
                <a:lnTo>
                  <a:pt x="405797" y="533856"/>
                </a:lnTo>
                <a:lnTo>
                  <a:pt x="405797" y="0"/>
                </a:lnTo>
                <a:lnTo>
                  <a:pt x="212263" y="0"/>
                </a:lnTo>
                <a:lnTo>
                  <a:pt x="212263" y="77414"/>
                </a:lnTo>
                <a:lnTo>
                  <a:pt x="328383" y="77414"/>
                </a:lnTo>
                <a:lnTo>
                  <a:pt x="328383" y="533856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immersion lens - focus electrode"/>
          <p:cNvSpPr/>
          <p:nvPr/>
        </p:nvSpPr>
        <p:spPr>
          <a:xfrm>
            <a:off x="2271649" y="1949798"/>
            <a:ext cx="260178" cy="781555"/>
          </a:xfrm>
          <a:custGeom>
            <a:avLst/>
            <a:gdLst/>
            <a:ahLst/>
            <a:cxnLst/>
            <a:rect l="0" t="0" r="r" b="b"/>
            <a:pathLst>
              <a:path w="260178" h="781555">
                <a:moveTo>
                  <a:pt x="182764" y="781555"/>
                </a:moveTo>
                <a:lnTo>
                  <a:pt x="0" y="340322"/>
                </a:lnTo>
                <a:lnTo>
                  <a:pt x="0" y="0"/>
                </a:lnTo>
                <a:lnTo>
                  <a:pt x="77413" y="0"/>
                </a:lnTo>
                <a:lnTo>
                  <a:pt x="77413" y="340322"/>
                </a:lnTo>
                <a:lnTo>
                  <a:pt x="260178" y="781555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immersion lens - focus electrode"/>
          <p:cNvSpPr/>
          <p:nvPr/>
        </p:nvSpPr>
        <p:spPr>
          <a:xfrm>
            <a:off x="2679162" y="1949798"/>
            <a:ext cx="260178" cy="781555"/>
          </a:xfrm>
          <a:custGeom>
            <a:avLst/>
            <a:gdLst/>
            <a:ahLst/>
            <a:cxnLst/>
            <a:rect l="0" t="0" r="r" b="b"/>
            <a:pathLst>
              <a:path w="260178" h="781555">
                <a:moveTo>
                  <a:pt x="77414" y="781555"/>
                </a:moveTo>
                <a:lnTo>
                  <a:pt x="260178" y="340322"/>
                </a:lnTo>
                <a:lnTo>
                  <a:pt x="260178" y="0"/>
                </a:lnTo>
                <a:lnTo>
                  <a:pt x="182765" y="0"/>
                </a:lnTo>
                <a:lnTo>
                  <a:pt x="182765" y="340322"/>
                </a:lnTo>
                <a:lnTo>
                  <a:pt x="0" y="781555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Label"/>
          <p:cNvSpPr txBox="1"/>
          <p:nvPr/>
        </p:nvSpPr>
        <p:spPr>
          <a:xfrm>
            <a:off x="1281024" y="2467656"/>
            <a:ext cx="1242528" cy="60739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E6660"/>
                </a:solidFill>
                <a:latin typeface="Play"/>
              </a:rPr>
              <a:t>Secondary ion beam extraction lens</a:t>
            </a:r>
          </a:p>
        </p:txBody>
      </p:sp>
      <p:cxnSp>
        <p:nvCxnSpPr>
          <p:cNvPr id="21" name="secondary ion beam"/>
          <p:cNvCxnSpPr/>
          <p:nvPr/>
        </p:nvCxnSpPr>
        <p:spPr>
          <a:xfrm flipV="1">
            <a:off x="2605494" y="1834302"/>
            <a:ext cx="0" cy="1818281"/>
          </a:xfrm>
          <a:prstGeom prst="line">
            <a:avLst/>
          </a:prstGeom>
          <a:ln w="20320">
            <a:solidFill>
              <a:srgbClr val="CF912D"/>
            </a:solidFill>
            <a:tailEnd type="triangle" w="med" len="med"/>
          </a:ln>
        </p:spPr>
      </p:cxnSp>
      <p:sp>
        <p:nvSpPr>
          <p:cNvPr id="22" name="primary lens - ground electrode"/>
          <p:cNvSpPr/>
          <p:nvPr/>
        </p:nvSpPr>
        <p:spPr>
          <a:xfrm>
            <a:off x="2943359" y="1985168"/>
            <a:ext cx="831027" cy="1230538"/>
          </a:xfrm>
          <a:custGeom>
            <a:avLst/>
            <a:gdLst/>
            <a:ahLst/>
            <a:cxnLst/>
            <a:rect l="0" t="0" r="r" b="b"/>
            <a:pathLst>
              <a:path w="831027" h="1230538">
                <a:moveTo>
                  <a:pt x="52974" y="1230538"/>
                </a:moveTo>
                <a:lnTo>
                  <a:pt x="0" y="1177564"/>
                </a:lnTo>
                <a:lnTo>
                  <a:pt x="338684" y="359908"/>
                </a:lnTo>
                <a:lnTo>
                  <a:pt x="698593" y="0"/>
                </a:lnTo>
                <a:lnTo>
                  <a:pt x="831027" y="132435"/>
                </a:lnTo>
                <a:lnTo>
                  <a:pt x="778053" y="185408"/>
                </a:lnTo>
                <a:lnTo>
                  <a:pt x="698593" y="105948"/>
                </a:lnTo>
                <a:lnTo>
                  <a:pt x="391658" y="412882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primary lens - ground electrode"/>
          <p:cNvSpPr/>
          <p:nvPr/>
        </p:nvSpPr>
        <p:spPr>
          <a:xfrm>
            <a:off x="3073587" y="2514906"/>
            <a:ext cx="1230537" cy="831027"/>
          </a:xfrm>
          <a:custGeom>
            <a:avLst/>
            <a:gdLst/>
            <a:ahLst/>
            <a:cxnLst/>
            <a:rect l="0" t="0" r="r" b="b"/>
            <a:pathLst>
              <a:path w="1230537" h="831027">
                <a:moveTo>
                  <a:pt x="0" y="778053"/>
                </a:moveTo>
                <a:lnTo>
                  <a:pt x="52973" y="831027"/>
                </a:lnTo>
                <a:lnTo>
                  <a:pt x="870629" y="492343"/>
                </a:lnTo>
                <a:lnTo>
                  <a:pt x="1230537" y="132435"/>
                </a:lnTo>
                <a:lnTo>
                  <a:pt x="1098103" y="0"/>
                </a:lnTo>
                <a:lnTo>
                  <a:pt x="1045129" y="52974"/>
                </a:lnTo>
                <a:lnTo>
                  <a:pt x="1124590" y="132435"/>
                </a:lnTo>
                <a:lnTo>
                  <a:pt x="817655" y="439369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primary lens - focus electrode"/>
          <p:cNvSpPr/>
          <p:nvPr/>
        </p:nvSpPr>
        <p:spPr>
          <a:xfrm>
            <a:off x="3190678" y="2220239"/>
            <a:ext cx="474450" cy="748810"/>
          </a:xfrm>
          <a:custGeom>
            <a:avLst/>
            <a:gdLst/>
            <a:ahLst/>
            <a:cxnLst/>
            <a:rect l="0" t="0" r="r" b="b"/>
            <a:pathLst>
              <a:path w="474450" h="748810">
                <a:moveTo>
                  <a:pt x="0" y="695836"/>
                </a:moveTo>
                <a:lnTo>
                  <a:pt x="194002" y="227474"/>
                </a:lnTo>
                <a:lnTo>
                  <a:pt x="421476" y="0"/>
                </a:lnTo>
                <a:lnTo>
                  <a:pt x="474450" y="52974"/>
                </a:lnTo>
                <a:lnTo>
                  <a:pt x="246976" y="280448"/>
                </a:lnTo>
                <a:lnTo>
                  <a:pt x="52974" y="748810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primary lens - focus electrode"/>
          <p:cNvSpPr/>
          <p:nvPr/>
        </p:nvSpPr>
        <p:spPr>
          <a:xfrm>
            <a:off x="3320243" y="2624165"/>
            <a:ext cx="748810" cy="474449"/>
          </a:xfrm>
          <a:custGeom>
            <a:avLst/>
            <a:gdLst/>
            <a:ahLst/>
            <a:cxnLst/>
            <a:rect l="0" t="0" r="r" b="b"/>
            <a:pathLst>
              <a:path w="748810" h="474449">
                <a:moveTo>
                  <a:pt x="52974" y="474449"/>
                </a:moveTo>
                <a:lnTo>
                  <a:pt x="521336" y="280447"/>
                </a:lnTo>
                <a:lnTo>
                  <a:pt x="748810" y="52974"/>
                </a:lnTo>
                <a:lnTo>
                  <a:pt x="695836" y="0"/>
                </a:lnTo>
                <a:lnTo>
                  <a:pt x="468363" y="227473"/>
                </a:lnTo>
                <a:lnTo>
                  <a:pt x="0" y="421475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primary beam envelope"/>
          <p:cNvSpPr/>
          <p:nvPr/>
        </p:nvSpPr>
        <p:spPr>
          <a:xfrm>
            <a:off x="2632138" y="2559051"/>
            <a:ext cx="1098103" cy="1098103"/>
          </a:xfrm>
          <a:custGeom>
            <a:avLst/>
            <a:gdLst/>
            <a:ahLst/>
            <a:cxnLst/>
            <a:rect l="0" t="0" r="r" b="b"/>
            <a:pathLst>
              <a:path w="1098103" h="1098103">
                <a:moveTo>
                  <a:pt x="0" y="1098103"/>
                </a:moveTo>
                <a:lnTo>
                  <a:pt x="1031886" y="0"/>
                </a:lnTo>
                <a:lnTo>
                  <a:pt x="1098103" y="66217"/>
                </a:lnTo>
                <a:close/>
              </a:path>
            </a:pathLst>
          </a:custGeom>
          <a:solidFill>
            <a:srgbClr val="487353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7" name="primary beam"/>
          <p:cNvCxnSpPr/>
          <p:nvPr/>
        </p:nvCxnSpPr>
        <p:spPr>
          <a:xfrm flipH="1">
            <a:off x="2648692" y="3281923"/>
            <a:ext cx="358677" cy="358677"/>
          </a:xfrm>
          <a:prstGeom prst="line">
            <a:avLst/>
          </a:prstGeom>
          <a:ln w="20320">
            <a:solidFill>
              <a:srgbClr val="487353"/>
            </a:solidFill>
            <a:tailEnd type="triangle" w="med" len="med"/>
          </a:ln>
        </p:spPr>
      </p:cxnSp>
      <p:sp>
        <p:nvSpPr>
          <p:cNvPr id="28" name="Label"/>
          <p:cNvSpPr txBox="1"/>
          <p:nvPr/>
        </p:nvSpPr>
        <p:spPr>
          <a:xfrm>
            <a:off x="3424519" y="3280410"/>
            <a:ext cx="1177573" cy="243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87353"/>
                </a:solidFill>
                <a:latin typeface="Play"/>
              </a:rPr>
              <a:t>Primary ion beam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87353"/>
                </a:solidFill>
                <a:latin typeface="Play"/>
              </a:rPr>
              <a:t>objective lens</a:t>
            </a:r>
          </a:p>
        </p:txBody>
      </p:sp>
      <p:sp>
        <p:nvSpPr>
          <p:cNvPr id="29" name="Label"/>
          <p:cNvSpPr txBox="1"/>
          <p:nvPr/>
        </p:nvSpPr>
        <p:spPr>
          <a:xfrm>
            <a:off x="3229797" y="1629973"/>
            <a:ext cx="1625910" cy="34622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5" dirty="0">
                <a:solidFill>
                  <a:srgbClr val="9B3A2F"/>
                </a:solidFill>
                <a:latin typeface="Play"/>
              </a:rPr>
              <a:t>lens bodies nearly touch: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5" dirty="0">
                <a:solidFill>
                  <a:srgbClr val="9B3A2F"/>
                </a:solidFill>
                <a:latin typeface="Play"/>
              </a:rPr>
              <a:t>same working distance, but the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5" dirty="0">
                <a:solidFill>
                  <a:srgbClr val="9B3A2F"/>
                </a:solidFill>
                <a:latin typeface="Play"/>
              </a:rPr>
              <a:t>primary must arrive obliquely</a:t>
            </a:r>
          </a:p>
        </p:txBody>
      </p:sp>
      <p:cxnSp>
        <p:nvCxnSpPr>
          <p:cNvPr id="30" name="gap dimension"/>
          <p:cNvCxnSpPr/>
          <p:nvPr/>
        </p:nvCxnSpPr>
        <p:spPr>
          <a:xfrm flipV="1">
            <a:off x="2405155" y="3082907"/>
            <a:ext cx="0" cy="585283"/>
          </a:xfrm>
          <a:prstGeom prst="line">
            <a:avLst/>
          </a:prstGeom>
          <a:ln w="9525">
            <a:solidFill>
              <a:srgbClr val="2B142D"/>
            </a:solidFill>
            <a:tailEnd type="triangle" w="med" len="med"/>
          </a:ln>
        </p:spPr>
      </p:cxnSp>
      <p:sp>
        <p:nvSpPr>
          <p:cNvPr id="31" name="Label"/>
          <p:cNvSpPr txBox="1"/>
          <p:nvPr/>
        </p:nvSpPr>
        <p:spPr>
          <a:xfrm>
            <a:off x="985520" y="3261905"/>
            <a:ext cx="1386526" cy="2346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6" dirty="0">
                <a:solidFill>
                  <a:srgbClr val="2B142D"/>
                </a:solidFill>
                <a:latin typeface="Play"/>
              </a:rPr>
              <a:t>Lens working distance (WD)≈ 5-10 mm</a:t>
            </a:r>
          </a:p>
        </p:txBody>
      </p:sp>
      <p:sp>
        <p:nvSpPr>
          <p:cNvPr id="32" name="Label"/>
          <p:cNvSpPr txBox="1"/>
          <p:nvPr/>
        </p:nvSpPr>
        <p:spPr>
          <a:xfrm>
            <a:off x="864667" y="1970415"/>
            <a:ext cx="1240185" cy="2435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5A4E56"/>
                </a:solidFill>
                <a:latin typeface="Play"/>
              </a:rPr>
              <a:t>sample at a few kV,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5A4E56"/>
                </a:solidFill>
                <a:latin typeface="Play"/>
              </a:rPr>
              <a:t>oblique primary impact</a:t>
            </a:r>
          </a:p>
        </p:txBody>
      </p:sp>
      <p:sp>
        <p:nvSpPr>
          <p:cNvPr id="33" name="Panel B"/>
          <p:cNvSpPr/>
          <p:nvPr/>
        </p:nvSpPr>
        <p:spPr>
          <a:xfrm>
            <a:off x="4712515" y="1327056"/>
            <a:ext cx="3823852" cy="257524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2C8"/>
            </a:solidFill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34" name="Label"/>
          <p:cNvSpPr txBox="1"/>
          <p:nvPr/>
        </p:nvSpPr>
        <p:spPr>
          <a:xfrm>
            <a:off x="4868591" y="1406140"/>
            <a:ext cx="3404265" cy="15398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Coaxial (NanoSIMS): one objective for both beams</a:t>
            </a:r>
          </a:p>
        </p:txBody>
      </p:sp>
      <p:sp>
        <p:nvSpPr>
          <p:cNvPr id="35" name="Sample B"/>
          <p:cNvSpPr/>
          <p:nvPr/>
        </p:nvSpPr>
        <p:spPr>
          <a:xfrm>
            <a:off x="5141723" y="3668190"/>
            <a:ext cx="2497209" cy="218505"/>
          </a:xfrm>
          <a:prstGeom prst="rect">
            <a:avLst/>
          </a:prstGeom>
          <a:solidFill>
            <a:srgbClr val="C9C0B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36" name="Label"/>
          <p:cNvSpPr txBox="1"/>
          <p:nvPr/>
        </p:nvSpPr>
        <p:spPr>
          <a:xfrm>
            <a:off x="5180742" y="3715637"/>
            <a:ext cx="403357" cy="1392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1" b="1" dirty="0">
                <a:solidFill>
                  <a:srgbClr val="2B142D"/>
                </a:solidFill>
                <a:latin typeface="Play"/>
              </a:rPr>
              <a:t>sample</a:t>
            </a:r>
          </a:p>
        </p:txBody>
      </p:sp>
      <p:sp>
        <p:nvSpPr>
          <p:cNvPr id="37" name="coaxial lens - ground electrode"/>
          <p:cNvSpPr/>
          <p:nvPr/>
        </p:nvSpPr>
        <p:spPr>
          <a:xfrm>
            <a:off x="5844063" y="1896732"/>
            <a:ext cx="437012" cy="1677813"/>
          </a:xfrm>
          <a:custGeom>
            <a:avLst/>
            <a:gdLst/>
            <a:ahLst/>
            <a:cxnLst/>
            <a:rect l="0" t="0" r="r" b="b"/>
            <a:pathLst>
              <a:path w="437012" h="1677813">
                <a:moveTo>
                  <a:pt x="437012" y="1677813"/>
                </a:moveTo>
                <a:lnTo>
                  <a:pt x="349610" y="1677813"/>
                </a:lnTo>
                <a:lnTo>
                  <a:pt x="0" y="833781"/>
                </a:lnTo>
                <a:lnTo>
                  <a:pt x="0" y="0"/>
                </a:lnTo>
                <a:lnTo>
                  <a:pt x="218506" y="0"/>
                </a:lnTo>
                <a:lnTo>
                  <a:pt x="218506" y="87403"/>
                </a:lnTo>
                <a:lnTo>
                  <a:pt x="87403" y="87403"/>
                </a:lnTo>
                <a:lnTo>
                  <a:pt x="87403" y="833781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coaxial lens - ground electrode"/>
          <p:cNvSpPr/>
          <p:nvPr/>
        </p:nvSpPr>
        <p:spPr>
          <a:xfrm>
            <a:off x="6499581" y="1896732"/>
            <a:ext cx="437012" cy="1677813"/>
          </a:xfrm>
          <a:custGeom>
            <a:avLst/>
            <a:gdLst/>
            <a:ahLst/>
            <a:cxnLst/>
            <a:rect l="0" t="0" r="r" b="b"/>
            <a:pathLst>
              <a:path w="437012" h="1677813">
                <a:moveTo>
                  <a:pt x="0" y="1677813"/>
                </a:moveTo>
                <a:lnTo>
                  <a:pt x="87402" y="1677813"/>
                </a:lnTo>
                <a:lnTo>
                  <a:pt x="437012" y="833781"/>
                </a:lnTo>
                <a:lnTo>
                  <a:pt x="437012" y="0"/>
                </a:lnTo>
                <a:lnTo>
                  <a:pt x="218506" y="0"/>
                </a:lnTo>
                <a:lnTo>
                  <a:pt x="218506" y="87403"/>
                </a:lnTo>
                <a:lnTo>
                  <a:pt x="349609" y="87403"/>
                </a:lnTo>
                <a:lnTo>
                  <a:pt x="349609" y="833781"/>
                </a:lnTo>
                <a:close/>
              </a:path>
            </a:pathLst>
          </a:custGeom>
          <a:solidFill>
            <a:srgbClr val="6E6660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coaxial lens - focus electrode"/>
          <p:cNvSpPr/>
          <p:nvPr/>
        </p:nvSpPr>
        <p:spPr>
          <a:xfrm>
            <a:off x="6013405" y="2115238"/>
            <a:ext cx="276410" cy="1071580"/>
          </a:xfrm>
          <a:custGeom>
            <a:avLst/>
            <a:gdLst/>
            <a:ahLst/>
            <a:cxnLst/>
            <a:rect l="0" t="0" r="r" b="b"/>
            <a:pathLst>
              <a:path w="276410" h="1071580">
                <a:moveTo>
                  <a:pt x="189008" y="1071580"/>
                </a:moveTo>
                <a:lnTo>
                  <a:pt x="0" y="615275"/>
                </a:lnTo>
                <a:lnTo>
                  <a:pt x="0" y="0"/>
                </a:lnTo>
                <a:lnTo>
                  <a:pt x="87403" y="0"/>
                </a:lnTo>
                <a:lnTo>
                  <a:pt x="87403" y="615275"/>
                </a:lnTo>
                <a:lnTo>
                  <a:pt x="276410" y="1071580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coaxial lens - focus electrode"/>
          <p:cNvSpPr/>
          <p:nvPr/>
        </p:nvSpPr>
        <p:spPr>
          <a:xfrm>
            <a:off x="6490841" y="2115238"/>
            <a:ext cx="276410" cy="1071580"/>
          </a:xfrm>
          <a:custGeom>
            <a:avLst/>
            <a:gdLst/>
            <a:ahLst/>
            <a:cxnLst/>
            <a:rect l="0" t="0" r="r" b="b"/>
            <a:pathLst>
              <a:path w="276410" h="1071580">
                <a:moveTo>
                  <a:pt x="87402" y="1071580"/>
                </a:moveTo>
                <a:lnTo>
                  <a:pt x="276410" y="615275"/>
                </a:lnTo>
                <a:lnTo>
                  <a:pt x="276410" y="0"/>
                </a:lnTo>
                <a:lnTo>
                  <a:pt x="189007" y="0"/>
                </a:lnTo>
                <a:lnTo>
                  <a:pt x="189007" y="615275"/>
                </a:lnTo>
                <a:lnTo>
                  <a:pt x="0" y="1071580"/>
                </a:lnTo>
                <a:close/>
              </a:path>
            </a:pathLst>
          </a:custGeom>
          <a:solidFill>
            <a:srgbClr val="8A7F76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Label"/>
          <p:cNvSpPr txBox="1"/>
          <p:nvPr/>
        </p:nvSpPr>
        <p:spPr>
          <a:xfrm>
            <a:off x="5453874" y="1685508"/>
            <a:ext cx="2634950" cy="131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4" dirty="0">
                <a:solidFill>
                  <a:srgbClr val="6E6660"/>
                </a:solidFill>
                <a:latin typeface="Play"/>
              </a:rPr>
              <a:t>immersion objective: primary in, secondaries out</a:t>
            </a:r>
          </a:p>
        </p:txBody>
      </p:sp>
      <p:cxnSp>
        <p:nvCxnSpPr>
          <p:cNvPr id="42" name="primary beam"/>
          <p:cNvCxnSpPr/>
          <p:nvPr/>
        </p:nvCxnSpPr>
        <p:spPr>
          <a:xfrm>
            <a:off x="6343505" y="2013789"/>
            <a:ext cx="0" cy="1638794"/>
          </a:xfrm>
          <a:prstGeom prst="line">
            <a:avLst/>
          </a:prstGeom>
          <a:ln w="20320">
            <a:solidFill>
              <a:srgbClr val="487353"/>
            </a:solidFill>
            <a:tailEnd type="triangle" w="med" len="med"/>
          </a:ln>
        </p:spPr>
      </p:cxnSp>
      <p:cxnSp>
        <p:nvCxnSpPr>
          <p:cNvPr id="43" name="secondary ion beam"/>
          <p:cNvCxnSpPr/>
          <p:nvPr/>
        </p:nvCxnSpPr>
        <p:spPr>
          <a:xfrm flipV="1">
            <a:off x="6437151" y="2013789"/>
            <a:ext cx="0" cy="1638794"/>
          </a:xfrm>
          <a:prstGeom prst="line">
            <a:avLst/>
          </a:prstGeom>
          <a:ln w="20320">
            <a:solidFill>
              <a:srgbClr val="CF912D"/>
            </a:solidFill>
            <a:tailEnd type="triangle" w="med" len="med"/>
          </a:ln>
        </p:spPr>
      </p:cxnSp>
      <p:sp>
        <p:nvSpPr>
          <p:cNvPr id="44" name="Label"/>
          <p:cNvSpPr txBox="1"/>
          <p:nvPr/>
        </p:nvSpPr>
        <p:spPr>
          <a:xfrm>
            <a:off x="5180742" y="3056046"/>
            <a:ext cx="733555" cy="131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primary ↓</a:t>
            </a:r>
          </a:p>
        </p:txBody>
      </p:sp>
      <p:sp>
        <p:nvSpPr>
          <p:cNvPr id="45" name="Label"/>
          <p:cNvSpPr txBox="1"/>
          <p:nvPr/>
        </p:nvSpPr>
        <p:spPr>
          <a:xfrm>
            <a:off x="6985757" y="3056046"/>
            <a:ext cx="874060" cy="131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F912D"/>
                </a:solidFill>
                <a:latin typeface="Play"/>
              </a:rPr>
              <a:t>↑ secondary</a:t>
            </a:r>
          </a:p>
        </p:txBody>
      </p:sp>
      <p:cxnSp>
        <p:nvCxnSpPr>
          <p:cNvPr id="46" name="gap dimension"/>
          <p:cNvCxnSpPr/>
          <p:nvPr/>
        </p:nvCxnSpPr>
        <p:spPr>
          <a:xfrm flipV="1">
            <a:off x="7365801" y="3574545"/>
            <a:ext cx="0" cy="93645"/>
          </a:xfrm>
          <a:prstGeom prst="line">
            <a:avLst/>
          </a:prstGeom>
          <a:ln w="9525">
            <a:solidFill>
              <a:srgbClr val="2B142D"/>
            </a:solidFill>
            <a:tailEnd type="triangle" w="med" len="med"/>
          </a:ln>
        </p:spPr>
      </p:cxnSp>
      <p:sp>
        <p:nvSpPr>
          <p:cNvPr id="47" name="Label"/>
          <p:cNvSpPr txBox="1"/>
          <p:nvPr/>
        </p:nvSpPr>
        <p:spPr>
          <a:xfrm>
            <a:off x="7420427" y="3518692"/>
            <a:ext cx="678134" cy="12731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6" dirty="0">
                <a:solidFill>
                  <a:srgbClr val="2B142D"/>
                </a:solidFill>
                <a:latin typeface="Play"/>
              </a:rPr>
              <a:t>gap ≈ 0.4 mm</a:t>
            </a:r>
          </a:p>
        </p:txBody>
      </p:sp>
      <p:sp>
        <p:nvSpPr>
          <p:cNvPr id="48" name="Label"/>
          <p:cNvSpPr txBox="1"/>
          <p:nvPr/>
        </p:nvSpPr>
        <p:spPr>
          <a:xfrm>
            <a:off x="7420427" y="3651356"/>
            <a:ext cx="678134" cy="12731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6" i="1" dirty="0">
                <a:solidFill>
                  <a:srgbClr val="2B142D"/>
                </a:solidFill>
                <a:latin typeface="Play"/>
              </a:rPr>
              <a:t>(both beams)</a:t>
            </a:r>
          </a:p>
        </p:txBody>
      </p:sp>
      <p:sp>
        <p:nvSpPr>
          <p:cNvPr id="49" name="Label"/>
          <p:cNvSpPr txBox="1"/>
          <p:nvPr/>
        </p:nvSpPr>
        <p:spPr>
          <a:xfrm>
            <a:off x="6956290" y="2025524"/>
            <a:ext cx="1425710" cy="99052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171450" indent="-1714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4" i="1" dirty="0">
                <a:solidFill>
                  <a:srgbClr val="5A4E56"/>
                </a:solidFill>
                <a:latin typeface="Play"/>
              </a:rPr>
              <a:t>normal incidence.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4" i="1" dirty="0">
                <a:solidFill>
                  <a:srgbClr val="5A4E56"/>
                </a:solidFill>
                <a:latin typeface="Play"/>
              </a:rPr>
              <a:t>sample and primary of opposite polarity (increased impact energy)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4" i="1" dirty="0">
                <a:solidFill>
                  <a:srgbClr val="5A4E56"/>
                </a:solidFill>
                <a:latin typeface="Play"/>
              </a:rPr>
              <a:t>Actual Cameca </a:t>
            </a:r>
            <a:r>
              <a:rPr lang="en-US" sz="704" i="1" dirty="0" err="1">
                <a:solidFill>
                  <a:srgbClr val="5A4E56"/>
                </a:solidFill>
                <a:latin typeface="Play"/>
              </a:rPr>
              <a:t>NanoSIMS</a:t>
            </a:r>
            <a:r>
              <a:rPr lang="en-US" sz="704" i="1" dirty="0">
                <a:solidFill>
                  <a:srgbClr val="5A4E56"/>
                </a:solidFill>
                <a:latin typeface="Play"/>
              </a:rPr>
              <a:t> lens is more complicated and provides some independence of primary and secondary focusing.</a:t>
            </a:r>
          </a:p>
          <a:p>
            <a:pPr marL="171450" indent="-1714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04" i="1" dirty="0">
                <a:solidFill>
                  <a:srgbClr val="5A4E56"/>
                </a:solidFill>
                <a:latin typeface="Play"/>
              </a:rPr>
              <a:t>High secondary ion collection efficiency</a:t>
            </a:r>
          </a:p>
        </p:txBody>
      </p:sp>
      <p:sp>
        <p:nvSpPr>
          <p:cNvPr id="50" name="Card"/>
          <p:cNvSpPr/>
          <p:nvPr/>
        </p:nvSpPr>
        <p:spPr>
          <a:xfrm>
            <a:off x="654549" y="4209381"/>
            <a:ext cx="2536228" cy="1053510"/>
          </a:xfrm>
          <a:prstGeom prst="roundRect">
            <a:avLst>
              <a:gd name="adj" fmla="val 6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Primary probe size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aberrations grow with working distance: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000" b="1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000" b="1" dirty="0">
                <a:solidFill>
                  <a:srgbClr val="2B142D"/>
                </a:solidFill>
                <a:latin typeface="Play"/>
              </a:rPr>
              <a:t>, C</a:t>
            </a:r>
            <a:r>
              <a:rPr lang="en-US" sz="1000" b="1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000" b="1" dirty="0">
                <a:solidFill>
                  <a:srgbClr val="2B142D"/>
                </a:solidFill>
                <a:latin typeface="Play"/>
              </a:rPr>
              <a:t> scale with WD →  d</a:t>
            </a:r>
            <a:r>
              <a:rPr lang="en-US" sz="1000" b="1" baseline="-25000" dirty="0">
                <a:solidFill>
                  <a:srgbClr val="2B142D"/>
                </a:solidFill>
                <a:latin typeface="Play"/>
              </a:rPr>
              <a:t>min</a:t>
            </a:r>
            <a:r>
              <a:rPr lang="en-US" sz="1000" b="1" dirty="0">
                <a:solidFill>
                  <a:srgbClr val="2B142D"/>
                </a:solidFill>
                <a:latin typeface="Play"/>
              </a:rPr>
              <a:t> ↑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WD = 5–10 mm vs 0.4 mm</a:t>
            </a:r>
          </a:p>
        </p:txBody>
      </p:sp>
      <p:sp>
        <p:nvSpPr>
          <p:cNvPr id="51" name="Card"/>
          <p:cNvSpPr/>
          <p:nvPr/>
        </p:nvSpPr>
        <p:spPr>
          <a:xfrm>
            <a:off x="3307835" y="4209381"/>
            <a:ext cx="2536228" cy="1053510"/>
          </a:xfrm>
          <a:prstGeom prst="roundRect">
            <a:avLst>
              <a:gd name="adj" fmla="val 6000"/>
            </a:avLst>
          </a:prstGeom>
          <a:solidFill>
            <a:srgbClr val="EDE7E0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B142D"/>
                </a:solidFill>
                <a:latin typeface="Play"/>
              </a:rPr>
              <a:t>Extraction field at the sample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E = V / gap:  5 kV / 5 mm ≈ 1 V/µm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B142D"/>
                </a:solidFill>
                <a:latin typeface="Play"/>
              </a:rPr>
              <a:t>5kV / 0.4 mm ≈ 12.5 V/µm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stronger field → increased secondary ion collection efficiency</a:t>
            </a:r>
          </a:p>
        </p:txBody>
      </p:sp>
      <p:sp>
        <p:nvSpPr>
          <p:cNvPr id="52" name="Card"/>
          <p:cNvSpPr/>
          <p:nvPr/>
        </p:nvSpPr>
        <p:spPr>
          <a:xfrm>
            <a:off x="5961120" y="4209381"/>
            <a:ext cx="2575247" cy="1053510"/>
          </a:xfrm>
          <a:prstGeom prst="roundRect">
            <a:avLst>
              <a:gd name="adj" fmla="val 6000"/>
            </a:avLst>
          </a:prstGeom>
          <a:solidFill>
            <a:srgbClr val="F3E4E1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9B3A2F"/>
                </a:solidFill>
                <a:latin typeface="Play"/>
              </a:rPr>
              <a:t>Beam Polarity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The two beams must have opposite sign,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B142D"/>
                </a:solidFill>
                <a:latin typeface="Play"/>
              </a:rPr>
              <a:t>O⁻ required for positive secondaries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endParaRPr lang="en-US" sz="1000" b="1" dirty="0">
              <a:solidFill>
                <a:srgbClr val="2B142D"/>
              </a:solidFill>
              <a:latin typeface="Pl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8340C-E393-482C-D815-19E6D68D6307}"/>
              </a:ext>
            </a:extLst>
          </p:cNvPr>
          <p:cNvSpPr txBox="1"/>
          <p:nvPr/>
        </p:nvSpPr>
        <p:spPr>
          <a:xfrm>
            <a:off x="4796649" y="2223195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lay"/>
              </a:rPr>
              <a:t>Approximately:</a:t>
            </a:r>
          </a:p>
          <a:p>
            <a:r>
              <a:rPr lang="en-US" sz="1200" dirty="0">
                <a:latin typeface="Play"/>
              </a:rPr>
              <a:t>C</a:t>
            </a:r>
            <a:r>
              <a:rPr lang="en-US" sz="1200" baseline="-25000" dirty="0">
                <a:latin typeface="Play"/>
              </a:rPr>
              <a:t>c</a:t>
            </a:r>
            <a:r>
              <a:rPr lang="en-US" sz="1200" dirty="0">
                <a:latin typeface="Play"/>
              </a:rPr>
              <a:t> ∝ f </a:t>
            </a:r>
          </a:p>
          <a:p>
            <a:r>
              <a:rPr lang="en-US" sz="1200" dirty="0">
                <a:latin typeface="Play"/>
              </a:rPr>
              <a:t>C</a:t>
            </a:r>
            <a:r>
              <a:rPr lang="en-US" sz="1200" baseline="-25000" dirty="0">
                <a:latin typeface="Play"/>
              </a:rPr>
              <a:t>s</a:t>
            </a:r>
            <a:r>
              <a:rPr lang="en-US" sz="1200" dirty="0">
                <a:latin typeface="Play"/>
              </a:rPr>
              <a:t> ∝ f³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How a Primary Ion Column Works</a:t>
            </a:r>
          </a:p>
        </p:txBody>
      </p:sp>
      <p:sp>
        <p:nvSpPr>
          <p:cNvPr id="11" name="Shape"/>
          <p:cNvSpPr/>
          <p:nvPr/>
        </p:nvSpPr>
        <p:spPr>
          <a:xfrm>
            <a:off x="498474" y="1210000"/>
            <a:ext cx="1750000" cy="1500000"/>
          </a:xfrm>
          <a:prstGeom prst="roundRect">
            <a:avLst>
              <a:gd name="adj" fmla="val 8000"/>
            </a:avLst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Play"/>
              </a:rPr>
              <a:t>Ion source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Play"/>
              </a:rPr>
              <a:t>virtual source  d</a:t>
            </a:r>
            <a:r>
              <a:rPr lang="en-US" sz="1000" baseline="-25000" dirty="0">
                <a:solidFill>
                  <a:srgbClr val="FFFFFF"/>
                </a:solidFill>
                <a:latin typeface="Play"/>
              </a:rPr>
              <a:t>v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Play"/>
              </a:rPr>
              <a:t>angular intensity  I′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Play"/>
              </a:rPr>
              <a:t>energy  E,  spread  ΔE</a:t>
            </a:r>
          </a:p>
          <a:p>
            <a:pPr marL="0" indent="0" algn="ctr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50" b="1" dirty="0">
                <a:solidFill>
                  <a:srgbClr val="FFFFFF"/>
                </a:solidFill>
                <a:latin typeface="Play"/>
              </a:rPr>
              <a:t>B</a:t>
            </a:r>
            <a:r>
              <a:rPr lang="en-US" sz="1050" b="1" baseline="-25000" dirty="0">
                <a:solidFill>
                  <a:srgbClr val="FFFFFF"/>
                </a:solidFill>
                <a:latin typeface="Play"/>
              </a:rPr>
              <a:t>r</a:t>
            </a:r>
            <a:r>
              <a:rPr lang="en-US" sz="1050" b="1" dirty="0">
                <a:solidFill>
                  <a:srgbClr val="FFFFFF"/>
                </a:solidFill>
                <a:latin typeface="Play"/>
              </a:rPr>
              <a:t> = I′ / (π d</a:t>
            </a:r>
            <a:r>
              <a:rPr lang="en-US" sz="1050" b="1" baseline="-25000" dirty="0">
                <a:solidFill>
                  <a:srgbClr val="FFFFFF"/>
                </a:solidFill>
                <a:latin typeface="Play"/>
              </a:rPr>
              <a:t>v</a:t>
            </a:r>
            <a:r>
              <a:rPr lang="en-US" sz="1050" b="1" dirty="0">
                <a:solidFill>
                  <a:srgbClr val="FFFFFF"/>
                </a:solidFill>
                <a:latin typeface="Play"/>
              </a:rPr>
              <a:t>² E)</a:t>
            </a:r>
          </a:p>
        </p:txBody>
      </p:sp>
      <p:sp>
        <p:nvSpPr>
          <p:cNvPr id="12" name="Shape"/>
          <p:cNvSpPr/>
          <p:nvPr/>
        </p:nvSpPr>
        <p:spPr>
          <a:xfrm rot="16200000">
            <a:off x="2248474" y="1560000"/>
            <a:ext cx="900000" cy="800000"/>
          </a:xfrm>
          <a:prstGeom prst="triangl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3" name="Dashed"/>
          <p:cNvSpPr/>
          <p:nvPr/>
        </p:nvSpPr>
        <p:spPr>
          <a:xfrm>
            <a:off x="3148474" y="1210000"/>
            <a:ext cx="3050000" cy="1500000"/>
          </a:xfrm>
          <a:prstGeom prst="rect">
            <a:avLst/>
          </a:prstGeom>
          <a:noFill/>
          <a:ln w="12700">
            <a:solidFill>
              <a:srgbClr val="487353"/>
            </a:solidFill>
            <a:prstDash val="dash"/>
          </a:ln>
        </p:spPr>
        <p:txBody>
          <a:bodyPr wrap="square" lIns="54864" tIns="36576" rIns="54864" bIns="36576"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Primary ion optics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demagnification M  ·  aberrations C</a:t>
            </a:r>
            <a:r>
              <a:rPr lang="en-US" sz="1000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000" dirty="0">
                <a:solidFill>
                  <a:srgbClr val="2B142D"/>
                </a:solidFill>
                <a:latin typeface="Play"/>
              </a:rPr>
              <a:t>, C</a:t>
            </a:r>
            <a:r>
              <a:rPr lang="en-US" sz="1000" baseline="-25000" dirty="0">
                <a:solidFill>
                  <a:srgbClr val="2B142D"/>
                </a:solidFill>
                <a:latin typeface="Play"/>
              </a:rPr>
              <a:t>c</a:t>
            </a:r>
          </a:p>
        </p:txBody>
      </p:sp>
      <p:sp>
        <p:nvSpPr>
          <p:cNvPr id="14" name="Shape"/>
          <p:cNvSpPr/>
          <p:nvPr/>
        </p:nvSpPr>
        <p:spPr>
          <a:xfrm>
            <a:off x="3548474" y="1690000"/>
            <a:ext cx="200000" cy="700000"/>
          </a:xfrm>
          <a:prstGeom prst="upDownArrow">
            <a:avLst/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5" name="Shape"/>
          <p:cNvSpPr/>
          <p:nvPr/>
        </p:nvSpPr>
        <p:spPr>
          <a:xfrm>
            <a:off x="4648474" y="1690000"/>
            <a:ext cx="200000" cy="700000"/>
          </a:xfrm>
          <a:prstGeom prst="upDownArrow">
            <a:avLst/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6" name="Shape"/>
          <p:cNvSpPr/>
          <p:nvPr/>
        </p:nvSpPr>
        <p:spPr>
          <a:xfrm>
            <a:off x="5748474" y="1690000"/>
            <a:ext cx="200000" cy="700000"/>
          </a:xfrm>
          <a:prstGeom prst="upDownArrow">
            <a:avLst/>
          </a:prstGeom>
          <a:solidFill>
            <a:srgbClr val="487353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7" name="TextBox"/>
          <p:cNvSpPr txBox="1"/>
          <p:nvPr/>
        </p:nvSpPr>
        <p:spPr>
          <a:xfrm>
            <a:off x="3148474" y="2410000"/>
            <a:ext cx="3050000" cy="2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 dirty="0">
                <a:solidFill>
                  <a:srgbClr val="2B142D"/>
                </a:solidFill>
                <a:latin typeface="Play"/>
              </a:rPr>
              <a:t>for M ≪ 1 only the objective lens matters</a:t>
            </a:r>
          </a:p>
        </p:txBody>
      </p:sp>
      <p:sp>
        <p:nvSpPr>
          <p:cNvPr id="18" name="Shape"/>
          <p:cNvSpPr/>
          <p:nvPr/>
        </p:nvSpPr>
        <p:spPr>
          <a:xfrm rot="5400000">
            <a:off x="6198474" y="1560000"/>
            <a:ext cx="800000" cy="800000"/>
          </a:xfrm>
          <a:prstGeom prst="triangl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endParaRPr lang="en-US"/>
          </a:p>
        </p:txBody>
      </p:sp>
      <p:sp>
        <p:nvSpPr>
          <p:cNvPr id="19" name="Shape"/>
          <p:cNvSpPr/>
          <p:nvPr/>
        </p:nvSpPr>
        <p:spPr>
          <a:xfrm>
            <a:off x="7048474" y="1460000"/>
            <a:ext cx="1643970" cy="1000000"/>
          </a:xfrm>
          <a:prstGeom prst="roundRect">
            <a:avLst>
              <a:gd name="adj" fmla="val 10000"/>
            </a:avLst>
          </a:prstGeom>
          <a:solidFill>
            <a:srgbClr val="EDE7E0"/>
          </a:solidFill>
          <a:ln>
            <a:noFill/>
          </a:ln>
        </p:spPr>
        <p:txBody>
          <a:bodyPr wrap="square" lIns="54864" tIns="36576" rIns="54864" bIns="36576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2B142D"/>
                </a:solidFill>
                <a:latin typeface="Play"/>
              </a:rPr>
              <a:t>Focused spot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size d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current I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half-angle α</a:t>
            </a:r>
          </a:p>
        </p:txBody>
      </p:sp>
      <p:sp>
        <p:nvSpPr>
          <p:cNvPr id="20" name="Shape"/>
          <p:cNvSpPr/>
          <p:nvPr/>
        </p:nvSpPr>
        <p:spPr>
          <a:xfrm>
            <a:off x="498474" y="3443400"/>
            <a:ext cx="4300000" cy="1585467"/>
          </a:xfrm>
          <a:prstGeom prst="roundRect">
            <a:avLst>
              <a:gd name="adj" fmla="val 4000"/>
            </a:avLst>
          </a:prstGeom>
          <a:solidFill>
            <a:srgbClr val="F7F5F1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Three blurs, added in quadrature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578474" y="3773400"/>
            <a:ext cx="1585606" cy="1149120"/>
          </a:xfrm>
          <a:prstGeom prst="rect">
            <a:avLst/>
          </a:prstGeom>
          <a:noFill/>
        </p:spPr>
        <p:txBody>
          <a:bodyPr wrap="square" lIns="20000" tIns="20000" rIns="20000" bIns="20000" rtlCol="0" anchor="t">
            <a:noAutofit/>
          </a:bodyPr>
          <a:lstStyle/>
          <a:p>
            <a:r>
              <a:rPr lang="en-US" sz="1200" dirty="0">
                <a:solidFill>
                  <a:srgbClr val="2B142D"/>
                </a:solidFill>
                <a:latin typeface="Play"/>
              </a:rPr>
              <a:t>α = √( I / (π · I′ · M²) )</a:t>
            </a:r>
          </a:p>
          <a:p>
            <a:r>
              <a:rPr lang="en-US" sz="1200" dirty="0">
                <a:solidFill>
                  <a:srgbClr val="2B142D"/>
                </a:solidFill>
                <a:latin typeface="Play"/>
              </a:rPr>
              <a:t>d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g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= M · d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v</a:t>
            </a: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d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= (ΔE / E) · C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· α</a:t>
            </a: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d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= ½ · C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· α³</a:t>
            </a:r>
          </a:p>
          <a:p>
            <a:pPr>
              <a:spcBef>
                <a:spcPts val="170"/>
              </a:spcBef>
            </a:pPr>
            <a:r>
              <a:rPr lang="en-US" sz="1200" b="1" dirty="0">
                <a:solidFill>
                  <a:srgbClr val="2B142D"/>
                </a:solidFill>
                <a:latin typeface="Play"/>
              </a:rPr>
              <a:t>d = √( d</a:t>
            </a:r>
            <a:r>
              <a:rPr lang="en-US" sz="1200" b="1" baseline="-25000" dirty="0">
                <a:solidFill>
                  <a:srgbClr val="2B142D"/>
                </a:solidFill>
                <a:latin typeface="Play"/>
              </a:rPr>
              <a:t>g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² + d</a:t>
            </a:r>
            <a:r>
              <a:rPr lang="en-US" sz="1200" b="1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² + d</a:t>
            </a:r>
            <a:r>
              <a:rPr lang="en-US" sz="1200" b="1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² )</a:t>
            </a:r>
            <a:endParaRPr lang="en-US" sz="1200" dirty="0">
              <a:solidFill>
                <a:srgbClr val="2B142D"/>
              </a:solidFill>
              <a:latin typeface="Play"/>
            </a:endParaRP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endParaRPr lang="en-US" sz="1100" b="1" dirty="0">
              <a:solidFill>
                <a:srgbClr val="2B142D"/>
              </a:solidFill>
              <a:latin typeface="Play"/>
            </a:endParaRPr>
          </a:p>
        </p:txBody>
      </p:sp>
      <p:sp>
        <p:nvSpPr>
          <p:cNvPr id="22" name="TextBox"/>
          <p:cNvSpPr txBox="1"/>
          <p:nvPr/>
        </p:nvSpPr>
        <p:spPr>
          <a:xfrm>
            <a:off x="2100180" y="3785592"/>
            <a:ext cx="2032908" cy="1700000"/>
          </a:xfrm>
          <a:prstGeom prst="rect">
            <a:avLst/>
          </a:prstGeom>
          <a:noFill/>
        </p:spPr>
        <p:txBody>
          <a:bodyPr wrap="square" lIns="20000" tIns="20000" rIns="20000" bIns="20000" rtlCol="0" anchor="t">
            <a:noAutofit/>
          </a:bodyPr>
          <a:lstStyle/>
          <a:p>
            <a:r>
              <a:rPr lang="en-US" sz="1200" i="1" dirty="0">
                <a:solidFill>
                  <a:srgbClr val="6B5E64"/>
                </a:solidFill>
                <a:latin typeface="Play"/>
              </a:rPr>
              <a:t>Half-Angle needed for current, I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B5E64"/>
                </a:solidFill>
                <a:latin typeface="Play"/>
              </a:rPr>
              <a:t>Gaussian image</a:t>
            </a: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B5E64"/>
                </a:solidFill>
                <a:latin typeface="Play"/>
              </a:rPr>
              <a:t>Chromatic blur</a:t>
            </a: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B5E64"/>
                </a:solidFill>
                <a:latin typeface="Play"/>
              </a:rPr>
              <a:t>Spherical blur</a:t>
            </a:r>
          </a:p>
          <a:p>
            <a:pPr marL="0" indent="0" algn="l">
              <a:spcBef>
                <a:spcPts val="170"/>
              </a:spcBef>
              <a:spcAft>
                <a:spcPts val="0"/>
              </a:spcAft>
              <a:buNone/>
            </a:pPr>
            <a:r>
              <a:rPr lang="en-US" sz="1200" i="1" dirty="0">
                <a:solidFill>
                  <a:srgbClr val="6B5E64"/>
                </a:solidFill>
                <a:latin typeface="Play"/>
              </a:rPr>
              <a:t>Total spot</a:t>
            </a:r>
          </a:p>
        </p:txBody>
      </p:sp>
      <p:sp>
        <p:nvSpPr>
          <p:cNvPr id="23" name="TextBox"/>
          <p:cNvSpPr txBox="1"/>
          <p:nvPr/>
        </p:nvSpPr>
        <p:spPr>
          <a:xfrm>
            <a:off x="4948474" y="3403400"/>
            <a:ext cx="3743970" cy="21000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marL="228600" indent="-228600" algn="l">
              <a:spcBef>
                <a:spcPts val="15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The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source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fixes B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r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and ΔE — nothing downstream can improve them</a:t>
            </a:r>
          </a:p>
          <a:p>
            <a:pPr marL="228600" indent="-228600" algn="l">
              <a:spcBef>
                <a:spcPts val="15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The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column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fixes C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s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, C</a:t>
            </a:r>
            <a:r>
              <a:rPr lang="en-US" sz="1200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(design) and M (lens excitation — the one knob you turn)</a:t>
            </a:r>
          </a:p>
          <a:p>
            <a:pPr marL="228600" indent="-228600" algn="l">
              <a:spcBef>
                <a:spcPts val="15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Ask for more current → larger α → aberrations grow; demagnify harder → smaller image but larger α again</a:t>
            </a:r>
          </a:p>
          <a:p>
            <a:pPr marL="228600" indent="-228600" algn="l">
              <a:spcBef>
                <a:spcPts val="15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So for every current there is an </a:t>
            </a:r>
            <a:r>
              <a:rPr lang="en-US" sz="1200" b="1" dirty="0">
                <a:solidFill>
                  <a:srgbClr val="2B142D"/>
                </a:solidFill>
                <a:latin typeface="Play"/>
              </a:rPr>
              <a:t>optimum M</a:t>
            </a:r>
            <a:endParaRPr lang="en-US" sz="1200" dirty="0">
              <a:solidFill>
                <a:srgbClr val="2B142D"/>
              </a:solidFill>
              <a:latin typeface="Play"/>
            </a:endParaRPr>
          </a:p>
        </p:txBody>
      </p:sp>
      <p:sp>
        <p:nvSpPr>
          <p:cNvPr id="25" name="TextBox"/>
          <p:cNvSpPr txBox="1"/>
          <p:nvPr/>
        </p:nvSpPr>
        <p:spPr>
          <a:xfrm>
            <a:off x="451556" y="5181573"/>
            <a:ext cx="3096918" cy="580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"Classical (quadrature) estimate; Barth &amp; Kruit, Optik 101 (1996) give a more accurate FW50 addition rule."</a:t>
            </a:r>
            <a:endParaRPr lang="en-US" sz="1100" i="1" dirty="0">
              <a:solidFill>
                <a:schemeClr val="accent5"/>
              </a:solidFill>
              <a:latin typeface="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>
            <a:normAutofit/>
          </a:bodyPr>
          <a:lstStyle/>
          <a:p>
            <a:r>
              <a:rPr lang="en-US" dirty="0"/>
              <a:t>Minimum Spot: Balancing the Three Blurs</a:t>
            </a:r>
          </a:p>
        </p:txBody>
      </p:sp>
      <p:graphicFrame>
        <p:nvGraphicFramePr>
          <p:cNvPr id="18" name="Chart 17"/>
          <p:cNvGraphicFramePr>
            <a:graphicFrameLocks/>
          </p:cNvGraphicFramePr>
          <p:nvPr/>
        </p:nvGraphicFramePr>
        <p:xfrm>
          <a:off x="313898" y="1250000"/>
          <a:ext cx="5250000" cy="42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"/>
          <p:cNvSpPr txBox="1"/>
          <p:nvPr/>
        </p:nvSpPr>
        <p:spPr>
          <a:xfrm>
            <a:off x="5563898" y="1230000"/>
            <a:ext cx="3266204" cy="154368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Sweep M at a fixed current</a:t>
            </a:r>
          </a:p>
          <a:p>
            <a:pPr marL="228600" indent="-228600">
              <a:spcBef>
                <a:spcPts val="120"/>
              </a:spcBef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chemeClr val="accent5"/>
                </a:solidFill>
                <a:latin typeface="Play"/>
              </a:rPr>
              <a:t>Gaussian image ∝ M, chromatic ∝ 1/M, spherical ∝ 1/M³</a:t>
            </a:r>
          </a:p>
          <a:p>
            <a:pPr marL="228600" indent="-228600">
              <a:spcBef>
                <a:spcPts val="120"/>
              </a:spcBef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The quadrature sum has a minimum → that M is the optimum lens excitation</a:t>
            </a:r>
          </a:p>
          <a:p>
            <a:pPr marL="228600" indent="-228600" algn="l">
              <a:spcBef>
                <a:spcPts val="120"/>
              </a:spcBef>
              <a:spcAft>
                <a:spcPts val="0"/>
              </a:spcAft>
              <a:buClr>
                <a:srgbClr val="95877C"/>
              </a:buClr>
              <a:buSzPct val="75000"/>
              <a:buFont typeface="Wingdings" pitchFamily="2" charset="2"/>
              <a:buChar char="n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Repeat for each current → the spot-size-vs-current curve shown later for Hyperion II</a:t>
            </a:r>
          </a:p>
        </p:txBody>
      </p:sp>
      <p:sp>
        <p:nvSpPr>
          <p:cNvPr id="27" name="Shape"/>
          <p:cNvSpPr/>
          <p:nvPr/>
        </p:nvSpPr>
        <p:spPr>
          <a:xfrm>
            <a:off x="5700000" y="3030646"/>
            <a:ext cx="3266204" cy="2181433"/>
          </a:xfrm>
          <a:prstGeom prst="roundRect">
            <a:avLst>
              <a:gd name="adj" fmla="val 6000"/>
            </a:avLst>
          </a:prstGeom>
          <a:solidFill>
            <a:srgbClr val="DCE7DD"/>
          </a:solidFill>
          <a:ln>
            <a:noFill/>
          </a:ln>
        </p:spPr>
        <p:txBody>
          <a:bodyPr wrap="square" lIns="54864" tIns="36576" rIns="54864" bIns="36576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200" b="1" dirty="0">
                <a:solidFill>
                  <a:srgbClr val="487353"/>
                </a:solidFill>
                <a:latin typeface="Play"/>
              </a:rPr>
              <a:t>	What the source buys you</a:t>
            </a:r>
          </a:p>
          <a:p>
            <a:pPr marL="0" indent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B142D"/>
                </a:solidFill>
                <a:latin typeface="Play"/>
              </a:rPr>
              <a:t>	At low I (chromatic-limited):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2B142D"/>
                </a:solidFill>
                <a:latin typeface="Play"/>
              </a:rPr>
              <a:t>	</a:t>
            </a:r>
            <a:r>
              <a:rPr lang="en-US" sz="1100" b="1" dirty="0" err="1">
                <a:solidFill>
                  <a:srgbClr val="2B142D"/>
                </a:solidFill>
                <a:latin typeface="Play"/>
              </a:rPr>
              <a:t>d</a:t>
            </a:r>
            <a:r>
              <a:rPr lang="en-US" sz="1100" b="1" baseline="-25000" dirty="0" err="1">
                <a:solidFill>
                  <a:srgbClr val="2B142D"/>
                </a:solidFill>
                <a:latin typeface="Play"/>
              </a:rPr>
              <a:t>min</a:t>
            </a:r>
            <a:r>
              <a:rPr lang="en-US" sz="1100" b="1" dirty="0">
                <a:solidFill>
                  <a:srgbClr val="2B142D"/>
                </a:solidFill>
                <a:latin typeface="Play"/>
              </a:rPr>
              <a:t> ∝ (C</a:t>
            </a:r>
            <a:r>
              <a:rPr lang="en-US" sz="1100" b="1" baseline="-25000" dirty="0">
                <a:solidFill>
                  <a:srgbClr val="2B142D"/>
                </a:solidFill>
                <a:latin typeface="Play"/>
              </a:rPr>
              <a:t>c</a:t>
            </a:r>
            <a:r>
              <a:rPr lang="en-US" sz="1100" b="1" dirty="0">
                <a:solidFill>
                  <a:srgbClr val="2B142D"/>
                </a:solidFill>
                <a:latin typeface="Play"/>
              </a:rPr>
              <a:t> ΔE/E)</a:t>
            </a:r>
            <a:r>
              <a:rPr lang="en-US" sz="1100" b="1" baseline="30000" dirty="0">
                <a:solidFill>
                  <a:srgbClr val="2B142D"/>
                </a:solidFill>
                <a:latin typeface="Play"/>
              </a:rPr>
              <a:t>½</a:t>
            </a:r>
            <a:r>
              <a:rPr lang="en-US" sz="1100" b="1" dirty="0">
                <a:solidFill>
                  <a:srgbClr val="2B142D"/>
                </a:solidFill>
                <a:latin typeface="Play"/>
              </a:rPr>
              <a:t> · (I / B</a:t>
            </a:r>
            <a:r>
              <a:rPr lang="en-US" sz="1100" b="1" baseline="-25000" dirty="0">
                <a:solidFill>
                  <a:srgbClr val="2B142D"/>
                </a:solidFill>
                <a:latin typeface="Play"/>
              </a:rPr>
              <a:t>r</a:t>
            </a:r>
            <a:r>
              <a:rPr lang="en-US" sz="1100" b="1" dirty="0">
                <a:solidFill>
                  <a:srgbClr val="2B142D"/>
                </a:solidFill>
                <a:latin typeface="Play"/>
              </a:rPr>
              <a:t>)</a:t>
            </a:r>
            <a:r>
              <a:rPr lang="en-US" sz="1100" b="1" baseline="30000" dirty="0">
                <a:solidFill>
                  <a:srgbClr val="2B142D"/>
                </a:solidFill>
                <a:latin typeface="Play"/>
              </a:rPr>
              <a:t>¼</a:t>
            </a:r>
          </a:p>
          <a:p>
            <a:pPr marL="0" indent="0" algn="l">
              <a:spcBef>
                <a:spcPts val="150"/>
              </a:spcBef>
              <a:spcAft>
                <a:spcPts val="0"/>
              </a:spcAft>
              <a:buNone/>
            </a:pPr>
            <a:endParaRPr lang="en-US" sz="1000" dirty="0">
              <a:solidFill>
                <a:srgbClr val="2B142D"/>
              </a:solidFill>
              <a:latin typeface="Play"/>
            </a:endParaRPr>
          </a:p>
          <a:p>
            <a:pPr marL="171450" indent="-171450" algn="l">
              <a:spcBef>
                <a:spcPts val="1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2B142D"/>
                </a:solidFill>
                <a:latin typeface="Play"/>
              </a:rPr>
              <a:t>d</a:t>
            </a:r>
            <a:r>
              <a:rPr lang="en-US" sz="1200" baseline="-25000" dirty="0" err="1">
                <a:solidFill>
                  <a:srgbClr val="2B142D"/>
                </a:solidFill>
                <a:latin typeface="Play"/>
              </a:rPr>
              <a:t>min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scales with the inverse 4</a:t>
            </a:r>
            <a:r>
              <a:rPr lang="en-US" sz="1200" baseline="30000" dirty="0">
                <a:solidFill>
                  <a:srgbClr val="2B142D"/>
                </a:solidFill>
                <a:latin typeface="Play"/>
              </a:rPr>
              <a:t>th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 root of the brightness, such that 10x gain in brightness results a factor of 1.8 reduction on spot size. </a:t>
            </a:r>
          </a:p>
          <a:p>
            <a:pPr marL="171450" indent="-171450" algn="l">
              <a:spcBef>
                <a:spcPts val="1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B142D"/>
                </a:solidFill>
                <a:latin typeface="Play"/>
              </a:rPr>
              <a:t>Reducing the energy spread by a factor of 2 and you get a factor of 1.4 reduction in </a:t>
            </a:r>
            <a:r>
              <a:rPr lang="en-US" sz="1200" dirty="0" err="1">
                <a:solidFill>
                  <a:srgbClr val="2B142D"/>
                </a:solidFill>
                <a:latin typeface="Play"/>
              </a:rPr>
              <a:t>d</a:t>
            </a:r>
            <a:r>
              <a:rPr lang="en-US" sz="1200" baseline="-25000" dirty="0" err="1">
                <a:solidFill>
                  <a:srgbClr val="2B142D"/>
                </a:solidFill>
                <a:latin typeface="Play"/>
              </a:rPr>
              <a:t>min</a:t>
            </a:r>
            <a:r>
              <a:rPr lang="en-US" sz="1200" dirty="0">
                <a:solidFill>
                  <a:srgbClr val="2B142D"/>
                </a:solidFill>
                <a:latin typeface="Play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76" y="444230"/>
            <a:ext cx="9036424" cy="863870"/>
          </a:xfrm>
          <a:noFill/>
        </p:spPr>
        <p:txBody>
          <a:bodyPr lIns="90000" tIns="46800" rIns="90000" bIns="46800" anchor="b"/>
          <a:lstStyle/>
          <a:p>
            <a:r>
              <a:rPr lang="en-AU" sz="2800" dirty="0">
                <a:solidFill>
                  <a:srgbClr val="000000"/>
                </a:solidFill>
              </a:rPr>
              <a:t>~1965-2015  - Only </a:t>
            </a:r>
            <a:r>
              <a:rPr lang="en-AU" sz="2800" dirty="0" err="1">
                <a:solidFill>
                  <a:srgbClr val="000000"/>
                </a:solidFill>
              </a:rPr>
              <a:t>Duoplasmatrons</a:t>
            </a:r>
            <a:r>
              <a:rPr lang="en-AU" sz="2800" dirty="0">
                <a:solidFill>
                  <a:srgbClr val="000000"/>
                </a:solidFill>
              </a:rPr>
              <a:t> for O</a:t>
            </a:r>
            <a:r>
              <a:rPr lang="en-AU" sz="2800" baseline="-25000" dirty="0">
                <a:solidFill>
                  <a:srgbClr val="000000"/>
                </a:solidFill>
              </a:rPr>
              <a:t>2</a:t>
            </a:r>
            <a:r>
              <a:rPr lang="en-AU" sz="2800" baseline="30000" dirty="0">
                <a:solidFill>
                  <a:srgbClr val="000000"/>
                </a:solidFill>
              </a:rPr>
              <a:t>+</a:t>
            </a:r>
            <a:r>
              <a:rPr lang="en-AU" sz="2800" dirty="0">
                <a:solidFill>
                  <a:srgbClr val="000000"/>
                </a:solidFill>
              </a:rPr>
              <a:t> and O</a:t>
            </a:r>
            <a:r>
              <a:rPr lang="en-AU" sz="2800" baseline="30000" dirty="0">
                <a:solidFill>
                  <a:srgbClr val="000000"/>
                </a:solidFill>
              </a:rPr>
              <a:t>-</a:t>
            </a:r>
            <a:r>
              <a:rPr lang="en-AU" sz="2800" dirty="0">
                <a:solidFill>
                  <a:srgbClr val="000000"/>
                </a:solidFill>
              </a:rPr>
              <a:t> Beams</a:t>
            </a:r>
            <a:endParaRPr lang="en-AU" sz="24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5" t="10000" r="1875" b="7833"/>
          <a:stretch>
            <a:fillRect/>
          </a:stretch>
        </p:blipFill>
        <p:spPr bwMode="auto">
          <a:xfrm>
            <a:off x="5092700" y="1932432"/>
            <a:ext cx="3489325" cy="19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 bwMode="auto">
          <a:xfrm>
            <a:off x="6419849" y="2600324"/>
            <a:ext cx="876301" cy="504825"/>
          </a:xfrm>
          <a:prstGeom prst="ellipse">
            <a:avLst/>
          </a:prstGeom>
          <a:solidFill>
            <a:srgbClr val="C0C0C0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cxnSp>
        <p:nvCxnSpPr>
          <p:cNvPr id="19" name="Straight Connector 18"/>
          <p:cNvCxnSpPr>
            <a:stCxn id="17" idx="2"/>
            <a:endCxn id="8" idx="2"/>
          </p:cNvCxnSpPr>
          <p:nvPr/>
        </p:nvCxnSpPr>
        <p:spPr bwMode="auto">
          <a:xfrm rot="10800000" flipV="1">
            <a:off x="4968421" y="2852736"/>
            <a:ext cx="1451428" cy="18151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7" idx="6"/>
            <a:endCxn id="8" idx="6"/>
          </p:cNvCxnSpPr>
          <p:nvPr/>
        </p:nvCxnSpPr>
        <p:spPr bwMode="auto">
          <a:xfrm>
            <a:off x="7296150" y="2852737"/>
            <a:ext cx="207564" cy="18151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71"/>
          <p:cNvGrpSpPr/>
          <p:nvPr/>
        </p:nvGrpSpPr>
        <p:grpSpPr>
          <a:xfrm>
            <a:off x="4935083" y="4001180"/>
            <a:ext cx="2568631" cy="1333501"/>
            <a:chOff x="5472112" y="4872037"/>
            <a:chExt cx="2568631" cy="1333501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50" y="4872037"/>
              <a:ext cx="2535293" cy="13335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31"/>
            <p:cNvSpPr/>
            <p:nvPr/>
          </p:nvSpPr>
          <p:spPr bwMode="auto">
            <a:xfrm>
              <a:off x="5472112" y="5338763"/>
              <a:ext cx="1362075" cy="40957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grpSp>
          <p:nvGrpSpPr>
            <p:cNvPr id="3" name="Group 32"/>
            <p:cNvGrpSpPr/>
            <p:nvPr/>
          </p:nvGrpSpPr>
          <p:grpSpPr>
            <a:xfrm>
              <a:off x="5510213" y="4881563"/>
              <a:ext cx="1700212" cy="1323975"/>
              <a:chOff x="5510213" y="4881563"/>
              <a:chExt cx="1700212" cy="1323975"/>
            </a:xfrm>
          </p:grpSpPr>
          <p:sp>
            <p:nvSpPr>
              <p:cNvPr id="10" name="Freeform 9"/>
              <p:cNvSpPr/>
              <p:nvPr/>
            </p:nvSpPr>
            <p:spPr bwMode="auto">
              <a:xfrm flipV="1">
                <a:off x="5510214" y="5610225"/>
                <a:ext cx="1071562" cy="80962"/>
              </a:xfrm>
              <a:custGeom>
                <a:avLst/>
                <a:gdLst>
                  <a:gd name="connsiteX0" fmla="*/ 0 w 1071562"/>
                  <a:gd name="connsiteY0" fmla="*/ 71437 h 80962"/>
                  <a:gd name="connsiteX1" fmla="*/ 38100 w 1071562"/>
                  <a:gd name="connsiteY1" fmla="*/ 0 h 80962"/>
                  <a:gd name="connsiteX2" fmla="*/ 1023937 w 1071562"/>
                  <a:gd name="connsiteY2" fmla="*/ 14287 h 80962"/>
                  <a:gd name="connsiteX3" fmla="*/ 1071562 w 1071562"/>
                  <a:gd name="connsiteY3" fmla="*/ 80962 h 80962"/>
                  <a:gd name="connsiteX4" fmla="*/ 0 w 1071562"/>
                  <a:gd name="connsiteY4" fmla="*/ 71437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1562" h="80962">
                    <a:moveTo>
                      <a:pt x="0" y="71437"/>
                    </a:moveTo>
                    <a:lnTo>
                      <a:pt x="38100" y="0"/>
                    </a:lnTo>
                    <a:lnTo>
                      <a:pt x="1023937" y="14287"/>
                    </a:lnTo>
                    <a:lnTo>
                      <a:pt x="1071562" y="80962"/>
                    </a:lnTo>
                    <a:lnTo>
                      <a:pt x="0" y="7143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 bwMode="auto">
              <a:xfrm>
                <a:off x="6572249" y="5457825"/>
                <a:ext cx="1" cy="152400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" name="Freeform 12"/>
              <p:cNvSpPr/>
              <p:nvPr/>
            </p:nvSpPr>
            <p:spPr bwMode="auto">
              <a:xfrm>
                <a:off x="6681788" y="5205413"/>
                <a:ext cx="235744" cy="309562"/>
              </a:xfrm>
              <a:custGeom>
                <a:avLst/>
                <a:gdLst>
                  <a:gd name="connsiteX0" fmla="*/ 0 w 223837"/>
                  <a:gd name="connsiteY0" fmla="*/ 128587 h 300037"/>
                  <a:gd name="connsiteX1" fmla="*/ 71437 w 223837"/>
                  <a:gd name="connsiteY1" fmla="*/ 128587 h 300037"/>
                  <a:gd name="connsiteX2" fmla="*/ 66675 w 223837"/>
                  <a:gd name="connsiteY2" fmla="*/ 0 h 300037"/>
                  <a:gd name="connsiteX3" fmla="*/ 119062 w 223837"/>
                  <a:gd name="connsiteY3" fmla="*/ 61912 h 300037"/>
                  <a:gd name="connsiteX4" fmla="*/ 219075 w 223837"/>
                  <a:gd name="connsiteY4" fmla="*/ 261937 h 300037"/>
                  <a:gd name="connsiteX5" fmla="*/ 223837 w 223837"/>
                  <a:gd name="connsiteY5" fmla="*/ 300037 h 300037"/>
                  <a:gd name="connsiteX6" fmla="*/ 157162 w 223837"/>
                  <a:gd name="connsiteY6" fmla="*/ 300037 h 300037"/>
                  <a:gd name="connsiteX7" fmla="*/ 138112 w 223837"/>
                  <a:gd name="connsiteY7" fmla="*/ 266700 h 300037"/>
                  <a:gd name="connsiteX8" fmla="*/ 0 w 223837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38112 w 226219"/>
                  <a:gd name="connsiteY7" fmla="*/ 266700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26206 w 226219"/>
                  <a:gd name="connsiteY3" fmla="*/ 54768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219" h="300037">
                    <a:moveTo>
                      <a:pt x="0" y="128587"/>
                    </a:moveTo>
                    <a:lnTo>
                      <a:pt x="71437" y="128587"/>
                    </a:lnTo>
                    <a:lnTo>
                      <a:pt x="66675" y="0"/>
                    </a:lnTo>
                    <a:lnTo>
                      <a:pt x="126206" y="54768"/>
                    </a:lnTo>
                    <a:lnTo>
                      <a:pt x="226219" y="252412"/>
                    </a:lnTo>
                    <a:lnTo>
                      <a:pt x="223837" y="300037"/>
                    </a:lnTo>
                    <a:lnTo>
                      <a:pt x="157162" y="300037"/>
                    </a:lnTo>
                    <a:lnTo>
                      <a:pt x="154781" y="264319"/>
                    </a:lnTo>
                    <a:lnTo>
                      <a:pt x="0" y="128587"/>
                    </a:lnTo>
                    <a:close/>
                  </a:path>
                </a:pathLst>
              </a:custGeom>
              <a:solidFill>
                <a:srgbClr val="FFC0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solidFill>
                      <a:srgbClr val="0070C0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 bwMode="auto">
              <a:xfrm flipV="1">
                <a:off x="6679408" y="5553075"/>
                <a:ext cx="235744" cy="309562"/>
              </a:xfrm>
              <a:custGeom>
                <a:avLst/>
                <a:gdLst>
                  <a:gd name="connsiteX0" fmla="*/ 0 w 223837"/>
                  <a:gd name="connsiteY0" fmla="*/ 128587 h 300037"/>
                  <a:gd name="connsiteX1" fmla="*/ 71437 w 223837"/>
                  <a:gd name="connsiteY1" fmla="*/ 128587 h 300037"/>
                  <a:gd name="connsiteX2" fmla="*/ 66675 w 223837"/>
                  <a:gd name="connsiteY2" fmla="*/ 0 h 300037"/>
                  <a:gd name="connsiteX3" fmla="*/ 119062 w 223837"/>
                  <a:gd name="connsiteY3" fmla="*/ 61912 h 300037"/>
                  <a:gd name="connsiteX4" fmla="*/ 219075 w 223837"/>
                  <a:gd name="connsiteY4" fmla="*/ 261937 h 300037"/>
                  <a:gd name="connsiteX5" fmla="*/ 223837 w 223837"/>
                  <a:gd name="connsiteY5" fmla="*/ 300037 h 300037"/>
                  <a:gd name="connsiteX6" fmla="*/ 157162 w 223837"/>
                  <a:gd name="connsiteY6" fmla="*/ 300037 h 300037"/>
                  <a:gd name="connsiteX7" fmla="*/ 138112 w 223837"/>
                  <a:gd name="connsiteY7" fmla="*/ 266700 h 300037"/>
                  <a:gd name="connsiteX8" fmla="*/ 0 w 223837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38112 w 226219"/>
                  <a:gd name="connsiteY7" fmla="*/ 266700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26206 w 226219"/>
                  <a:gd name="connsiteY3" fmla="*/ 54768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6219" h="300037">
                    <a:moveTo>
                      <a:pt x="0" y="128587"/>
                    </a:moveTo>
                    <a:lnTo>
                      <a:pt x="71437" y="128587"/>
                    </a:lnTo>
                    <a:lnTo>
                      <a:pt x="66675" y="0"/>
                    </a:lnTo>
                    <a:lnTo>
                      <a:pt x="126206" y="54768"/>
                    </a:lnTo>
                    <a:lnTo>
                      <a:pt x="226219" y="252412"/>
                    </a:lnTo>
                    <a:lnTo>
                      <a:pt x="223837" y="300037"/>
                    </a:lnTo>
                    <a:lnTo>
                      <a:pt x="157162" y="300037"/>
                    </a:lnTo>
                    <a:lnTo>
                      <a:pt x="154781" y="264319"/>
                    </a:lnTo>
                    <a:lnTo>
                      <a:pt x="0" y="128587"/>
                    </a:lnTo>
                    <a:close/>
                  </a:path>
                </a:pathLst>
              </a:custGeom>
              <a:solidFill>
                <a:srgbClr val="FFC0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solidFill>
                      <a:srgbClr val="0070C0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6946106" y="4881563"/>
                <a:ext cx="264319" cy="650081"/>
              </a:xfrm>
              <a:custGeom>
                <a:avLst/>
                <a:gdLst>
                  <a:gd name="connsiteX0" fmla="*/ 2382 w 264319"/>
                  <a:gd name="connsiteY0" fmla="*/ 650081 h 650081"/>
                  <a:gd name="connsiteX1" fmla="*/ 57150 w 264319"/>
                  <a:gd name="connsiteY1" fmla="*/ 623887 h 650081"/>
                  <a:gd name="connsiteX2" fmla="*/ 102394 w 264319"/>
                  <a:gd name="connsiteY2" fmla="*/ 581025 h 650081"/>
                  <a:gd name="connsiteX3" fmla="*/ 104775 w 264319"/>
                  <a:gd name="connsiteY3" fmla="*/ 402431 h 650081"/>
                  <a:gd name="connsiteX4" fmla="*/ 138113 w 264319"/>
                  <a:gd name="connsiteY4" fmla="*/ 330993 h 650081"/>
                  <a:gd name="connsiteX5" fmla="*/ 216694 w 264319"/>
                  <a:gd name="connsiteY5" fmla="*/ 297656 h 650081"/>
                  <a:gd name="connsiteX6" fmla="*/ 219075 w 264319"/>
                  <a:gd name="connsiteY6" fmla="*/ 173831 h 650081"/>
                  <a:gd name="connsiteX7" fmla="*/ 264319 w 264319"/>
                  <a:gd name="connsiteY7" fmla="*/ 173831 h 650081"/>
                  <a:gd name="connsiteX8" fmla="*/ 257175 w 264319"/>
                  <a:gd name="connsiteY8" fmla="*/ 173831 h 650081"/>
                  <a:gd name="connsiteX9" fmla="*/ 257175 w 264319"/>
                  <a:gd name="connsiteY9" fmla="*/ 28575 h 650081"/>
                  <a:gd name="connsiteX10" fmla="*/ 116682 w 264319"/>
                  <a:gd name="connsiteY10" fmla="*/ 9525 h 650081"/>
                  <a:gd name="connsiteX11" fmla="*/ 0 w 264319"/>
                  <a:gd name="connsiteY11" fmla="*/ 0 h 650081"/>
                  <a:gd name="connsiteX12" fmla="*/ 2382 w 264319"/>
                  <a:gd name="connsiteY12" fmla="*/ 650081 h 650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4319" h="650081">
                    <a:moveTo>
                      <a:pt x="2382" y="650081"/>
                    </a:moveTo>
                    <a:lnTo>
                      <a:pt x="57150" y="623887"/>
                    </a:lnTo>
                    <a:lnTo>
                      <a:pt x="102394" y="581025"/>
                    </a:lnTo>
                    <a:cubicBezTo>
                      <a:pt x="103188" y="521494"/>
                      <a:pt x="103981" y="461962"/>
                      <a:pt x="104775" y="402431"/>
                    </a:cubicBezTo>
                    <a:lnTo>
                      <a:pt x="138113" y="330993"/>
                    </a:lnTo>
                    <a:lnTo>
                      <a:pt x="216694" y="297656"/>
                    </a:lnTo>
                    <a:cubicBezTo>
                      <a:pt x="217488" y="256381"/>
                      <a:pt x="218281" y="215106"/>
                      <a:pt x="219075" y="173831"/>
                    </a:cubicBezTo>
                    <a:lnTo>
                      <a:pt x="264319" y="173831"/>
                    </a:lnTo>
                    <a:lnTo>
                      <a:pt x="257175" y="173831"/>
                    </a:lnTo>
                    <a:lnTo>
                      <a:pt x="257175" y="28575"/>
                    </a:lnTo>
                    <a:lnTo>
                      <a:pt x="116682" y="9525"/>
                    </a:lnTo>
                    <a:lnTo>
                      <a:pt x="0" y="0"/>
                    </a:lnTo>
                    <a:lnTo>
                      <a:pt x="2382" y="650081"/>
                    </a:lnTo>
                    <a:close/>
                  </a:path>
                </a:pathLst>
              </a:custGeom>
              <a:solidFill>
                <a:srgbClr val="CC33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 flipV="1">
                <a:off x="6943725" y="5555457"/>
                <a:ext cx="264319" cy="650081"/>
              </a:xfrm>
              <a:custGeom>
                <a:avLst/>
                <a:gdLst>
                  <a:gd name="connsiteX0" fmla="*/ 2382 w 264319"/>
                  <a:gd name="connsiteY0" fmla="*/ 650081 h 650081"/>
                  <a:gd name="connsiteX1" fmla="*/ 57150 w 264319"/>
                  <a:gd name="connsiteY1" fmla="*/ 623887 h 650081"/>
                  <a:gd name="connsiteX2" fmla="*/ 102394 w 264319"/>
                  <a:gd name="connsiteY2" fmla="*/ 581025 h 650081"/>
                  <a:gd name="connsiteX3" fmla="*/ 104775 w 264319"/>
                  <a:gd name="connsiteY3" fmla="*/ 402431 h 650081"/>
                  <a:gd name="connsiteX4" fmla="*/ 138113 w 264319"/>
                  <a:gd name="connsiteY4" fmla="*/ 330993 h 650081"/>
                  <a:gd name="connsiteX5" fmla="*/ 216694 w 264319"/>
                  <a:gd name="connsiteY5" fmla="*/ 297656 h 650081"/>
                  <a:gd name="connsiteX6" fmla="*/ 219075 w 264319"/>
                  <a:gd name="connsiteY6" fmla="*/ 173831 h 650081"/>
                  <a:gd name="connsiteX7" fmla="*/ 264319 w 264319"/>
                  <a:gd name="connsiteY7" fmla="*/ 173831 h 650081"/>
                  <a:gd name="connsiteX8" fmla="*/ 257175 w 264319"/>
                  <a:gd name="connsiteY8" fmla="*/ 173831 h 650081"/>
                  <a:gd name="connsiteX9" fmla="*/ 257175 w 264319"/>
                  <a:gd name="connsiteY9" fmla="*/ 28575 h 650081"/>
                  <a:gd name="connsiteX10" fmla="*/ 116682 w 264319"/>
                  <a:gd name="connsiteY10" fmla="*/ 9525 h 650081"/>
                  <a:gd name="connsiteX11" fmla="*/ 0 w 264319"/>
                  <a:gd name="connsiteY11" fmla="*/ 0 h 650081"/>
                  <a:gd name="connsiteX12" fmla="*/ 2382 w 264319"/>
                  <a:gd name="connsiteY12" fmla="*/ 650081 h 650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4319" h="650081">
                    <a:moveTo>
                      <a:pt x="2382" y="650081"/>
                    </a:moveTo>
                    <a:lnTo>
                      <a:pt x="57150" y="623887"/>
                    </a:lnTo>
                    <a:lnTo>
                      <a:pt x="102394" y="581025"/>
                    </a:lnTo>
                    <a:cubicBezTo>
                      <a:pt x="103188" y="521494"/>
                      <a:pt x="103981" y="461962"/>
                      <a:pt x="104775" y="402431"/>
                    </a:cubicBezTo>
                    <a:lnTo>
                      <a:pt x="138113" y="330993"/>
                    </a:lnTo>
                    <a:lnTo>
                      <a:pt x="216694" y="297656"/>
                    </a:lnTo>
                    <a:cubicBezTo>
                      <a:pt x="217488" y="256381"/>
                      <a:pt x="218281" y="215106"/>
                      <a:pt x="219075" y="173831"/>
                    </a:cubicBezTo>
                    <a:lnTo>
                      <a:pt x="264319" y="173831"/>
                    </a:lnTo>
                    <a:lnTo>
                      <a:pt x="257175" y="173831"/>
                    </a:lnTo>
                    <a:lnTo>
                      <a:pt x="257175" y="28575"/>
                    </a:lnTo>
                    <a:lnTo>
                      <a:pt x="116682" y="9525"/>
                    </a:lnTo>
                    <a:lnTo>
                      <a:pt x="0" y="0"/>
                    </a:lnTo>
                    <a:lnTo>
                      <a:pt x="2382" y="650081"/>
                    </a:lnTo>
                    <a:close/>
                  </a:path>
                </a:pathLst>
              </a:custGeom>
              <a:solidFill>
                <a:srgbClr val="CC33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 flipV="1">
                <a:off x="5555455" y="5724525"/>
                <a:ext cx="1197769" cy="223157"/>
              </a:xfrm>
              <a:custGeom>
                <a:avLst/>
                <a:gdLst>
                  <a:gd name="connsiteX0" fmla="*/ 0 w 223837"/>
                  <a:gd name="connsiteY0" fmla="*/ 128587 h 300037"/>
                  <a:gd name="connsiteX1" fmla="*/ 71437 w 223837"/>
                  <a:gd name="connsiteY1" fmla="*/ 128587 h 300037"/>
                  <a:gd name="connsiteX2" fmla="*/ 66675 w 223837"/>
                  <a:gd name="connsiteY2" fmla="*/ 0 h 300037"/>
                  <a:gd name="connsiteX3" fmla="*/ 119062 w 223837"/>
                  <a:gd name="connsiteY3" fmla="*/ 61912 h 300037"/>
                  <a:gd name="connsiteX4" fmla="*/ 219075 w 223837"/>
                  <a:gd name="connsiteY4" fmla="*/ 261937 h 300037"/>
                  <a:gd name="connsiteX5" fmla="*/ 223837 w 223837"/>
                  <a:gd name="connsiteY5" fmla="*/ 300037 h 300037"/>
                  <a:gd name="connsiteX6" fmla="*/ 157162 w 223837"/>
                  <a:gd name="connsiteY6" fmla="*/ 300037 h 300037"/>
                  <a:gd name="connsiteX7" fmla="*/ 138112 w 223837"/>
                  <a:gd name="connsiteY7" fmla="*/ 266700 h 300037"/>
                  <a:gd name="connsiteX8" fmla="*/ 0 w 223837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38112 w 226219"/>
                  <a:gd name="connsiteY7" fmla="*/ 266700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26206 w 226219"/>
                  <a:gd name="connsiteY3" fmla="*/ 54768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126206 w 712932"/>
                  <a:gd name="connsiteY3" fmla="*/ 54768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00891 h 272341"/>
                  <a:gd name="connsiteX1" fmla="*/ 71437 w 712932"/>
                  <a:gd name="connsiteY1" fmla="*/ 100891 h 272341"/>
                  <a:gd name="connsiteX2" fmla="*/ 608230 w 712932"/>
                  <a:gd name="connsiteY2" fmla="*/ 0 h 272341"/>
                  <a:gd name="connsiteX3" fmla="*/ 608349 w 712932"/>
                  <a:gd name="connsiteY3" fmla="*/ 57077 h 272341"/>
                  <a:gd name="connsiteX4" fmla="*/ 712932 w 712932"/>
                  <a:gd name="connsiteY4" fmla="*/ 56234 h 272341"/>
                  <a:gd name="connsiteX5" fmla="*/ 223837 w 712932"/>
                  <a:gd name="connsiteY5" fmla="*/ 272341 h 272341"/>
                  <a:gd name="connsiteX6" fmla="*/ 157162 w 712932"/>
                  <a:gd name="connsiteY6" fmla="*/ 272341 h 272341"/>
                  <a:gd name="connsiteX7" fmla="*/ 154781 w 712932"/>
                  <a:gd name="connsiteY7" fmla="*/ 236623 h 272341"/>
                  <a:gd name="connsiteX8" fmla="*/ 0 w 712932"/>
                  <a:gd name="connsiteY8" fmla="*/ 100891 h 272341"/>
                  <a:gd name="connsiteX0" fmla="*/ 216477 w 929409"/>
                  <a:gd name="connsiteY0" fmla="*/ 100891 h 272341"/>
                  <a:gd name="connsiteX1" fmla="*/ 0 w 929409"/>
                  <a:gd name="connsiteY1" fmla="*/ 3955 h 272341"/>
                  <a:gd name="connsiteX2" fmla="*/ 824707 w 929409"/>
                  <a:gd name="connsiteY2" fmla="*/ 0 h 272341"/>
                  <a:gd name="connsiteX3" fmla="*/ 824826 w 929409"/>
                  <a:gd name="connsiteY3" fmla="*/ 57077 h 272341"/>
                  <a:gd name="connsiteX4" fmla="*/ 929409 w 929409"/>
                  <a:gd name="connsiteY4" fmla="*/ 56234 h 272341"/>
                  <a:gd name="connsiteX5" fmla="*/ 440314 w 929409"/>
                  <a:gd name="connsiteY5" fmla="*/ 272341 h 272341"/>
                  <a:gd name="connsiteX6" fmla="*/ 373639 w 929409"/>
                  <a:gd name="connsiteY6" fmla="*/ 272341 h 272341"/>
                  <a:gd name="connsiteX7" fmla="*/ 371258 w 929409"/>
                  <a:gd name="connsiteY7" fmla="*/ 236623 h 272341"/>
                  <a:gd name="connsiteX8" fmla="*/ 216477 w 929409"/>
                  <a:gd name="connsiteY8" fmla="*/ 100891 h 272341"/>
                  <a:gd name="connsiteX0" fmla="*/ 0 w 1149374"/>
                  <a:gd name="connsiteY0" fmla="*/ 216290 h 272341"/>
                  <a:gd name="connsiteX1" fmla="*/ 219965 w 1149374"/>
                  <a:gd name="connsiteY1" fmla="*/ 3955 h 272341"/>
                  <a:gd name="connsiteX2" fmla="*/ 1044672 w 1149374"/>
                  <a:gd name="connsiteY2" fmla="*/ 0 h 272341"/>
                  <a:gd name="connsiteX3" fmla="*/ 1044791 w 1149374"/>
                  <a:gd name="connsiteY3" fmla="*/ 57077 h 272341"/>
                  <a:gd name="connsiteX4" fmla="*/ 1149374 w 1149374"/>
                  <a:gd name="connsiteY4" fmla="*/ 56234 h 272341"/>
                  <a:gd name="connsiteX5" fmla="*/ 660279 w 1149374"/>
                  <a:gd name="connsiteY5" fmla="*/ 272341 h 272341"/>
                  <a:gd name="connsiteX6" fmla="*/ 593604 w 1149374"/>
                  <a:gd name="connsiteY6" fmla="*/ 272341 h 272341"/>
                  <a:gd name="connsiteX7" fmla="*/ 591223 w 1149374"/>
                  <a:gd name="connsiteY7" fmla="*/ 236623 h 272341"/>
                  <a:gd name="connsiteX8" fmla="*/ 0 w 1149374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655480 w 1211250"/>
                  <a:gd name="connsiteY6" fmla="*/ 272341 h 272341"/>
                  <a:gd name="connsiteX7" fmla="*/ 653099 w 1211250"/>
                  <a:gd name="connsiteY7" fmla="*/ 23662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655480 w 1211250"/>
                  <a:gd name="connsiteY6" fmla="*/ 272341 h 272341"/>
                  <a:gd name="connsiteX7" fmla="*/ 1208364 w 1211250"/>
                  <a:gd name="connsiteY7" fmla="*/ 21354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1208459 w 1211250"/>
                  <a:gd name="connsiteY6" fmla="*/ 131554 h 272341"/>
                  <a:gd name="connsiteX7" fmla="*/ 1208364 w 1211250"/>
                  <a:gd name="connsiteY7" fmla="*/ 21354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1208364 w 1211250"/>
                  <a:gd name="connsiteY6" fmla="*/ 213543 h 272341"/>
                  <a:gd name="connsiteX7" fmla="*/ 61876 w 1211250"/>
                  <a:gd name="connsiteY7" fmla="*/ 216290 h 272341"/>
                  <a:gd name="connsiteX0" fmla="*/ 61876 w 1211250"/>
                  <a:gd name="connsiteY0" fmla="*/ 216290 h 216290"/>
                  <a:gd name="connsiteX1" fmla="*/ 281841 w 1211250"/>
                  <a:gd name="connsiteY1" fmla="*/ 3955 h 216290"/>
                  <a:gd name="connsiteX2" fmla="*/ 1106548 w 1211250"/>
                  <a:gd name="connsiteY2" fmla="*/ 0 h 216290"/>
                  <a:gd name="connsiteX3" fmla="*/ 1106667 w 1211250"/>
                  <a:gd name="connsiteY3" fmla="*/ 57077 h 216290"/>
                  <a:gd name="connsiteX4" fmla="*/ 1211250 w 1211250"/>
                  <a:gd name="connsiteY4" fmla="*/ 56234 h 216290"/>
                  <a:gd name="connsiteX5" fmla="*/ 1208364 w 1211250"/>
                  <a:gd name="connsiteY5" fmla="*/ 213543 h 216290"/>
                  <a:gd name="connsiteX6" fmla="*/ 61876 w 1211250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9374" h="216290">
                    <a:moveTo>
                      <a:pt x="0" y="216290"/>
                    </a:moveTo>
                    <a:cubicBezTo>
                      <a:pt x="68371" y="110580"/>
                      <a:pt x="130400" y="42312"/>
                      <a:pt x="219965" y="3955"/>
                    </a:cubicBezTo>
                    <a:lnTo>
                      <a:pt x="1044672" y="0"/>
                    </a:lnTo>
                    <a:cubicBezTo>
                      <a:pt x="1044712" y="19026"/>
                      <a:pt x="1044751" y="38051"/>
                      <a:pt x="1044791" y="57077"/>
                    </a:cubicBezTo>
                    <a:lnTo>
                      <a:pt x="1149374" y="56234"/>
                    </a:lnTo>
                    <a:lnTo>
                      <a:pt x="1146488" y="213543"/>
                    </a:lnTo>
                    <a:lnTo>
                      <a:pt x="0" y="216290"/>
                    </a:lnTo>
                    <a:close/>
                  </a:path>
                </a:pathLst>
              </a:custGeom>
              <a:solidFill>
                <a:srgbClr val="FFC0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solidFill>
                      <a:srgbClr val="0070C0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>
                <a:off x="5510213" y="5376863"/>
                <a:ext cx="1071562" cy="80962"/>
              </a:xfrm>
              <a:custGeom>
                <a:avLst/>
                <a:gdLst>
                  <a:gd name="connsiteX0" fmla="*/ 0 w 1071562"/>
                  <a:gd name="connsiteY0" fmla="*/ 71437 h 80962"/>
                  <a:gd name="connsiteX1" fmla="*/ 38100 w 1071562"/>
                  <a:gd name="connsiteY1" fmla="*/ 0 h 80962"/>
                  <a:gd name="connsiteX2" fmla="*/ 1023937 w 1071562"/>
                  <a:gd name="connsiteY2" fmla="*/ 14287 h 80962"/>
                  <a:gd name="connsiteX3" fmla="*/ 1071562 w 1071562"/>
                  <a:gd name="connsiteY3" fmla="*/ 80962 h 80962"/>
                  <a:gd name="connsiteX4" fmla="*/ 0 w 1071562"/>
                  <a:gd name="connsiteY4" fmla="*/ 71437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1562" h="80962">
                    <a:moveTo>
                      <a:pt x="0" y="71437"/>
                    </a:moveTo>
                    <a:lnTo>
                      <a:pt x="38100" y="0"/>
                    </a:lnTo>
                    <a:lnTo>
                      <a:pt x="1023937" y="14287"/>
                    </a:lnTo>
                    <a:lnTo>
                      <a:pt x="1071562" y="80962"/>
                    </a:lnTo>
                    <a:lnTo>
                      <a:pt x="0" y="7143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5560218" y="5117307"/>
                <a:ext cx="1197769" cy="223157"/>
              </a:xfrm>
              <a:custGeom>
                <a:avLst/>
                <a:gdLst>
                  <a:gd name="connsiteX0" fmla="*/ 0 w 223837"/>
                  <a:gd name="connsiteY0" fmla="*/ 128587 h 300037"/>
                  <a:gd name="connsiteX1" fmla="*/ 71437 w 223837"/>
                  <a:gd name="connsiteY1" fmla="*/ 128587 h 300037"/>
                  <a:gd name="connsiteX2" fmla="*/ 66675 w 223837"/>
                  <a:gd name="connsiteY2" fmla="*/ 0 h 300037"/>
                  <a:gd name="connsiteX3" fmla="*/ 119062 w 223837"/>
                  <a:gd name="connsiteY3" fmla="*/ 61912 h 300037"/>
                  <a:gd name="connsiteX4" fmla="*/ 219075 w 223837"/>
                  <a:gd name="connsiteY4" fmla="*/ 261937 h 300037"/>
                  <a:gd name="connsiteX5" fmla="*/ 223837 w 223837"/>
                  <a:gd name="connsiteY5" fmla="*/ 300037 h 300037"/>
                  <a:gd name="connsiteX6" fmla="*/ 157162 w 223837"/>
                  <a:gd name="connsiteY6" fmla="*/ 300037 h 300037"/>
                  <a:gd name="connsiteX7" fmla="*/ 138112 w 223837"/>
                  <a:gd name="connsiteY7" fmla="*/ 266700 h 300037"/>
                  <a:gd name="connsiteX8" fmla="*/ 0 w 223837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38112 w 226219"/>
                  <a:gd name="connsiteY7" fmla="*/ 266700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19062 w 226219"/>
                  <a:gd name="connsiteY3" fmla="*/ 61912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226219"/>
                  <a:gd name="connsiteY0" fmla="*/ 128587 h 300037"/>
                  <a:gd name="connsiteX1" fmla="*/ 71437 w 226219"/>
                  <a:gd name="connsiteY1" fmla="*/ 128587 h 300037"/>
                  <a:gd name="connsiteX2" fmla="*/ 66675 w 226219"/>
                  <a:gd name="connsiteY2" fmla="*/ 0 h 300037"/>
                  <a:gd name="connsiteX3" fmla="*/ 126206 w 226219"/>
                  <a:gd name="connsiteY3" fmla="*/ 54768 h 300037"/>
                  <a:gd name="connsiteX4" fmla="*/ 226219 w 226219"/>
                  <a:gd name="connsiteY4" fmla="*/ 252412 h 300037"/>
                  <a:gd name="connsiteX5" fmla="*/ 223837 w 226219"/>
                  <a:gd name="connsiteY5" fmla="*/ 300037 h 300037"/>
                  <a:gd name="connsiteX6" fmla="*/ 157162 w 226219"/>
                  <a:gd name="connsiteY6" fmla="*/ 300037 h 300037"/>
                  <a:gd name="connsiteX7" fmla="*/ 154781 w 226219"/>
                  <a:gd name="connsiteY7" fmla="*/ 264319 h 300037"/>
                  <a:gd name="connsiteX8" fmla="*/ 0 w 226219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126206 w 712932"/>
                  <a:gd name="connsiteY3" fmla="*/ 54768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28587 h 300037"/>
                  <a:gd name="connsiteX1" fmla="*/ 71437 w 712932"/>
                  <a:gd name="connsiteY1" fmla="*/ 128587 h 300037"/>
                  <a:gd name="connsiteX2" fmla="*/ 66675 w 712932"/>
                  <a:gd name="connsiteY2" fmla="*/ 0 h 300037"/>
                  <a:gd name="connsiteX3" fmla="*/ 608349 w 712932"/>
                  <a:gd name="connsiteY3" fmla="*/ 84773 h 300037"/>
                  <a:gd name="connsiteX4" fmla="*/ 712932 w 712932"/>
                  <a:gd name="connsiteY4" fmla="*/ 83930 h 300037"/>
                  <a:gd name="connsiteX5" fmla="*/ 223837 w 712932"/>
                  <a:gd name="connsiteY5" fmla="*/ 300037 h 300037"/>
                  <a:gd name="connsiteX6" fmla="*/ 157162 w 712932"/>
                  <a:gd name="connsiteY6" fmla="*/ 300037 h 300037"/>
                  <a:gd name="connsiteX7" fmla="*/ 154781 w 712932"/>
                  <a:gd name="connsiteY7" fmla="*/ 264319 h 300037"/>
                  <a:gd name="connsiteX8" fmla="*/ 0 w 712932"/>
                  <a:gd name="connsiteY8" fmla="*/ 128587 h 300037"/>
                  <a:gd name="connsiteX0" fmla="*/ 0 w 712932"/>
                  <a:gd name="connsiteY0" fmla="*/ 100891 h 272341"/>
                  <a:gd name="connsiteX1" fmla="*/ 71437 w 712932"/>
                  <a:gd name="connsiteY1" fmla="*/ 100891 h 272341"/>
                  <a:gd name="connsiteX2" fmla="*/ 608230 w 712932"/>
                  <a:gd name="connsiteY2" fmla="*/ 0 h 272341"/>
                  <a:gd name="connsiteX3" fmla="*/ 608349 w 712932"/>
                  <a:gd name="connsiteY3" fmla="*/ 57077 h 272341"/>
                  <a:gd name="connsiteX4" fmla="*/ 712932 w 712932"/>
                  <a:gd name="connsiteY4" fmla="*/ 56234 h 272341"/>
                  <a:gd name="connsiteX5" fmla="*/ 223837 w 712932"/>
                  <a:gd name="connsiteY5" fmla="*/ 272341 h 272341"/>
                  <a:gd name="connsiteX6" fmla="*/ 157162 w 712932"/>
                  <a:gd name="connsiteY6" fmla="*/ 272341 h 272341"/>
                  <a:gd name="connsiteX7" fmla="*/ 154781 w 712932"/>
                  <a:gd name="connsiteY7" fmla="*/ 236623 h 272341"/>
                  <a:gd name="connsiteX8" fmla="*/ 0 w 712932"/>
                  <a:gd name="connsiteY8" fmla="*/ 100891 h 272341"/>
                  <a:gd name="connsiteX0" fmla="*/ 216477 w 929409"/>
                  <a:gd name="connsiteY0" fmla="*/ 100891 h 272341"/>
                  <a:gd name="connsiteX1" fmla="*/ 0 w 929409"/>
                  <a:gd name="connsiteY1" fmla="*/ 3955 h 272341"/>
                  <a:gd name="connsiteX2" fmla="*/ 824707 w 929409"/>
                  <a:gd name="connsiteY2" fmla="*/ 0 h 272341"/>
                  <a:gd name="connsiteX3" fmla="*/ 824826 w 929409"/>
                  <a:gd name="connsiteY3" fmla="*/ 57077 h 272341"/>
                  <a:gd name="connsiteX4" fmla="*/ 929409 w 929409"/>
                  <a:gd name="connsiteY4" fmla="*/ 56234 h 272341"/>
                  <a:gd name="connsiteX5" fmla="*/ 440314 w 929409"/>
                  <a:gd name="connsiteY5" fmla="*/ 272341 h 272341"/>
                  <a:gd name="connsiteX6" fmla="*/ 373639 w 929409"/>
                  <a:gd name="connsiteY6" fmla="*/ 272341 h 272341"/>
                  <a:gd name="connsiteX7" fmla="*/ 371258 w 929409"/>
                  <a:gd name="connsiteY7" fmla="*/ 236623 h 272341"/>
                  <a:gd name="connsiteX8" fmla="*/ 216477 w 929409"/>
                  <a:gd name="connsiteY8" fmla="*/ 100891 h 272341"/>
                  <a:gd name="connsiteX0" fmla="*/ 0 w 1149374"/>
                  <a:gd name="connsiteY0" fmla="*/ 216290 h 272341"/>
                  <a:gd name="connsiteX1" fmla="*/ 219965 w 1149374"/>
                  <a:gd name="connsiteY1" fmla="*/ 3955 h 272341"/>
                  <a:gd name="connsiteX2" fmla="*/ 1044672 w 1149374"/>
                  <a:gd name="connsiteY2" fmla="*/ 0 h 272341"/>
                  <a:gd name="connsiteX3" fmla="*/ 1044791 w 1149374"/>
                  <a:gd name="connsiteY3" fmla="*/ 57077 h 272341"/>
                  <a:gd name="connsiteX4" fmla="*/ 1149374 w 1149374"/>
                  <a:gd name="connsiteY4" fmla="*/ 56234 h 272341"/>
                  <a:gd name="connsiteX5" fmla="*/ 660279 w 1149374"/>
                  <a:gd name="connsiteY5" fmla="*/ 272341 h 272341"/>
                  <a:gd name="connsiteX6" fmla="*/ 593604 w 1149374"/>
                  <a:gd name="connsiteY6" fmla="*/ 272341 h 272341"/>
                  <a:gd name="connsiteX7" fmla="*/ 591223 w 1149374"/>
                  <a:gd name="connsiteY7" fmla="*/ 236623 h 272341"/>
                  <a:gd name="connsiteX8" fmla="*/ 0 w 1149374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655480 w 1211250"/>
                  <a:gd name="connsiteY6" fmla="*/ 272341 h 272341"/>
                  <a:gd name="connsiteX7" fmla="*/ 653099 w 1211250"/>
                  <a:gd name="connsiteY7" fmla="*/ 23662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655480 w 1211250"/>
                  <a:gd name="connsiteY6" fmla="*/ 272341 h 272341"/>
                  <a:gd name="connsiteX7" fmla="*/ 1208364 w 1211250"/>
                  <a:gd name="connsiteY7" fmla="*/ 21354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1208459 w 1211250"/>
                  <a:gd name="connsiteY6" fmla="*/ 131554 h 272341"/>
                  <a:gd name="connsiteX7" fmla="*/ 1208364 w 1211250"/>
                  <a:gd name="connsiteY7" fmla="*/ 213543 h 272341"/>
                  <a:gd name="connsiteX8" fmla="*/ 61876 w 1211250"/>
                  <a:gd name="connsiteY8" fmla="*/ 216290 h 272341"/>
                  <a:gd name="connsiteX0" fmla="*/ 61876 w 1211250"/>
                  <a:gd name="connsiteY0" fmla="*/ 216290 h 272341"/>
                  <a:gd name="connsiteX1" fmla="*/ 281841 w 1211250"/>
                  <a:gd name="connsiteY1" fmla="*/ 3955 h 272341"/>
                  <a:gd name="connsiteX2" fmla="*/ 1106548 w 1211250"/>
                  <a:gd name="connsiteY2" fmla="*/ 0 h 272341"/>
                  <a:gd name="connsiteX3" fmla="*/ 1106667 w 1211250"/>
                  <a:gd name="connsiteY3" fmla="*/ 57077 h 272341"/>
                  <a:gd name="connsiteX4" fmla="*/ 1211250 w 1211250"/>
                  <a:gd name="connsiteY4" fmla="*/ 56234 h 272341"/>
                  <a:gd name="connsiteX5" fmla="*/ 722155 w 1211250"/>
                  <a:gd name="connsiteY5" fmla="*/ 272341 h 272341"/>
                  <a:gd name="connsiteX6" fmla="*/ 1208364 w 1211250"/>
                  <a:gd name="connsiteY6" fmla="*/ 213543 h 272341"/>
                  <a:gd name="connsiteX7" fmla="*/ 61876 w 1211250"/>
                  <a:gd name="connsiteY7" fmla="*/ 216290 h 272341"/>
                  <a:gd name="connsiteX0" fmla="*/ 61876 w 1211250"/>
                  <a:gd name="connsiteY0" fmla="*/ 216290 h 216290"/>
                  <a:gd name="connsiteX1" fmla="*/ 281841 w 1211250"/>
                  <a:gd name="connsiteY1" fmla="*/ 3955 h 216290"/>
                  <a:gd name="connsiteX2" fmla="*/ 1106548 w 1211250"/>
                  <a:gd name="connsiteY2" fmla="*/ 0 h 216290"/>
                  <a:gd name="connsiteX3" fmla="*/ 1106667 w 1211250"/>
                  <a:gd name="connsiteY3" fmla="*/ 57077 h 216290"/>
                  <a:gd name="connsiteX4" fmla="*/ 1211250 w 1211250"/>
                  <a:gd name="connsiteY4" fmla="*/ 56234 h 216290"/>
                  <a:gd name="connsiteX5" fmla="*/ 1208364 w 1211250"/>
                  <a:gd name="connsiteY5" fmla="*/ 213543 h 216290"/>
                  <a:gd name="connsiteX6" fmla="*/ 61876 w 1211250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  <a:gd name="connsiteX0" fmla="*/ 0 w 1149374"/>
                  <a:gd name="connsiteY0" fmla="*/ 216290 h 216290"/>
                  <a:gd name="connsiteX1" fmla="*/ 219965 w 1149374"/>
                  <a:gd name="connsiteY1" fmla="*/ 3955 h 216290"/>
                  <a:gd name="connsiteX2" fmla="*/ 1044672 w 1149374"/>
                  <a:gd name="connsiteY2" fmla="*/ 0 h 216290"/>
                  <a:gd name="connsiteX3" fmla="*/ 1044791 w 1149374"/>
                  <a:gd name="connsiteY3" fmla="*/ 57077 h 216290"/>
                  <a:gd name="connsiteX4" fmla="*/ 1149374 w 1149374"/>
                  <a:gd name="connsiteY4" fmla="*/ 56234 h 216290"/>
                  <a:gd name="connsiteX5" fmla="*/ 1146488 w 1149374"/>
                  <a:gd name="connsiteY5" fmla="*/ 213543 h 216290"/>
                  <a:gd name="connsiteX6" fmla="*/ 0 w 1149374"/>
                  <a:gd name="connsiteY6" fmla="*/ 216290 h 216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9374" h="216290">
                    <a:moveTo>
                      <a:pt x="0" y="216290"/>
                    </a:moveTo>
                    <a:cubicBezTo>
                      <a:pt x="68371" y="110580"/>
                      <a:pt x="130400" y="42312"/>
                      <a:pt x="219965" y="3955"/>
                    </a:cubicBezTo>
                    <a:lnTo>
                      <a:pt x="1044672" y="0"/>
                    </a:lnTo>
                    <a:cubicBezTo>
                      <a:pt x="1044712" y="19026"/>
                      <a:pt x="1044751" y="38051"/>
                      <a:pt x="1044791" y="57077"/>
                    </a:cubicBezTo>
                    <a:lnTo>
                      <a:pt x="1149374" y="56234"/>
                    </a:lnTo>
                    <a:lnTo>
                      <a:pt x="1146488" y="213543"/>
                    </a:lnTo>
                    <a:lnTo>
                      <a:pt x="0" y="216290"/>
                    </a:lnTo>
                    <a:close/>
                  </a:path>
                </a:pathLst>
              </a:custGeom>
              <a:solidFill>
                <a:srgbClr val="FFC000"/>
              </a:solidFill>
              <a:ln w="6350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solidFill>
                      <a:srgbClr val="0070C0"/>
                    </a:solidFill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</p:grpSp>
        <p:sp>
          <p:nvSpPr>
            <p:cNvPr id="47" name="Oval 46"/>
            <p:cNvSpPr/>
            <p:nvPr/>
          </p:nvSpPr>
          <p:spPr bwMode="auto">
            <a:xfrm>
              <a:off x="6600825" y="5457824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6453188" y="5453062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6562725" y="5514969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0" name="Oval 49"/>
            <p:cNvSpPr/>
            <p:nvPr/>
          </p:nvSpPr>
          <p:spPr bwMode="auto">
            <a:xfrm>
              <a:off x="6267450" y="5491161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1" name="Oval 50"/>
            <p:cNvSpPr/>
            <p:nvPr/>
          </p:nvSpPr>
          <p:spPr bwMode="auto">
            <a:xfrm>
              <a:off x="6438901" y="5529261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6662738" y="5505449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6738941" y="5462580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6710363" y="5505448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6757987" y="5510211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6691316" y="5467335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6781813" y="5467335"/>
              <a:ext cx="104776" cy="95251"/>
            </a:xfrm>
            <a:prstGeom prst="ellipse">
              <a:avLst/>
            </a:prstGeom>
            <a:solidFill>
              <a:srgbClr val="BBE0E3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e</a:t>
              </a: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7162801" y="5491161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6981825" y="5491161"/>
              <a:ext cx="104776" cy="95251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7843833" y="5481635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6896101" y="5495923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7448545" y="5500686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5996003" y="5457825"/>
              <a:ext cx="652462" cy="96839"/>
            </a:xfrm>
            <a:custGeom>
              <a:avLst/>
              <a:gdLst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166687 w 533400"/>
                <a:gd name="connsiteY3" fmla="*/ 119062 h 195262"/>
                <a:gd name="connsiteX4" fmla="*/ 204787 w 533400"/>
                <a:gd name="connsiteY4" fmla="*/ 166687 h 195262"/>
                <a:gd name="connsiteX5" fmla="*/ 214312 w 533400"/>
                <a:gd name="connsiteY5" fmla="*/ 185737 h 195262"/>
                <a:gd name="connsiteX6" fmla="*/ 533400 w 533400"/>
                <a:gd name="connsiteY6" fmla="*/ 195262 h 195262"/>
                <a:gd name="connsiteX7" fmla="*/ 533400 w 533400"/>
                <a:gd name="connsiteY7" fmla="*/ 195262 h 195262"/>
                <a:gd name="connsiteX8" fmla="*/ 533400 w 533400"/>
                <a:gd name="connsiteY8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204787 w 533400"/>
                <a:gd name="connsiteY3" fmla="*/ 166687 h 195262"/>
                <a:gd name="connsiteX4" fmla="*/ 214312 w 533400"/>
                <a:gd name="connsiteY4" fmla="*/ 185737 h 195262"/>
                <a:gd name="connsiteX5" fmla="*/ 533400 w 533400"/>
                <a:gd name="connsiteY5" fmla="*/ 195262 h 195262"/>
                <a:gd name="connsiteX6" fmla="*/ 533400 w 533400"/>
                <a:gd name="connsiteY6" fmla="*/ 195262 h 195262"/>
                <a:gd name="connsiteX7" fmla="*/ 533400 w 533400"/>
                <a:gd name="connsiteY7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214312 w 533400"/>
                <a:gd name="connsiteY3" fmla="*/ 185737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6" fmla="*/ 533400 w 533400"/>
                <a:gd name="connsiteY6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214312 w 533400"/>
                <a:gd name="connsiteY2" fmla="*/ 185737 h 195262"/>
                <a:gd name="connsiteX3" fmla="*/ 533400 w 533400"/>
                <a:gd name="connsiteY3" fmla="*/ 195262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214312 w 533400"/>
                <a:gd name="connsiteY2" fmla="*/ 185737 h 195262"/>
                <a:gd name="connsiteX3" fmla="*/ 533400 w 533400"/>
                <a:gd name="connsiteY3" fmla="*/ 195262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5" fmla="*/ 533400 w 533400"/>
                <a:gd name="connsiteY5" fmla="*/ 195262 h 218281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5" fmla="*/ 533400 w 533400"/>
                <a:gd name="connsiteY5" fmla="*/ 209550 h 218281"/>
                <a:gd name="connsiteX0" fmla="*/ 0 w 557213"/>
                <a:gd name="connsiteY0" fmla="*/ 0 h 218281"/>
                <a:gd name="connsiteX1" fmla="*/ 0 w 557213"/>
                <a:gd name="connsiteY1" fmla="*/ 0 h 218281"/>
                <a:gd name="connsiteX2" fmla="*/ 214312 w 557213"/>
                <a:gd name="connsiteY2" fmla="*/ 185737 h 218281"/>
                <a:gd name="connsiteX3" fmla="*/ 533400 w 557213"/>
                <a:gd name="connsiteY3" fmla="*/ 195262 h 218281"/>
                <a:gd name="connsiteX4" fmla="*/ 533400 w 557213"/>
                <a:gd name="connsiteY4" fmla="*/ 195262 h 218281"/>
                <a:gd name="connsiteX5" fmla="*/ 557213 w 557213"/>
                <a:gd name="connsiteY5" fmla="*/ 214312 h 218281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0" fmla="*/ 0 w 742950"/>
                <a:gd name="connsiteY0" fmla="*/ 0 h 218281"/>
                <a:gd name="connsiteX1" fmla="*/ 0 w 742950"/>
                <a:gd name="connsiteY1" fmla="*/ 0 h 218281"/>
                <a:gd name="connsiteX2" fmla="*/ 214312 w 742950"/>
                <a:gd name="connsiteY2" fmla="*/ 185737 h 218281"/>
                <a:gd name="connsiteX3" fmla="*/ 533400 w 742950"/>
                <a:gd name="connsiteY3" fmla="*/ 195262 h 218281"/>
                <a:gd name="connsiteX4" fmla="*/ 742950 w 742950"/>
                <a:gd name="connsiteY4" fmla="*/ 209550 h 218281"/>
                <a:gd name="connsiteX0" fmla="*/ 0 w 742950"/>
                <a:gd name="connsiteY0" fmla="*/ 0 h 220662"/>
                <a:gd name="connsiteX1" fmla="*/ 0 w 742950"/>
                <a:gd name="connsiteY1" fmla="*/ 0 h 220662"/>
                <a:gd name="connsiteX2" fmla="*/ 214312 w 742950"/>
                <a:gd name="connsiteY2" fmla="*/ 185737 h 220662"/>
                <a:gd name="connsiteX3" fmla="*/ 742950 w 742950"/>
                <a:gd name="connsiteY3" fmla="*/ 209550 h 2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950" h="220662">
                  <a:moveTo>
                    <a:pt x="0" y="0"/>
                  </a:moveTo>
                  <a:lnTo>
                    <a:pt x="0" y="0"/>
                  </a:lnTo>
                  <a:cubicBezTo>
                    <a:pt x="35719" y="30956"/>
                    <a:pt x="90487" y="150812"/>
                    <a:pt x="214312" y="185737"/>
                  </a:cubicBezTo>
                  <a:cubicBezTo>
                    <a:pt x="338137" y="220662"/>
                    <a:pt x="632817" y="204589"/>
                    <a:pt x="742950" y="2095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 flipV="1">
              <a:off x="6072195" y="5519728"/>
              <a:ext cx="652462" cy="96839"/>
            </a:xfrm>
            <a:custGeom>
              <a:avLst/>
              <a:gdLst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166687 w 533400"/>
                <a:gd name="connsiteY3" fmla="*/ 119062 h 195262"/>
                <a:gd name="connsiteX4" fmla="*/ 204787 w 533400"/>
                <a:gd name="connsiteY4" fmla="*/ 166687 h 195262"/>
                <a:gd name="connsiteX5" fmla="*/ 214312 w 533400"/>
                <a:gd name="connsiteY5" fmla="*/ 185737 h 195262"/>
                <a:gd name="connsiteX6" fmla="*/ 533400 w 533400"/>
                <a:gd name="connsiteY6" fmla="*/ 195262 h 195262"/>
                <a:gd name="connsiteX7" fmla="*/ 533400 w 533400"/>
                <a:gd name="connsiteY7" fmla="*/ 195262 h 195262"/>
                <a:gd name="connsiteX8" fmla="*/ 533400 w 533400"/>
                <a:gd name="connsiteY8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204787 w 533400"/>
                <a:gd name="connsiteY3" fmla="*/ 166687 h 195262"/>
                <a:gd name="connsiteX4" fmla="*/ 214312 w 533400"/>
                <a:gd name="connsiteY4" fmla="*/ 185737 h 195262"/>
                <a:gd name="connsiteX5" fmla="*/ 533400 w 533400"/>
                <a:gd name="connsiteY5" fmla="*/ 195262 h 195262"/>
                <a:gd name="connsiteX6" fmla="*/ 533400 w 533400"/>
                <a:gd name="connsiteY6" fmla="*/ 195262 h 195262"/>
                <a:gd name="connsiteX7" fmla="*/ 533400 w 533400"/>
                <a:gd name="connsiteY7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142875 w 533400"/>
                <a:gd name="connsiteY2" fmla="*/ 100012 h 195262"/>
                <a:gd name="connsiteX3" fmla="*/ 214312 w 533400"/>
                <a:gd name="connsiteY3" fmla="*/ 185737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6" fmla="*/ 533400 w 533400"/>
                <a:gd name="connsiteY6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214312 w 533400"/>
                <a:gd name="connsiteY2" fmla="*/ 185737 h 195262"/>
                <a:gd name="connsiteX3" fmla="*/ 533400 w 533400"/>
                <a:gd name="connsiteY3" fmla="*/ 195262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0" fmla="*/ 0 w 533400"/>
                <a:gd name="connsiteY0" fmla="*/ 0 h 195262"/>
                <a:gd name="connsiteX1" fmla="*/ 0 w 533400"/>
                <a:gd name="connsiteY1" fmla="*/ 0 h 195262"/>
                <a:gd name="connsiteX2" fmla="*/ 214312 w 533400"/>
                <a:gd name="connsiteY2" fmla="*/ 185737 h 195262"/>
                <a:gd name="connsiteX3" fmla="*/ 533400 w 533400"/>
                <a:gd name="connsiteY3" fmla="*/ 195262 h 195262"/>
                <a:gd name="connsiteX4" fmla="*/ 533400 w 533400"/>
                <a:gd name="connsiteY4" fmla="*/ 195262 h 195262"/>
                <a:gd name="connsiteX5" fmla="*/ 533400 w 533400"/>
                <a:gd name="connsiteY5" fmla="*/ 195262 h 195262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5" fmla="*/ 533400 w 533400"/>
                <a:gd name="connsiteY5" fmla="*/ 195262 h 218281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5" fmla="*/ 533400 w 533400"/>
                <a:gd name="connsiteY5" fmla="*/ 209550 h 218281"/>
                <a:gd name="connsiteX0" fmla="*/ 0 w 557213"/>
                <a:gd name="connsiteY0" fmla="*/ 0 h 218281"/>
                <a:gd name="connsiteX1" fmla="*/ 0 w 557213"/>
                <a:gd name="connsiteY1" fmla="*/ 0 h 218281"/>
                <a:gd name="connsiteX2" fmla="*/ 214312 w 557213"/>
                <a:gd name="connsiteY2" fmla="*/ 185737 h 218281"/>
                <a:gd name="connsiteX3" fmla="*/ 533400 w 557213"/>
                <a:gd name="connsiteY3" fmla="*/ 195262 h 218281"/>
                <a:gd name="connsiteX4" fmla="*/ 533400 w 557213"/>
                <a:gd name="connsiteY4" fmla="*/ 195262 h 218281"/>
                <a:gd name="connsiteX5" fmla="*/ 557213 w 557213"/>
                <a:gd name="connsiteY5" fmla="*/ 214312 h 218281"/>
                <a:gd name="connsiteX0" fmla="*/ 0 w 533400"/>
                <a:gd name="connsiteY0" fmla="*/ 0 h 218281"/>
                <a:gd name="connsiteX1" fmla="*/ 0 w 533400"/>
                <a:gd name="connsiteY1" fmla="*/ 0 h 218281"/>
                <a:gd name="connsiteX2" fmla="*/ 214312 w 533400"/>
                <a:gd name="connsiteY2" fmla="*/ 185737 h 218281"/>
                <a:gd name="connsiteX3" fmla="*/ 533400 w 533400"/>
                <a:gd name="connsiteY3" fmla="*/ 195262 h 218281"/>
                <a:gd name="connsiteX4" fmla="*/ 533400 w 533400"/>
                <a:gd name="connsiteY4" fmla="*/ 195262 h 218281"/>
                <a:gd name="connsiteX0" fmla="*/ 0 w 742950"/>
                <a:gd name="connsiteY0" fmla="*/ 0 h 218281"/>
                <a:gd name="connsiteX1" fmla="*/ 0 w 742950"/>
                <a:gd name="connsiteY1" fmla="*/ 0 h 218281"/>
                <a:gd name="connsiteX2" fmla="*/ 214312 w 742950"/>
                <a:gd name="connsiteY2" fmla="*/ 185737 h 218281"/>
                <a:gd name="connsiteX3" fmla="*/ 533400 w 742950"/>
                <a:gd name="connsiteY3" fmla="*/ 195262 h 218281"/>
                <a:gd name="connsiteX4" fmla="*/ 742950 w 742950"/>
                <a:gd name="connsiteY4" fmla="*/ 209550 h 218281"/>
                <a:gd name="connsiteX0" fmla="*/ 0 w 742950"/>
                <a:gd name="connsiteY0" fmla="*/ 0 h 220662"/>
                <a:gd name="connsiteX1" fmla="*/ 0 w 742950"/>
                <a:gd name="connsiteY1" fmla="*/ 0 h 220662"/>
                <a:gd name="connsiteX2" fmla="*/ 214312 w 742950"/>
                <a:gd name="connsiteY2" fmla="*/ 185737 h 220662"/>
                <a:gd name="connsiteX3" fmla="*/ 742950 w 742950"/>
                <a:gd name="connsiteY3" fmla="*/ 209550 h 2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950" h="220662">
                  <a:moveTo>
                    <a:pt x="0" y="0"/>
                  </a:moveTo>
                  <a:lnTo>
                    <a:pt x="0" y="0"/>
                  </a:lnTo>
                  <a:cubicBezTo>
                    <a:pt x="35719" y="30956"/>
                    <a:pt x="90487" y="150812"/>
                    <a:pt x="214312" y="185737"/>
                  </a:cubicBezTo>
                  <a:cubicBezTo>
                    <a:pt x="338137" y="220662"/>
                    <a:pt x="632817" y="204589"/>
                    <a:pt x="742950" y="2095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6505570" y="5614986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6505570" y="5376861"/>
              <a:ext cx="104776" cy="95251"/>
            </a:xfrm>
            <a:prstGeom prst="ellipse">
              <a:avLst/>
            </a:prstGeom>
            <a:solidFill>
              <a:srgbClr val="C00000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200025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>
                  <a:latin typeface="Arial" charset="0"/>
                  <a:ea typeface="ＭＳ Ｐゴシック" pitchFamily="28" charset="-128"/>
                </a:rPr>
                <a:t>+</a:t>
              </a:r>
            </a:p>
          </p:txBody>
        </p:sp>
        <p:cxnSp>
          <p:nvCxnSpPr>
            <p:cNvPr id="69" name="Straight Arrow Connector 68"/>
            <p:cNvCxnSpPr>
              <a:stCxn id="57" idx="6"/>
            </p:cNvCxnSpPr>
            <p:nvPr/>
          </p:nvCxnSpPr>
          <p:spPr bwMode="auto">
            <a:xfrm flipH="1" flipV="1">
              <a:off x="6596064" y="5429250"/>
              <a:ext cx="290525" cy="857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sm" len="sm"/>
            </a:ln>
            <a:effectLst/>
          </p:spPr>
        </p:cxnSp>
        <p:cxnSp>
          <p:nvCxnSpPr>
            <p:cNvPr id="71" name="Straight Arrow Connector 70"/>
            <p:cNvCxnSpPr/>
            <p:nvPr/>
          </p:nvCxnSpPr>
          <p:spPr bwMode="auto">
            <a:xfrm flipH="1">
              <a:off x="6596064" y="5553075"/>
              <a:ext cx="290525" cy="857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sm" len="sm"/>
            </a:ln>
            <a:effectLst/>
          </p:spPr>
        </p:cxnSp>
      </p:grpSp>
      <p:sp>
        <p:nvSpPr>
          <p:cNvPr id="92" name="TextBox 91"/>
          <p:cNvSpPr txBox="1"/>
          <p:nvPr/>
        </p:nvSpPr>
        <p:spPr>
          <a:xfrm>
            <a:off x="5150468" y="4201775"/>
            <a:ext cx="1754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~ -30V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693525" y="4504962"/>
            <a:ext cx="2488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~ -500V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291824" y="5833324"/>
            <a:ext cx="3307316" cy="246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i="1" dirty="0"/>
              <a:t>Long, </a:t>
            </a:r>
            <a:r>
              <a:rPr lang="en-US" sz="1000" i="1" dirty="0" err="1"/>
              <a:t>Coathe</a:t>
            </a:r>
            <a:r>
              <a:rPr lang="en-US" sz="1000" i="1" dirty="0"/>
              <a:t> and Drummond – Cambridge Univ – 1995</a:t>
            </a:r>
          </a:p>
        </p:txBody>
      </p:sp>
      <p:sp>
        <p:nvSpPr>
          <p:cNvPr id="88" name="Rectangle 3"/>
          <p:cNvSpPr txBox="1">
            <a:spLocks noChangeArrowheads="1"/>
          </p:cNvSpPr>
          <p:nvPr/>
        </p:nvSpPr>
        <p:spPr bwMode="auto">
          <a:xfrm>
            <a:off x="370575" y="1739105"/>
            <a:ext cx="4802558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39725" marR="0" lvl="0" indent="-339725" algn="l" defTabSz="457200" rtl="0" eaLnBrk="1" fontAlgn="base" latinLnBrk="0" hangingPunct="1">
              <a:lnSpc>
                <a:spcPct val="112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Duoplasmatron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39725" marR="0" lvl="0" indent="-339725" algn="l" defTabSz="457200" rtl="0" eaLnBrk="1" fontAlgn="base" latinLnBrk="0" hangingPunct="1">
              <a:lnSpc>
                <a:spcPct val="112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Highest brightness for O</a:t>
            </a:r>
            <a:r>
              <a:rPr kumimoji="0" lang="en-GB" sz="1600" b="0" i="0" u="none" strike="noStrike" kern="0" cap="none" spc="0" normalizeH="0" baseline="-2500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  <a:r>
              <a:rPr kumimoji="0" lang="en-GB" sz="1600" b="0" i="0" u="none" strike="noStrike" kern="0" cap="none" spc="0" normalizeH="0" baseline="3000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, O</a:t>
            </a:r>
            <a:r>
              <a:rPr kumimoji="0" lang="en-GB" sz="1600" b="0" i="0" u="none" strike="noStrike" kern="0" cap="none" spc="0" normalizeH="0" baseline="3000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and inert gases.</a:t>
            </a:r>
          </a:p>
          <a:p>
            <a:pPr marL="339725" marR="0" lvl="0" indent="-339725" algn="l" defTabSz="457200" rtl="0" eaLnBrk="1" fontAlgn="base" latinLnBrk="0" hangingPunct="1">
              <a:lnSpc>
                <a:spcPct val="112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high brightness,</a:t>
            </a:r>
            <a:r>
              <a:rPr kumimoji="0" lang="en-GB" sz="1600" b="0" i="0" u="none" strike="noStrike" kern="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you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suffer with the short and unpredictable lifetimes.</a:t>
            </a:r>
          </a:p>
          <a:p>
            <a:pPr marL="339725" marR="0" lvl="0" indent="-339725" algn="l" defTabSz="457200" rtl="0" eaLnBrk="1" fontAlgn="base" latinLnBrk="0" hangingPunct="1">
              <a:lnSpc>
                <a:spcPct val="112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 </a:t>
            </a:r>
          </a:p>
          <a:p>
            <a:pPr marL="339725" marR="0" lvl="0" indent="-339725" algn="l" defTabSz="457200" rtl="0" eaLnBrk="1" fontAlgn="base" latinLnBrk="0" hangingPunct="1">
              <a:lnSpc>
                <a:spcPct val="112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       </a:t>
            </a:r>
          </a:p>
        </p:txBody>
      </p:sp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95826"/>
              </p:ext>
            </p:extLst>
          </p:nvPr>
        </p:nvGraphicFramePr>
        <p:xfrm>
          <a:off x="179668" y="3667500"/>
          <a:ext cx="4522799" cy="1848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6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3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rgbClr val="270731"/>
                          </a:solidFill>
                        </a:rPr>
                        <a:t>Duoplasmatron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44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Brightness (Am</a:t>
                      </a:r>
                      <a:r>
                        <a:rPr lang="en-US" sz="1400" baseline="30000" dirty="0">
                          <a:solidFill>
                            <a:srgbClr val="270731"/>
                          </a:solidFill>
                        </a:rPr>
                        <a:t>-2</a:t>
                      </a:r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sr</a:t>
                      </a:r>
                      <a:r>
                        <a:rPr lang="en-US" sz="1400" baseline="30000" dirty="0">
                          <a:solidFill>
                            <a:srgbClr val="270731"/>
                          </a:solidFill>
                        </a:rPr>
                        <a:t>-1</a:t>
                      </a:r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V</a:t>
                      </a:r>
                      <a:r>
                        <a:rPr lang="en-US" sz="1400" baseline="30000" dirty="0">
                          <a:solidFill>
                            <a:srgbClr val="270731"/>
                          </a:solidFill>
                        </a:rPr>
                        <a:t>-1</a:t>
                      </a:r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~500 (O</a:t>
                      </a:r>
                      <a:r>
                        <a:rPr lang="en-US" sz="1400" baseline="-25000" dirty="0">
                          <a:solidFill>
                            <a:srgbClr val="270731"/>
                          </a:solidFill>
                        </a:rPr>
                        <a:t>2</a:t>
                      </a:r>
                      <a:r>
                        <a:rPr lang="en-US" sz="1400" baseline="30000" dirty="0">
                          <a:solidFill>
                            <a:srgbClr val="270731"/>
                          </a:solidFill>
                        </a:rPr>
                        <a:t>+</a:t>
                      </a:r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) and ~5 (O</a:t>
                      </a:r>
                      <a:r>
                        <a:rPr lang="en-US" sz="1400" baseline="30000" dirty="0">
                          <a:solidFill>
                            <a:srgbClr val="270731"/>
                          </a:solidFill>
                        </a:rPr>
                        <a:t>-</a:t>
                      </a:r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32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Energy Spread (</a:t>
                      </a:r>
                      <a:r>
                        <a:rPr lang="en-US" sz="1400" dirty="0" err="1">
                          <a:solidFill>
                            <a:srgbClr val="270731"/>
                          </a:solidFill>
                        </a:rPr>
                        <a:t>eV</a:t>
                      </a:r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10-15eV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32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Lifetime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1 week – 6 months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32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Beam</a:t>
                      </a:r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 Stability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±1%</a:t>
                      </a:r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 over </a:t>
                      </a:r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30 minutes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32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Gases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70731"/>
                          </a:solidFill>
                        </a:rPr>
                        <a:t>oxygen, hydrogen,</a:t>
                      </a:r>
                      <a:r>
                        <a:rPr lang="en-US" sz="1400" baseline="0" dirty="0">
                          <a:solidFill>
                            <a:srgbClr val="270731"/>
                          </a:solidFill>
                        </a:rPr>
                        <a:t> inert</a:t>
                      </a:r>
                      <a:endParaRPr lang="en-US" sz="1400" dirty="0">
                        <a:solidFill>
                          <a:srgbClr val="27073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09129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85" y="361510"/>
            <a:ext cx="8873230" cy="747077"/>
          </a:xfrm>
        </p:spPr>
        <p:txBody>
          <a:bodyPr/>
          <a:lstStyle/>
          <a:p>
            <a:r>
              <a:rPr lang="en-US" sz="3200" dirty="0">
                <a:solidFill>
                  <a:srgbClr val="270731"/>
                </a:solidFill>
              </a:rPr>
              <a:t>Cold Plasma Creation with Inductive Power Coupling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648" y="1638300"/>
            <a:ext cx="3707964" cy="2779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771571" y="1470484"/>
            <a:ext cx="42454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</a:rPr>
              <a:t>Time varying current in an external coil creates a time varying </a:t>
            </a:r>
            <a:r>
              <a:rPr lang="en-US" sz="1600" u="sng" dirty="0">
                <a:solidFill>
                  <a:schemeClr val="accent5"/>
                </a:solidFill>
                <a:latin typeface="Play"/>
                <a:cs typeface="Play"/>
              </a:rPr>
              <a:t>B</a:t>
            </a:r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</a:rPr>
              <a:t> field, which induces an </a:t>
            </a:r>
            <a:r>
              <a:rPr lang="en-US" sz="1600" dirty="0" err="1">
                <a:solidFill>
                  <a:schemeClr val="accent5"/>
                </a:solidFill>
                <a:latin typeface="Play"/>
                <a:cs typeface="Play"/>
              </a:rPr>
              <a:t>azimuthal</a:t>
            </a:r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</a:rPr>
              <a:t> </a:t>
            </a:r>
            <a:r>
              <a:rPr lang="en-US" sz="1600" u="sng" dirty="0">
                <a:solidFill>
                  <a:schemeClr val="accent5"/>
                </a:solidFill>
                <a:latin typeface="Play"/>
                <a:cs typeface="Play"/>
              </a:rPr>
              <a:t>E</a:t>
            </a:r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</a:rPr>
              <a:t> field. </a:t>
            </a:r>
            <a:endParaRPr lang="en-US" sz="1400" dirty="0">
              <a:solidFill>
                <a:schemeClr val="accent5"/>
              </a:solidFill>
              <a:latin typeface="Play"/>
              <a:cs typeface="Play"/>
            </a:endParaRPr>
          </a:p>
          <a:p>
            <a:pPr algn="ctr"/>
            <a:r>
              <a:rPr lang="en-US" sz="1400" dirty="0">
                <a:solidFill>
                  <a:schemeClr val="accent5"/>
                </a:solidFill>
                <a:latin typeface="Play"/>
                <a:cs typeface="Play"/>
              </a:rPr>
              <a:t>  </a:t>
            </a:r>
          </a:p>
          <a:p>
            <a:pPr algn="ctr"/>
            <a:r>
              <a:rPr lang="en-US" sz="1800" dirty="0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</a:t>
            </a:r>
            <a:r>
              <a:rPr lang="en-US" sz="1800" dirty="0" err="1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x</a:t>
            </a:r>
            <a:r>
              <a:rPr lang="en-US" sz="1800" u="sng" dirty="0" err="1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E</a:t>
            </a:r>
            <a:r>
              <a:rPr lang="en-US" sz="1800" dirty="0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=-</a:t>
            </a:r>
            <a:r>
              <a:rPr lang="en-US" sz="1800" u="sng" dirty="0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B</a:t>
            </a:r>
            <a:r>
              <a:rPr lang="en-US" sz="1800" dirty="0">
                <a:solidFill>
                  <a:schemeClr val="accent5"/>
                </a:solidFill>
                <a:latin typeface="Palatino Linotype" pitchFamily="18" charset="0"/>
                <a:sym typeface="Symbol" pitchFamily="1" charset="2"/>
              </a:rPr>
              <a:t>/t</a:t>
            </a:r>
          </a:p>
          <a:p>
            <a:pPr algn="ctr"/>
            <a:endParaRPr lang="en-US" sz="1400" b="1" i="1" dirty="0">
              <a:solidFill>
                <a:schemeClr val="accent5"/>
              </a:solidFill>
              <a:latin typeface="Palatino Linotype" pitchFamily="18" charset="0"/>
              <a:sym typeface="Symbol" pitchFamily="1" charset="2"/>
            </a:endParaRPr>
          </a:p>
          <a:p>
            <a:pPr algn="just"/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  <a:sym typeface="Symbol" pitchFamily="1" charset="2"/>
              </a:rPr>
              <a:t>Induction </a:t>
            </a:r>
            <a:r>
              <a:rPr lang="en-US" sz="1600" u="sng" dirty="0">
                <a:solidFill>
                  <a:schemeClr val="accent5"/>
                </a:solidFill>
                <a:latin typeface="Play"/>
                <a:cs typeface="Play"/>
                <a:sym typeface="Symbol" pitchFamily="1" charset="2"/>
              </a:rPr>
              <a:t>E</a:t>
            </a:r>
            <a:r>
              <a:rPr lang="en-US" sz="1600" dirty="0">
                <a:solidFill>
                  <a:schemeClr val="accent5"/>
                </a:solidFill>
                <a:latin typeface="Play"/>
                <a:cs typeface="Play"/>
                <a:sym typeface="Symbol" pitchFamily="1" charset="2"/>
              </a:rPr>
              <a:t> field accelerates electrons to ionize resident gas.</a:t>
            </a:r>
            <a:endParaRPr lang="en-US" sz="1600" dirty="0">
              <a:solidFill>
                <a:schemeClr val="accent5"/>
              </a:solidFill>
              <a:latin typeface="Play"/>
              <a:cs typeface="Play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4" cstate="print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28"/>
          <a:stretch/>
        </p:blipFill>
        <p:spPr bwMode="auto">
          <a:xfrm>
            <a:off x="1003299" y="4490357"/>
            <a:ext cx="2243015" cy="105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 rotWithShape="1">
          <a:blip r:embed="rId5" cstate="print">
            <a:lum bright="-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57"/>
          <a:stretch/>
        </p:blipFill>
        <p:spPr bwMode="auto">
          <a:xfrm>
            <a:off x="2743200" y="5290456"/>
            <a:ext cx="1698173" cy="96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6457" y="3695700"/>
            <a:ext cx="3764643" cy="1524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030288" y="5955947"/>
            <a:ext cx="411371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270731"/>
                </a:solidFill>
              </a:rPr>
              <a:t>(when </a:t>
            </a:r>
            <a:r>
              <a:rPr lang="en-US" sz="1400" i="1" dirty="0" err="1">
                <a:solidFill>
                  <a:srgbClr val="270731"/>
                </a:solidFill>
              </a:rPr>
              <a:t>Xe</a:t>
            </a:r>
            <a:r>
              <a:rPr lang="en-US" sz="1400" i="1" dirty="0">
                <a:solidFill>
                  <a:srgbClr val="270731"/>
                </a:solidFill>
              </a:rPr>
              <a:t> plasma density, n</a:t>
            </a:r>
            <a:r>
              <a:rPr lang="en-US" sz="1400" i="1" baseline="-25000" dirty="0">
                <a:solidFill>
                  <a:srgbClr val="270731"/>
                </a:solidFill>
              </a:rPr>
              <a:t>o</a:t>
            </a:r>
            <a:r>
              <a:rPr lang="en-US" sz="1400" i="1" dirty="0">
                <a:solidFill>
                  <a:srgbClr val="270731"/>
                </a:solidFill>
              </a:rPr>
              <a:t>=1x10</a:t>
            </a:r>
            <a:r>
              <a:rPr lang="en-US" sz="1400" i="1" baseline="30000" dirty="0">
                <a:solidFill>
                  <a:srgbClr val="270731"/>
                </a:solidFill>
              </a:rPr>
              <a:t>12</a:t>
            </a:r>
            <a:r>
              <a:rPr lang="en-US" sz="1400" i="1" dirty="0">
                <a:solidFill>
                  <a:srgbClr val="270731"/>
                </a:solidFill>
              </a:rPr>
              <a:t>cm</a:t>
            </a:r>
            <a:r>
              <a:rPr lang="en-US" sz="1400" i="1" baseline="30000" dirty="0">
                <a:solidFill>
                  <a:srgbClr val="270731"/>
                </a:solidFill>
              </a:rPr>
              <a:t>-3</a:t>
            </a:r>
            <a:r>
              <a:rPr lang="en-US" sz="1400" i="1" dirty="0">
                <a:solidFill>
                  <a:srgbClr val="270731"/>
                </a:solidFill>
              </a:rPr>
              <a:t>)</a:t>
            </a:r>
          </a:p>
          <a:p>
            <a:r>
              <a:rPr lang="en-US" sz="1400" i="1" dirty="0">
                <a:solidFill>
                  <a:srgbClr val="270731"/>
                </a:solidFill>
              </a:rPr>
              <a:t>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6175" y="5009184"/>
            <a:ext cx="23005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70731"/>
                </a:solidFill>
              </a:rPr>
              <a:t>~9GHz</a:t>
            </a:r>
          </a:p>
          <a:p>
            <a:r>
              <a:rPr lang="en-US" sz="1600" dirty="0">
                <a:solidFill>
                  <a:srgbClr val="270731"/>
                </a:solidFill>
              </a:rPr>
              <a:t>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6450" y="5800058"/>
            <a:ext cx="105953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70731"/>
                </a:solidFill>
              </a:rPr>
              <a:t>~18MHz</a:t>
            </a:r>
          </a:p>
          <a:p>
            <a:r>
              <a:rPr lang="en-US" sz="1600" dirty="0">
                <a:solidFill>
                  <a:srgbClr val="270731"/>
                </a:solidFill>
              </a:rPr>
              <a:t>      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2236571" y="5029543"/>
            <a:ext cx="840259" cy="321275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3921209" y="5827241"/>
            <a:ext cx="969379" cy="321275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B0D793-8989-9233-9C89-C723DD6A008C}"/>
              </a:ext>
            </a:extLst>
          </p:cNvPr>
          <p:cNvSpPr txBox="1"/>
          <p:nvPr/>
        </p:nvSpPr>
        <p:spPr>
          <a:xfrm>
            <a:off x="8692444" y="5972537"/>
            <a:ext cx="451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86801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060123" y="2665508"/>
            <a:ext cx="2075354" cy="1760124"/>
            <a:chOff x="2657283" y="3264171"/>
            <a:chExt cx="2075354" cy="1760124"/>
          </a:xfrm>
        </p:grpSpPr>
        <p:pic>
          <p:nvPicPr>
            <p:cNvPr id="49" name="Picture 6" descr="Picture 1"/>
            <p:cNvPicPr>
              <a:picLocks noChangeAspect="1" noChangeArrowheads="1"/>
            </p:cNvPicPr>
            <p:nvPr/>
          </p:nvPicPr>
          <p:blipFill>
            <a:blip r:embed="rId3" cstate="print">
              <a:lum contrast="3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7283" y="3264171"/>
              <a:ext cx="2047939" cy="1760124"/>
            </a:xfrm>
            <a:prstGeom prst="rect">
              <a:avLst/>
            </a:prstGeom>
            <a:noFill/>
          </p:spPr>
        </p:pic>
        <p:sp>
          <p:nvSpPr>
            <p:cNvPr id="77" name="Rectangle 76"/>
            <p:cNvSpPr/>
            <p:nvPr/>
          </p:nvSpPr>
          <p:spPr bwMode="auto">
            <a:xfrm>
              <a:off x="3249826" y="4028303"/>
              <a:ext cx="1482811" cy="24713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</p:grp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207515" y="92130"/>
            <a:ext cx="8229600" cy="1170507"/>
          </a:xfrm>
        </p:spPr>
        <p:txBody>
          <a:bodyPr/>
          <a:lstStyle/>
          <a:p>
            <a:r>
              <a:rPr lang="en-US" dirty="0"/>
              <a:t>Ion Sources for Focused Ion Beams</a:t>
            </a:r>
            <a:endParaRPr lang="en-US" dirty="0">
              <a:solidFill>
                <a:srgbClr val="270731"/>
              </a:solidFill>
              <a:cs typeface="Play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1214842" y="5457650"/>
            <a:ext cx="149701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Palatino Linotype" pitchFamily="18" charset="0"/>
              </a:rPr>
              <a:t> &gt;1x10</a:t>
            </a:r>
            <a:r>
              <a:rPr lang="en-US" sz="1800" baseline="30000" dirty="0">
                <a:solidFill>
                  <a:schemeClr val="bg1"/>
                </a:solidFill>
                <a:latin typeface="Palatino Linotype" pitchFamily="18" charset="0"/>
              </a:rPr>
              <a:t>12</a:t>
            </a:r>
            <a:r>
              <a:rPr lang="en-US" sz="1800" dirty="0">
                <a:solidFill>
                  <a:schemeClr val="bg1"/>
                </a:solidFill>
                <a:latin typeface="Palatino Linotype" pitchFamily="18" charset="0"/>
              </a:rPr>
              <a:t>cm</a:t>
            </a:r>
            <a:r>
              <a:rPr lang="en-US" sz="1800" baseline="30000" dirty="0">
                <a:solidFill>
                  <a:schemeClr val="bg1"/>
                </a:solidFill>
                <a:latin typeface="Palatino Linotype" pitchFamily="18" charset="0"/>
              </a:rPr>
              <a:t>-3</a:t>
            </a:r>
          </a:p>
        </p:txBody>
      </p:sp>
      <p:sp>
        <p:nvSpPr>
          <p:cNvPr id="35854" name="Freeform 14"/>
          <p:cNvSpPr>
            <a:spLocks/>
          </p:cNvSpPr>
          <p:nvPr/>
        </p:nvSpPr>
        <p:spPr bwMode="auto">
          <a:xfrm>
            <a:off x="7083165" y="1286652"/>
            <a:ext cx="1511300" cy="11382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" y="223"/>
              </a:cxn>
              <a:cxn ang="0">
                <a:pos x="952" y="717"/>
              </a:cxn>
            </a:cxnLst>
            <a:rect l="0" t="0" r="r" b="b"/>
            <a:pathLst>
              <a:path w="952" h="717">
                <a:moveTo>
                  <a:pt x="0" y="0"/>
                </a:moveTo>
                <a:lnTo>
                  <a:pt x="10" y="223"/>
                </a:lnTo>
                <a:lnTo>
                  <a:pt x="952" y="717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358791" y="3323762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2219643" y="3648441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239522" y="3138232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053990" y="2912946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2034112" y="3343641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2040739" y="3814093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2305782" y="4052632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2252773" y="2661154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ym typeface="Symbol"/>
              </a:rPr>
              <a:t></a:t>
            </a:r>
            <a:endParaRPr lang="en-US" sz="1400" b="1" dirty="0"/>
          </a:p>
        </p:txBody>
      </p:sp>
      <p:cxnSp>
        <p:nvCxnSpPr>
          <p:cNvPr id="61" name="Straight Arrow Connector 60"/>
          <p:cNvCxnSpPr>
            <a:endCxn id="53" idx="2"/>
          </p:cNvCxnSpPr>
          <p:nvPr/>
        </p:nvCxnSpPr>
        <p:spPr bwMode="auto">
          <a:xfrm>
            <a:off x="2255260" y="3527515"/>
            <a:ext cx="264793" cy="104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 rot="5400000" flipH="1" flipV="1">
            <a:off x="2495743" y="3344638"/>
            <a:ext cx="117782" cy="243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3" name="Straight Arrow Connector 62"/>
          <p:cNvCxnSpPr/>
          <p:nvPr/>
        </p:nvCxnSpPr>
        <p:spPr bwMode="auto">
          <a:xfrm rot="10800000">
            <a:off x="2151726" y="3736235"/>
            <a:ext cx="160685" cy="34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 rot="5400000">
            <a:off x="2302098" y="3442698"/>
            <a:ext cx="180394" cy="87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16200000" flipH="1">
            <a:off x="2408694" y="2907356"/>
            <a:ext cx="165860" cy="917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rot="5400000">
            <a:off x="2056269" y="3146722"/>
            <a:ext cx="156335" cy="987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flipV="1">
            <a:off x="2541011" y="4158891"/>
            <a:ext cx="96821" cy="30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 flipV="1">
            <a:off x="2250498" y="3864825"/>
            <a:ext cx="58390" cy="579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Freeform 49"/>
          <p:cNvSpPr/>
          <p:nvPr/>
        </p:nvSpPr>
        <p:spPr bwMode="auto">
          <a:xfrm rot="16200000">
            <a:off x="3559734" y="2438205"/>
            <a:ext cx="417803" cy="2254457"/>
          </a:xfrm>
          <a:custGeom>
            <a:avLst/>
            <a:gdLst>
              <a:gd name="connsiteX0" fmla="*/ 0 w 428625"/>
              <a:gd name="connsiteY0" fmla="*/ 2419492 h 2419492"/>
              <a:gd name="connsiteX1" fmla="*/ 49236 w 428625"/>
              <a:gd name="connsiteY1" fmla="*/ 0 h 2419492"/>
              <a:gd name="connsiteX2" fmla="*/ 379389 w 428625"/>
              <a:gd name="connsiteY2" fmla="*/ 0 h 2419492"/>
              <a:gd name="connsiteX3" fmla="*/ 428625 w 428625"/>
              <a:gd name="connsiteY3" fmla="*/ 2419492 h 2419492"/>
              <a:gd name="connsiteX4" fmla="*/ 0 w 428625"/>
              <a:gd name="connsiteY4" fmla="*/ 2419492 h 2419492"/>
              <a:gd name="connsiteX0" fmla="*/ 0 w 428625"/>
              <a:gd name="connsiteY0" fmla="*/ 2419492 h 2419492"/>
              <a:gd name="connsiteX1" fmla="*/ 49236 w 428625"/>
              <a:gd name="connsiteY1" fmla="*/ 0 h 2419492"/>
              <a:gd name="connsiteX2" fmla="*/ 379389 w 428625"/>
              <a:gd name="connsiteY2" fmla="*/ 0 h 2419492"/>
              <a:gd name="connsiteX3" fmla="*/ 400050 w 428625"/>
              <a:gd name="connsiteY3" fmla="*/ 809626 h 2419492"/>
              <a:gd name="connsiteX4" fmla="*/ 428625 w 428625"/>
              <a:gd name="connsiteY4" fmla="*/ 2419492 h 2419492"/>
              <a:gd name="connsiteX5" fmla="*/ 0 w 428625"/>
              <a:gd name="connsiteY5" fmla="*/ 2419492 h 2419492"/>
              <a:gd name="connsiteX0" fmla="*/ 0 w 428625"/>
              <a:gd name="connsiteY0" fmla="*/ 2419492 h 2419492"/>
              <a:gd name="connsiteX1" fmla="*/ 49236 w 428625"/>
              <a:gd name="connsiteY1" fmla="*/ 0 h 2419492"/>
              <a:gd name="connsiteX2" fmla="*/ 379389 w 428625"/>
              <a:gd name="connsiteY2" fmla="*/ 0 h 2419492"/>
              <a:gd name="connsiteX3" fmla="*/ 338137 w 428625"/>
              <a:gd name="connsiteY3" fmla="*/ 814391 h 2419492"/>
              <a:gd name="connsiteX4" fmla="*/ 428625 w 428625"/>
              <a:gd name="connsiteY4" fmla="*/ 2419492 h 2419492"/>
              <a:gd name="connsiteX5" fmla="*/ 0 w 428625"/>
              <a:gd name="connsiteY5" fmla="*/ 2419492 h 2419492"/>
              <a:gd name="connsiteX0" fmla="*/ 0 w 428625"/>
              <a:gd name="connsiteY0" fmla="*/ 2419492 h 2419492"/>
              <a:gd name="connsiteX1" fmla="*/ 38100 w 428625"/>
              <a:gd name="connsiteY1" fmla="*/ 819151 h 2419492"/>
              <a:gd name="connsiteX2" fmla="*/ 49236 w 428625"/>
              <a:gd name="connsiteY2" fmla="*/ 0 h 2419492"/>
              <a:gd name="connsiteX3" fmla="*/ 379389 w 428625"/>
              <a:gd name="connsiteY3" fmla="*/ 0 h 2419492"/>
              <a:gd name="connsiteX4" fmla="*/ 338137 w 428625"/>
              <a:gd name="connsiteY4" fmla="*/ 814391 h 2419492"/>
              <a:gd name="connsiteX5" fmla="*/ 428625 w 428625"/>
              <a:gd name="connsiteY5" fmla="*/ 2419492 h 2419492"/>
              <a:gd name="connsiteX6" fmla="*/ 0 w 428625"/>
              <a:gd name="connsiteY6" fmla="*/ 2419492 h 2419492"/>
              <a:gd name="connsiteX0" fmla="*/ 0 w 428625"/>
              <a:gd name="connsiteY0" fmla="*/ 2419492 h 2419492"/>
              <a:gd name="connsiteX1" fmla="*/ 100012 w 428625"/>
              <a:gd name="connsiteY1" fmla="*/ 819154 h 2419492"/>
              <a:gd name="connsiteX2" fmla="*/ 49236 w 428625"/>
              <a:gd name="connsiteY2" fmla="*/ 0 h 2419492"/>
              <a:gd name="connsiteX3" fmla="*/ 379389 w 428625"/>
              <a:gd name="connsiteY3" fmla="*/ 0 h 2419492"/>
              <a:gd name="connsiteX4" fmla="*/ 338137 w 428625"/>
              <a:gd name="connsiteY4" fmla="*/ 814391 h 2419492"/>
              <a:gd name="connsiteX5" fmla="*/ 428625 w 428625"/>
              <a:gd name="connsiteY5" fmla="*/ 2419492 h 2419492"/>
              <a:gd name="connsiteX6" fmla="*/ 0 w 428625"/>
              <a:gd name="connsiteY6" fmla="*/ 2419492 h 2419492"/>
              <a:gd name="connsiteX0" fmla="*/ 338137 w 473984"/>
              <a:gd name="connsiteY0" fmla="*/ 814391 h 2419492"/>
              <a:gd name="connsiteX1" fmla="*/ 428625 w 473984"/>
              <a:gd name="connsiteY1" fmla="*/ 2419492 h 2419492"/>
              <a:gd name="connsiteX2" fmla="*/ 0 w 473984"/>
              <a:gd name="connsiteY2" fmla="*/ 2419492 h 2419492"/>
              <a:gd name="connsiteX3" fmla="*/ 100012 w 473984"/>
              <a:gd name="connsiteY3" fmla="*/ 819154 h 2419492"/>
              <a:gd name="connsiteX4" fmla="*/ 49236 w 473984"/>
              <a:gd name="connsiteY4" fmla="*/ 0 h 2419492"/>
              <a:gd name="connsiteX5" fmla="*/ 473984 w 473984"/>
              <a:gd name="connsiteY5" fmla="*/ 91440 h 2419492"/>
              <a:gd name="connsiteX0" fmla="*/ 338137 w 428625"/>
              <a:gd name="connsiteY0" fmla="*/ 814391 h 2419492"/>
              <a:gd name="connsiteX1" fmla="*/ 428625 w 428625"/>
              <a:gd name="connsiteY1" fmla="*/ 2419492 h 2419492"/>
              <a:gd name="connsiteX2" fmla="*/ 0 w 428625"/>
              <a:gd name="connsiteY2" fmla="*/ 2419492 h 2419492"/>
              <a:gd name="connsiteX3" fmla="*/ 100012 w 428625"/>
              <a:gd name="connsiteY3" fmla="*/ 819154 h 2419492"/>
              <a:gd name="connsiteX4" fmla="*/ 49236 w 428625"/>
              <a:gd name="connsiteY4" fmla="*/ 0 h 2419492"/>
              <a:gd name="connsiteX0" fmla="*/ 338137 w 428625"/>
              <a:gd name="connsiteY0" fmla="*/ 0 h 1605101"/>
              <a:gd name="connsiteX1" fmla="*/ 428625 w 428625"/>
              <a:gd name="connsiteY1" fmla="*/ 1605101 h 1605101"/>
              <a:gd name="connsiteX2" fmla="*/ 0 w 428625"/>
              <a:gd name="connsiteY2" fmla="*/ 1605101 h 1605101"/>
              <a:gd name="connsiteX3" fmla="*/ 100012 w 428625"/>
              <a:gd name="connsiteY3" fmla="*/ 4763 h 1605101"/>
              <a:gd name="connsiteX0" fmla="*/ 338137 w 428625"/>
              <a:gd name="connsiteY0" fmla="*/ 0 h 1605101"/>
              <a:gd name="connsiteX1" fmla="*/ 359918 w 428625"/>
              <a:gd name="connsiteY1" fmla="*/ 365845 h 1605101"/>
              <a:gd name="connsiteX2" fmla="*/ 428625 w 428625"/>
              <a:gd name="connsiteY2" fmla="*/ 1605101 h 1605101"/>
              <a:gd name="connsiteX3" fmla="*/ 0 w 428625"/>
              <a:gd name="connsiteY3" fmla="*/ 1605101 h 1605101"/>
              <a:gd name="connsiteX4" fmla="*/ 100012 w 428625"/>
              <a:gd name="connsiteY4" fmla="*/ 4763 h 1605101"/>
              <a:gd name="connsiteX0" fmla="*/ 338137 w 428625"/>
              <a:gd name="connsiteY0" fmla="*/ 0 h 1605101"/>
              <a:gd name="connsiteX1" fmla="*/ 359918 w 428625"/>
              <a:gd name="connsiteY1" fmla="*/ 365845 h 1605101"/>
              <a:gd name="connsiteX2" fmla="*/ 428625 w 428625"/>
              <a:gd name="connsiteY2" fmla="*/ 1605101 h 1605101"/>
              <a:gd name="connsiteX3" fmla="*/ 0 w 428625"/>
              <a:gd name="connsiteY3" fmla="*/ 1605101 h 1605101"/>
              <a:gd name="connsiteX4" fmla="*/ 74008 w 428625"/>
              <a:gd name="connsiteY4" fmla="*/ 352593 h 1605101"/>
              <a:gd name="connsiteX5" fmla="*/ 100012 w 428625"/>
              <a:gd name="connsiteY5" fmla="*/ 4763 h 1605101"/>
              <a:gd name="connsiteX0" fmla="*/ 400292 w 428625"/>
              <a:gd name="connsiteY0" fmla="*/ 0 h 2254457"/>
              <a:gd name="connsiteX1" fmla="*/ 359918 w 428625"/>
              <a:gd name="connsiteY1" fmla="*/ 1015201 h 2254457"/>
              <a:gd name="connsiteX2" fmla="*/ 428625 w 428625"/>
              <a:gd name="connsiteY2" fmla="*/ 2254457 h 2254457"/>
              <a:gd name="connsiteX3" fmla="*/ 0 w 428625"/>
              <a:gd name="connsiteY3" fmla="*/ 2254457 h 2254457"/>
              <a:gd name="connsiteX4" fmla="*/ 74008 w 428625"/>
              <a:gd name="connsiteY4" fmla="*/ 1001949 h 2254457"/>
              <a:gd name="connsiteX5" fmla="*/ 100012 w 428625"/>
              <a:gd name="connsiteY5" fmla="*/ 654119 h 2254457"/>
              <a:gd name="connsiteX0" fmla="*/ 400292 w 428625"/>
              <a:gd name="connsiteY0" fmla="*/ 0 h 2254457"/>
              <a:gd name="connsiteX1" fmla="*/ 359918 w 428625"/>
              <a:gd name="connsiteY1" fmla="*/ 1015201 h 2254457"/>
              <a:gd name="connsiteX2" fmla="*/ 428625 w 428625"/>
              <a:gd name="connsiteY2" fmla="*/ 2254457 h 2254457"/>
              <a:gd name="connsiteX3" fmla="*/ 0 w 428625"/>
              <a:gd name="connsiteY3" fmla="*/ 2254457 h 2254457"/>
              <a:gd name="connsiteX4" fmla="*/ 74008 w 428625"/>
              <a:gd name="connsiteY4" fmla="*/ 1001949 h 2254457"/>
              <a:gd name="connsiteX5" fmla="*/ 75150 w 428625"/>
              <a:gd name="connsiteY5" fmla="*/ 4763 h 2254457"/>
              <a:gd name="connsiteX0" fmla="*/ 400292 w 428625"/>
              <a:gd name="connsiteY0" fmla="*/ 0 h 2254457"/>
              <a:gd name="connsiteX1" fmla="*/ 347488 w 428625"/>
              <a:gd name="connsiteY1" fmla="*/ 750157 h 2254457"/>
              <a:gd name="connsiteX2" fmla="*/ 428625 w 428625"/>
              <a:gd name="connsiteY2" fmla="*/ 2254457 h 2254457"/>
              <a:gd name="connsiteX3" fmla="*/ 0 w 428625"/>
              <a:gd name="connsiteY3" fmla="*/ 2254457 h 2254457"/>
              <a:gd name="connsiteX4" fmla="*/ 74008 w 428625"/>
              <a:gd name="connsiteY4" fmla="*/ 1001949 h 2254457"/>
              <a:gd name="connsiteX5" fmla="*/ 75150 w 428625"/>
              <a:gd name="connsiteY5" fmla="*/ 4763 h 2254457"/>
              <a:gd name="connsiteX0" fmla="*/ 400292 w 428625"/>
              <a:gd name="connsiteY0" fmla="*/ 0 h 2254457"/>
              <a:gd name="connsiteX1" fmla="*/ 347488 w 428625"/>
              <a:gd name="connsiteY1" fmla="*/ 750157 h 2254457"/>
              <a:gd name="connsiteX2" fmla="*/ 428625 w 428625"/>
              <a:gd name="connsiteY2" fmla="*/ 2254457 h 2254457"/>
              <a:gd name="connsiteX3" fmla="*/ 0 w 428625"/>
              <a:gd name="connsiteY3" fmla="*/ 2254457 h 2254457"/>
              <a:gd name="connsiteX4" fmla="*/ 86438 w 428625"/>
              <a:gd name="connsiteY4" fmla="*/ 736905 h 2254457"/>
              <a:gd name="connsiteX5" fmla="*/ 75150 w 428625"/>
              <a:gd name="connsiteY5" fmla="*/ 4763 h 2254457"/>
              <a:gd name="connsiteX0" fmla="*/ 400292 w 428625"/>
              <a:gd name="connsiteY0" fmla="*/ 0 h 2254457"/>
              <a:gd name="connsiteX1" fmla="*/ 347488 w 428625"/>
              <a:gd name="connsiteY1" fmla="*/ 750157 h 2254457"/>
              <a:gd name="connsiteX2" fmla="*/ 428625 w 428625"/>
              <a:gd name="connsiteY2" fmla="*/ 2254457 h 2254457"/>
              <a:gd name="connsiteX3" fmla="*/ 0 w 428625"/>
              <a:gd name="connsiteY3" fmla="*/ 2254457 h 2254457"/>
              <a:gd name="connsiteX4" fmla="*/ 111301 w 428625"/>
              <a:gd name="connsiteY4" fmla="*/ 750157 h 2254457"/>
              <a:gd name="connsiteX5" fmla="*/ 75150 w 428625"/>
              <a:gd name="connsiteY5" fmla="*/ 4763 h 225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625" h="2254457">
                <a:moveTo>
                  <a:pt x="400292" y="0"/>
                </a:moveTo>
                <a:lnTo>
                  <a:pt x="347488" y="750157"/>
                </a:lnTo>
                <a:lnTo>
                  <a:pt x="428625" y="2254457"/>
                </a:lnTo>
                <a:lnTo>
                  <a:pt x="0" y="2254457"/>
                </a:lnTo>
                <a:lnTo>
                  <a:pt x="111301" y="750157"/>
                </a:lnTo>
                <a:cubicBezTo>
                  <a:pt x="111682" y="417762"/>
                  <a:pt x="74769" y="337158"/>
                  <a:pt x="75150" y="4763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grpSp>
        <p:nvGrpSpPr>
          <p:cNvPr id="51" name="Group 67"/>
          <p:cNvGrpSpPr/>
          <p:nvPr/>
        </p:nvGrpSpPr>
        <p:grpSpPr>
          <a:xfrm>
            <a:off x="2613282" y="3257526"/>
            <a:ext cx="2476500" cy="573815"/>
            <a:chOff x="6130987" y="2579505"/>
            <a:chExt cx="2476500" cy="573815"/>
          </a:xfrm>
        </p:grpSpPr>
        <p:sp>
          <p:nvSpPr>
            <p:cNvPr id="69" name="Isosceles Triangle 68"/>
            <p:cNvSpPr/>
            <p:nvPr/>
          </p:nvSpPr>
          <p:spPr bwMode="auto">
            <a:xfrm rot="16200000">
              <a:off x="7297796" y="1628778"/>
              <a:ext cx="142882" cy="2476500"/>
            </a:xfrm>
            <a:prstGeom prst="triangle">
              <a:avLst/>
            </a:prstGeom>
            <a:noFill/>
            <a:ln w="6350" cap="flat" cmpd="sng" algn="ctr">
              <a:solidFill>
                <a:schemeClr val="accent1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grpSp>
          <p:nvGrpSpPr>
            <p:cNvPr id="70" name="Group 30"/>
            <p:cNvGrpSpPr/>
            <p:nvPr/>
          </p:nvGrpSpPr>
          <p:grpSpPr>
            <a:xfrm>
              <a:off x="6140310" y="2579505"/>
              <a:ext cx="2444202" cy="573815"/>
              <a:chOff x="6130785" y="2579515"/>
              <a:chExt cx="2444202" cy="573815"/>
            </a:xfrm>
          </p:grpSpPr>
          <p:sp>
            <p:nvSpPr>
              <p:cNvPr id="71" name="Freeform 70"/>
              <p:cNvSpPr/>
              <p:nvPr/>
            </p:nvSpPr>
            <p:spPr bwMode="auto">
              <a:xfrm rot="16352770">
                <a:off x="7259212" y="1551907"/>
                <a:ext cx="188735" cy="2442814"/>
              </a:xfrm>
              <a:custGeom>
                <a:avLst/>
                <a:gdLst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133350 w 133350"/>
                  <a:gd name="connsiteY2" fmla="*/ 2476500 h 2476500"/>
                  <a:gd name="connsiteX3" fmla="*/ 0 w 133350"/>
                  <a:gd name="connsiteY3" fmla="*/ 2476500 h 2476500"/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93697 w 133350"/>
                  <a:gd name="connsiteY2" fmla="*/ 820864 h 2476500"/>
                  <a:gd name="connsiteX3" fmla="*/ 133350 w 133350"/>
                  <a:gd name="connsiteY3" fmla="*/ 2476500 h 2476500"/>
                  <a:gd name="connsiteX4" fmla="*/ 0 w 133350"/>
                  <a:gd name="connsiteY4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71348"/>
                  <a:gd name="connsiteY0" fmla="*/ 2476500 h 2476500"/>
                  <a:gd name="connsiteX1" fmla="*/ 41101 w 171348"/>
                  <a:gd name="connsiteY1" fmla="*/ 819905 h 2476500"/>
                  <a:gd name="connsiteX2" fmla="*/ 66675 w 171348"/>
                  <a:gd name="connsiteY2" fmla="*/ 0 h 2476500"/>
                  <a:gd name="connsiteX3" fmla="*/ 93697 w 171348"/>
                  <a:gd name="connsiteY3" fmla="*/ 820864 h 2476500"/>
                  <a:gd name="connsiteX4" fmla="*/ 133350 w 171348"/>
                  <a:gd name="connsiteY4" fmla="*/ 2476500 h 2476500"/>
                  <a:gd name="connsiteX5" fmla="*/ 0 w 17134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75715 w 254710"/>
                  <a:gd name="connsiteY0" fmla="*/ 2442814 h 2442814"/>
                  <a:gd name="connsiteX1" fmla="*/ 0 w 254710"/>
                  <a:gd name="connsiteY1" fmla="*/ 819905 h 2442814"/>
                  <a:gd name="connsiteX2" fmla="*/ 25574 w 254710"/>
                  <a:gd name="connsiteY2" fmla="*/ 0 h 2442814"/>
                  <a:gd name="connsiteX3" fmla="*/ 52596 w 254710"/>
                  <a:gd name="connsiteY3" fmla="*/ 820864 h 2442814"/>
                  <a:gd name="connsiteX4" fmla="*/ 254710 w 254710"/>
                  <a:gd name="connsiteY4" fmla="*/ 2412190 h 2442814"/>
                  <a:gd name="connsiteX5" fmla="*/ 75715 w 254710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735" h="2442814">
                    <a:moveTo>
                      <a:pt x="75715" y="2442814"/>
                    </a:moveTo>
                    <a:cubicBezTo>
                      <a:pt x="47378" y="1903616"/>
                      <a:pt x="24300" y="1369346"/>
                      <a:pt x="0" y="819905"/>
                    </a:cubicBezTo>
                    <a:lnTo>
                      <a:pt x="25574" y="0"/>
                    </a:lnTo>
                    <a:lnTo>
                      <a:pt x="52596" y="820864"/>
                    </a:lnTo>
                    <a:cubicBezTo>
                      <a:pt x="92396" y="1345869"/>
                      <a:pt x="133496" y="1890812"/>
                      <a:pt x="188735" y="2429425"/>
                    </a:cubicBezTo>
                    <a:lnTo>
                      <a:pt x="75715" y="2442814"/>
                    </a:lnTo>
                    <a:close/>
                  </a:path>
                </a:pathLst>
              </a:custGeom>
              <a:noFill/>
              <a:ln w="6350" cap="flat" cmpd="sng" algn="ctr">
                <a:solidFill>
                  <a:schemeClr val="accent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 bwMode="auto">
              <a:xfrm rot="5247230" flipV="1">
                <a:off x="7259212" y="1737645"/>
                <a:ext cx="188735" cy="2442814"/>
              </a:xfrm>
              <a:custGeom>
                <a:avLst/>
                <a:gdLst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133350 w 133350"/>
                  <a:gd name="connsiteY2" fmla="*/ 2476500 h 2476500"/>
                  <a:gd name="connsiteX3" fmla="*/ 0 w 133350"/>
                  <a:gd name="connsiteY3" fmla="*/ 2476500 h 2476500"/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93697 w 133350"/>
                  <a:gd name="connsiteY2" fmla="*/ 820864 h 2476500"/>
                  <a:gd name="connsiteX3" fmla="*/ 133350 w 133350"/>
                  <a:gd name="connsiteY3" fmla="*/ 2476500 h 2476500"/>
                  <a:gd name="connsiteX4" fmla="*/ 0 w 133350"/>
                  <a:gd name="connsiteY4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71348"/>
                  <a:gd name="connsiteY0" fmla="*/ 2476500 h 2476500"/>
                  <a:gd name="connsiteX1" fmla="*/ 41101 w 171348"/>
                  <a:gd name="connsiteY1" fmla="*/ 819905 h 2476500"/>
                  <a:gd name="connsiteX2" fmla="*/ 66675 w 171348"/>
                  <a:gd name="connsiteY2" fmla="*/ 0 h 2476500"/>
                  <a:gd name="connsiteX3" fmla="*/ 93697 w 171348"/>
                  <a:gd name="connsiteY3" fmla="*/ 820864 h 2476500"/>
                  <a:gd name="connsiteX4" fmla="*/ 133350 w 171348"/>
                  <a:gd name="connsiteY4" fmla="*/ 2476500 h 2476500"/>
                  <a:gd name="connsiteX5" fmla="*/ 0 w 17134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75715 w 254710"/>
                  <a:gd name="connsiteY0" fmla="*/ 2442814 h 2442814"/>
                  <a:gd name="connsiteX1" fmla="*/ 0 w 254710"/>
                  <a:gd name="connsiteY1" fmla="*/ 819905 h 2442814"/>
                  <a:gd name="connsiteX2" fmla="*/ 25574 w 254710"/>
                  <a:gd name="connsiteY2" fmla="*/ 0 h 2442814"/>
                  <a:gd name="connsiteX3" fmla="*/ 52596 w 254710"/>
                  <a:gd name="connsiteY3" fmla="*/ 820864 h 2442814"/>
                  <a:gd name="connsiteX4" fmla="*/ 254710 w 254710"/>
                  <a:gd name="connsiteY4" fmla="*/ 2412190 h 2442814"/>
                  <a:gd name="connsiteX5" fmla="*/ 75715 w 254710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  <a:gd name="connsiteX0" fmla="*/ 75715 w 188735"/>
                  <a:gd name="connsiteY0" fmla="*/ 2442814 h 2442814"/>
                  <a:gd name="connsiteX1" fmla="*/ 0 w 188735"/>
                  <a:gd name="connsiteY1" fmla="*/ 819905 h 2442814"/>
                  <a:gd name="connsiteX2" fmla="*/ 25574 w 188735"/>
                  <a:gd name="connsiteY2" fmla="*/ 0 h 2442814"/>
                  <a:gd name="connsiteX3" fmla="*/ 52596 w 188735"/>
                  <a:gd name="connsiteY3" fmla="*/ 820864 h 2442814"/>
                  <a:gd name="connsiteX4" fmla="*/ 188735 w 188735"/>
                  <a:gd name="connsiteY4" fmla="*/ 2429425 h 2442814"/>
                  <a:gd name="connsiteX5" fmla="*/ 75715 w 188735"/>
                  <a:gd name="connsiteY5" fmla="*/ 2442814 h 2442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735" h="2442814">
                    <a:moveTo>
                      <a:pt x="75715" y="2442814"/>
                    </a:moveTo>
                    <a:cubicBezTo>
                      <a:pt x="47378" y="1903616"/>
                      <a:pt x="24300" y="1369346"/>
                      <a:pt x="0" y="819905"/>
                    </a:cubicBezTo>
                    <a:lnTo>
                      <a:pt x="25574" y="0"/>
                    </a:lnTo>
                    <a:lnTo>
                      <a:pt x="52596" y="820864"/>
                    </a:lnTo>
                    <a:cubicBezTo>
                      <a:pt x="92396" y="1345869"/>
                      <a:pt x="133496" y="1890812"/>
                      <a:pt x="188735" y="2429425"/>
                    </a:cubicBezTo>
                    <a:lnTo>
                      <a:pt x="75715" y="2442814"/>
                    </a:lnTo>
                    <a:close/>
                  </a:path>
                </a:pathLst>
              </a:custGeom>
              <a:noFill/>
              <a:ln w="6350" cap="flat" cmpd="sng" algn="ctr">
                <a:solidFill>
                  <a:schemeClr val="accent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73" name="Freeform 72"/>
              <p:cNvSpPr/>
              <p:nvPr/>
            </p:nvSpPr>
            <p:spPr bwMode="auto">
              <a:xfrm rot="16448949">
                <a:off x="7226179" y="1488900"/>
                <a:ext cx="254710" cy="2435940"/>
              </a:xfrm>
              <a:custGeom>
                <a:avLst/>
                <a:gdLst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133350 w 133350"/>
                  <a:gd name="connsiteY2" fmla="*/ 2476500 h 2476500"/>
                  <a:gd name="connsiteX3" fmla="*/ 0 w 133350"/>
                  <a:gd name="connsiteY3" fmla="*/ 2476500 h 2476500"/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93697 w 133350"/>
                  <a:gd name="connsiteY2" fmla="*/ 820864 h 2476500"/>
                  <a:gd name="connsiteX3" fmla="*/ 133350 w 133350"/>
                  <a:gd name="connsiteY3" fmla="*/ 2476500 h 2476500"/>
                  <a:gd name="connsiteX4" fmla="*/ 0 w 133350"/>
                  <a:gd name="connsiteY4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71348"/>
                  <a:gd name="connsiteY0" fmla="*/ 2476500 h 2476500"/>
                  <a:gd name="connsiteX1" fmla="*/ 41101 w 171348"/>
                  <a:gd name="connsiteY1" fmla="*/ 819905 h 2476500"/>
                  <a:gd name="connsiteX2" fmla="*/ 66675 w 171348"/>
                  <a:gd name="connsiteY2" fmla="*/ 0 h 2476500"/>
                  <a:gd name="connsiteX3" fmla="*/ 93697 w 171348"/>
                  <a:gd name="connsiteY3" fmla="*/ 820864 h 2476500"/>
                  <a:gd name="connsiteX4" fmla="*/ 133350 w 171348"/>
                  <a:gd name="connsiteY4" fmla="*/ 2476500 h 2476500"/>
                  <a:gd name="connsiteX5" fmla="*/ 0 w 17134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10" h="2435940">
                    <a:moveTo>
                      <a:pt x="123082" y="2435940"/>
                    </a:moveTo>
                    <a:cubicBezTo>
                      <a:pt x="80471" y="1897377"/>
                      <a:pt x="24300" y="1369346"/>
                      <a:pt x="0" y="819905"/>
                    </a:cubicBezTo>
                    <a:lnTo>
                      <a:pt x="25574" y="0"/>
                    </a:lnTo>
                    <a:lnTo>
                      <a:pt x="52596" y="820864"/>
                    </a:lnTo>
                    <a:cubicBezTo>
                      <a:pt x="130247" y="1339419"/>
                      <a:pt x="175681" y="1874635"/>
                      <a:pt x="254710" y="2412190"/>
                    </a:cubicBezTo>
                    <a:lnTo>
                      <a:pt x="123082" y="2435940"/>
                    </a:lnTo>
                    <a:close/>
                  </a:path>
                </a:pathLst>
              </a:custGeom>
              <a:noFill/>
              <a:ln w="6350" cap="flat" cmpd="sng" algn="ctr">
                <a:solidFill>
                  <a:schemeClr val="accent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 rot="5151051" flipV="1">
                <a:off x="7221400" y="1808005"/>
                <a:ext cx="254710" cy="2435940"/>
              </a:xfrm>
              <a:custGeom>
                <a:avLst/>
                <a:gdLst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133350 w 133350"/>
                  <a:gd name="connsiteY2" fmla="*/ 2476500 h 2476500"/>
                  <a:gd name="connsiteX3" fmla="*/ 0 w 133350"/>
                  <a:gd name="connsiteY3" fmla="*/ 2476500 h 2476500"/>
                  <a:gd name="connsiteX0" fmla="*/ 0 w 133350"/>
                  <a:gd name="connsiteY0" fmla="*/ 2476500 h 2476500"/>
                  <a:gd name="connsiteX1" fmla="*/ 66675 w 133350"/>
                  <a:gd name="connsiteY1" fmla="*/ 0 h 2476500"/>
                  <a:gd name="connsiteX2" fmla="*/ 93697 w 133350"/>
                  <a:gd name="connsiteY2" fmla="*/ 820864 h 2476500"/>
                  <a:gd name="connsiteX3" fmla="*/ 133350 w 133350"/>
                  <a:gd name="connsiteY3" fmla="*/ 2476500 h 2476500"/>
                  <a:gd name="connsiteX4" fmla="*/ 0 w 133350"/>
                  <a:gd name="connsiteY4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33350"/>
                  <a:gd name="connsiteY0" fmla="*/ 2476500 h 2476500"/>
                  <a:gd name="connsiteX1" fmla="*/ 41101 w 133350"/>
                  <a:gd name="connsiteY1" fmla="*/ 819905 h 2476500"/>
                  <a:gd name="connsiteX2" fmla="*/ 66675 w 133350"/>
                  <a:gd name="connsiteY2" fmla="*/ 0 h 2476500"/>
                  <a:gd name="connsiteX3" fmla="*/ 93697 w 133350"/>
                  <a:gd name="connsiteY3" fmla="*/ 820864 h 2476500"/>
                  <a:gd name="connsiteX4" fmla="*/ 133350 w 133350"/>
                  <a:gd name="connsiteY4" fmla="*/ 2476500 h 2476500"/>
                  <a:gd name="connsiteX5" fmla="*/ 0 w 133350"/>
                  <a:gd name="connsiteY5" fmla="*/ 2476500 h 2476500"/>
                  <a:gd name="connsiteX0" fmla="*/ 0 w 171348"/>
                  <a:gd name="connsiteY0" fmla="*/ 2476500 h 2476500"/>
                  <a:gd name="connsiteX1" fmla="*/ 41101 w 171348"/>
                  <a:gd name="connsiteY1" fmla="*/ 819905 h 2476500"/>
                  <a:gd name="connsiteX2" fmla="*/ 66675 w 171348"/>
                  <a:gd name="connsiteY2" fmla="*/ 0 h 2476500"/>
                  <a:gd name="connsiteX3" fmla="*/ 93697 w 171348"/>
                  <a:gd name="connsiteY3" fmla="*/ 820864 h 2476500"/>
                  <a:gd name="connsiteX4" fmla="*/ 133350 w 171348"/>
                  <a:gd name="connsiteY4" fmla="*/ 2476500 h 2476500"/>
                  <a:gd name="connsiteX5" fmla="*/ 0 w 17134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26628"/>
                  <a:gd name="connsiteY0" fmla="*/ 2476500 h 2476500"/>
                  <a:gd name="connsiteX1" fmla="*/ 41101 w 226628"/>
                  <a:gd name="connsiteY1" fmla="*/ 819905 h 2476500"/>
                  <a:gd name="connsiteX2" fmla="*/ 66675 w 226628"/>
                  <a:gd name="connsiteY2" fmla="*/ 0 h 2476500"/>
                  <a:gd name="connsiteX3" fmla="*/ 93697 w 226628"/>
                  <a:gd name="connsiteY3" fmla="*/ 820864 h 2476500"/>
                  <a:gd name="connsiteX4" fmla="*/ 226628 w 226628"/>
                  <a:gd name="connsiteY4" fmla="*/ 2445858 h 2476500"/>
                  <a:gd name="connsiteX5" fmla="*/ 0 w 226628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0 w 295811"/>
                  <a:gd name="connsiteY0" fmla="*/ 2476500 h 2476500"/>
                  <a:gd name="connsiteX1" fmla="*/ 41101 w 295811"/>
                  <a:gd name="connsiteY1" fmla="*/ 819905 h 2476500"/>
                  <a:gd name="connsiteX2" fmla="*/ 66675 w 295811"/>
                  <a:gd name="connsiteY2" fmla="*/ 0 h 2476500"/>
                  <a:gd name="connsiteX3" fmla="*/ 93697 w 295811"/>
                  <a:gd name="connsiteY3" fmla="*/ 820864 h 2476500"/>
                  <a:gd name="connsiteX4" fmla="*/ 295811 w 295811"/>
                  <a:gd name="connsiteY4" fmla="*/ 2412190 h 2476500"/>
                  <a:gd name="connsiteX5" fmla="*/ 0 w 295811"/>
                  <a:gd name="connsiteY5" fmla="*/ 2476500 h 247650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  <a:gd name="connsiteX0" fmla="*/ 123082 w 254710"/>
                  <a:gd name="connsiteY0" fmla="*/ 2435940 h 2435940"/>
                  <a:gd name="connsiteX1" fmla="*/ 0 w 254710"/>
                  <a:gd name="connsiteY1" fmla="*/ 819905 h 2435940"/>
                  <a:gd name="connsiteX2" fmla="*/ 25574 w 254710"/>
                  <a:gd name="connsiteY2" fmla="*/ 0 h 2435940"/>
                  <a:gd name="connsiteX3" fmla="*/ 52596 w 254710"/>
                  <a:gd name="connsiteY3" fmla="*/ 820864 h 2435940"/>
                  <a:gd name="connsiteX4" fmla="*/ 254710 w 254710"/>
                  <a:gd name="connsiteY4" fmla="*/ 2412190 h 2435940"/>
                  <a:gd name="connsiteX5" fmla="*/ 123082 w 254710"/>
                  <a:gd name="connsiteY5" fmla="*/ 2435940 h 2435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10" h="2435940">
                    <a:moveTo>
                      <a:pt x="123082" y="2435940"/>
                    </a:moveTo>
                    <a:cubicBezTo>
                      <a:pt x="80471" y="1897377"/>
                      <a:pt x="24300" y="1369346"/>
                      <a:pt x="0" y="819905"/>
                    </a:cubicBezTo>
                    <a:lnTo>
                      <a:pt x="25574" y="0"/>
                    </a:lnTo>
                    <a:lnTo>
                      <a:pt x="52596" y="820864"/>
                    </a:lnTo>
                    <a:cubicBezTo>
                      <a:pt x="130247" y="1339419"/>
                      <a:pt x="175681" y="1874635"/>
                      <a:pt x="254710" y="2412190"/>
                    </a:cubicBezTo>
                    <a:lnTo>
                      <a:pt x="123082" y="2435940"/>
                    </a:lnTo>
                    <a:close/>
                  </a:path>
                </a:pathLst>
              </a:custGeom>
              <a:noFill/>
              <a:ln w="6350" cap="flat" cmpd="sng" algn="ctr">
                <a:solidFill>
                  <a:schemeClr val="accent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20002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28" charset="-128"/>
                </a:endParaRPr>
              </a:p>
            </p:txBody>
          </p:sp>
        </p:grpSp>
      </p:grpSp>
      <p:sp>
        <p:nvSpPr>
          <p:cNvPr id="75" name="Trapezoid 74"/>
          <p:cNvSpPr/>
          <p:nvPr/>
        </p:nvSpPr>
        <p:spPr bwMode="auto">
          <a:xfrm rot="16200000">
            <a:off x="7786246" y="1436118"/>
            <a:ext cx="553074" cy="285892"/>
          </a:xfrm>
          <a:prstGeom prst="trapezoid">
            <a:avLst>
              <a:gd name="adj" fmla="val 11487"/>
            </a:avLst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grpSp>
        <p:nvGrpSpPr>
          <p:cNvPr id="82" name="Group 43"/>
          <p:cNvGrpSpPr/>
          <p:nvPr/>
        </p:nvGrpSpPr>
        <p:grpSpPr>
          <a:xfrm>
            <a:off x="1108072" y="3353441"/>
            <a:ext cx="3771895" cy="395284"/>
            <a:chOff x="4697481" y="2667013"/>
            <a:chExt cx="3771895" cy="395284"/>
          </a:xfrm>
        </p:grpSpPr>
        <p:grpSp>
          <p:nvGrpSpPr>
            <p:cNvPr id="84" name="Group 34"/>
            <p:cNvGrpSpPr/>
            <p:nvPr/>
          </p:nvGrpSpPr>
          <p:grpSpPr>
            <a:xfrm>
              <a:off x="4749844" y="2667013"/>
              <a:ext cx="3719532" cy="395284"/>
              <a:chOff x="4668883" y="2447926"/>
              <a:chExt cx="3719532" cy="381002"/>
            </a:xfrm>
          </p:grpSpPr>
          <p:cxnSp>
            <p:nvCxnSpPr>
              <p:cNvPr id="87" name="Straight Connector 86"/>
              <p:cNvCxnSpPr/>
              <p:nvPr/>
            </p:nvCxnSpPr>
            <p:spPr bwMode="auto">
              <a:xfrm rot="10800000" flipV="1">
                <a:off x="4721287" y="2447926"/>
                <a:ext cx="3657602" cy="200026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/>
              <p:nvPr/>
            </p:nvCxnSpPr>
            <p:spPr bwMode="auto">
              <a:xfrm rot="10800000" flipV="1">
                <a:off x="4697474" y="2514588"/>
                <a:ext cx="3686168" cy="16669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10800000">
                <a:off x="4683188" y="2595563"/>
                <a:ext cx="3705227" cy="166690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90" name="Group 32"/>
              <p:cNvGrpSpPr/>
              <p:nvPr/>
            </p:nvGrpSpPr>
            <p:grpSpPr>
              <a:xfrm>
                <a:off x="4668883" y="2566970"/>
                <a:ext cx="3719517" cy="261958"/>
                <a:chOff x="4692696" y="2795570"/>
                <a:chExt cx="3719517" cy="261958"/>
              </a:xfrm>
            </p:grpSpPr>
            <p:cxnSp>
              <p:nvCxnSpPr>
                <p:cNvPr id="91" name="Straight Connector 90"/>
                <p:cNvCxnSpPr/>
                <p:nvPr/>
              </p:nvCxnSpPr>
              <p:spPr bwMode="auto">
                <a:xfrm rot="10800000">
                  <a:off x="4730811" y="2857501"/>
                  <a:ext cx="3671890" cy="200027"/>
                </a:xfrm>
                <a:prstGeom prst="line">
                  <a:avLst/>
                </a:prstGeom>
                <a:solidFill>
                  <a:schemeClr val="accent1"/>
                </a:solidFill>
                <a:ln w="63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rot="10800000">
                  <a:off x="4697475" y="2819401"/>
                  <a:ext cx="3709989" cy="119073"/>
                </a:xfrm>
                <a:prstGeom prst="line">
                  <a:avLst/>
                </a:prstGeom>
                <a:solidFill>
                  <a:schemeClr val="accent1"/>
                </a:solidFill>
                <a:ln w="63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3" name="Straight Connector 92"/>
                <p:cNvCxnSpPr/>
                <p:nvPr/>
              </p:nvCxnSpPr>
              <p:spPr bwMode="auto">
                <a:xfrm rot="10800000" flipV="1">
                  <a:off x="4702222" y="2795570"/>
                  <a:ext cx="3709989" cy="119073"/>
                </a:xfrm>
                <a:prstGeom prst="line">
                  <a:avLst/>
                </a:prstGeom>
                <a:solidFill>
                  <a:schemeClr val="accent1"/>
                </a:solidFill>
                <a:ln w="63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" name="Straight Connector 93"/>
                <p:cNvCxnSpPr/>
                <p:nvPr/>
              </p:nvCxnSpPr>
              <p:spPr bwMode="auto">
                <a:xfrm rot="10800000" flipV="1">
                  <a:off x="4692696" y="2847957"/>
                  <a:ext cx="3719501" cy="4753"/>
                </a:xfrm>
                <a:prstGeom prst="line">
                  <a:avLst/>
                </a:prstGeom>
                <a:solidFill>
                  <a:schemeClr val="accent1"/>
                </a:solidFill>
                <a:ln w="63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 rot="10800000">
                  <a:off x="4692712" y="2881314"/>
                  <a:ext cx="3719501" cy="4753"/>
                </a:xfrm>
                <a:prstGeom prst="line">
                  <a:avLst/>
                </a:prstGeom>
                <a:solidFill>
                  <a:schemeClr val="accent1"/>
                </a:solidFill>
                <a:ln w="63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cxnSp>
          <p:nvCxnSpPr>
            <p:cNvPr id="85" name="Straight Connector 84"/>
            <p:cNvCxnSpPr/>
            <p:nvPr/>
          </p:nvCxnSpPr>
          <p:spPr bwMode="auto">
            <a:xfrm flipV="1">
              <a:off x="4772027" y="2862263"/>
              <a:ext cx="1343025" cy="4762"/>
            </a:xfrm>
            <a:prstGeom prst="line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Rectangle 85"/>
            <p:cNvSpPr/>
            <p:nvPr/>
          </p:nvSpPr>
          <p:spPr bwMode="auto">
            <a:xfrm>
              <a:off x="4697481" y="2671763"/>
              <a:ext cx="342901" cy="33337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799155" y="2819399"/>
            <a:ext cx="1309827" cy="1006302"/>
            <a:chOff x="1396315" y="3418062"/>
            <a:chExt cx="1309827" cy="1006302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 rot="5400000">
              <a:off x="2081322" y="3770227"/>
              <a:ext cx="705124" cy="7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12" name="Straight Arrow Connector 111"/>
            <p:cNvCxnSpPr/>
            <p:nvPr/>
          </p:nvCxnSpPr>
          <p:spPr bwMode="auto">
            <a:xfrm rot="5400000" flipH="1" flipV="1">
              <a:off x="2318433" y="4308027"/>
              <a:ext cx="231544" cy="112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10" name="TextBox 109"/>
            <p:cNvSpPr txBox="1"/>
            <p:nvPr/>
          </p:nvSpPr>
          <p:spPr>
            <a:xfrm>
              <a:off x="1396315" y="3442906"/>
              <a:ext cx="13098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Virtual Source</a:t>
              </a:r>
            </a:p>
            <a:p>
              <a:r>
                <a:rPr lang="en-US" sz="1200" dirty="0"/>
                <a:t>d</a:t>
              </a:r>
              <a:r>
                <a:rPr lang="en-US" sz="1200" baseline="-25000" dirty="0"/>
                <a:t>v</a:t>
              </a:r>
              <a:r>
                <a:rPr lang="en-US" sz="1200" dirty="0"/>
                <a:t>~5-50</a:t>
              </a:r>
              <a:r>
                <a:rPr lang="en-US" sz="1200" dirty="0">
                  <a:sym typeface="Symbol"/>
                </a:rPr>
                <a:t></a:t>
              </a:r>
              <a:r>
                <a:rPr lang="en-US" sz="1200" dirty="0"/>
                <a:t>m</a:t>
              </a:r>
            </a:p>
          </p:txBody>
        </p:sp>
      </p:grpSp>
      <p:sp>
        <p:nvSpPr>
          <p:cNvPr id="52" name="Oval 51"/>
          <p:cNvSpPr/>
          <p:nvPr/>
        </p:nvSpPr>
        <p:spPr bwMode="auto">
          <a:xfrm>
            <a:off x="4882286" y="2647695"/>
            <a:ext cx="242888" cy="1800225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2879" y="2271140"/>
            <a:ext cx="2152621" cy="218660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4" name="Freeform 113"/>
          <p:cNvSpPr/>
          <p:nvPr/>
        </p:nvSpPr>
        <p:spPr bwMode="auto">
          <a:xfrm flipH="1">
            <a:off x="3970231" y="3297831"/>
            <a:ext cx="1895193" cy="1145063"/>
          </a:xfrm>
          <a:custGeom>
            <a:avLst/>
            <a:gdLst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16692 w 729048"/>
              <a:gd name="connsiteY2" fmla="*/ 654908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21395 w 729048"/>
              <a:gd name="connsiteY2" fmla="*/ 687625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29048"/>
              <a:gd name="connsiteY0" fmla="*/ 0 h 1532237"/>
              <a:gd name="connsiteX1" fmla="*/ 719641 w 729048"/>
              <a:gd name="connsiteY1" fmla="*/ 16357 h 1532237"/>
              <a:gd name="connsiteX2" fmla="*/ 721395 w 729048"/>
              <a:gd name="connsiteY2" fmla="*/ 687625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19641 w 721395"/>
              <a:gd name="connsiteY0" fmla="*/ 0 h 1515880"/>
              <a:gd name="connsiteX1" fmla="*/ 721395 w 721395"/>
              <a:gd name="connsiteY1" fmla="*/ 671268 h 1515880"/>
              <a:gd name="connsiteX2" fmla="*/ 0 w 721395"/>
              <a:gd name="connsiteY2" fmla="*/ 1515880 h 1515880"/>
              <a:gd name="connsiteX3" fmla="*/ 0 w 721395"/>
              <a:gd name="connsiteY3" fmla="*/ 1515880 h 1515880"/>
              <a:gd name="connsiteX4" fmla="*/ 0 w 721395"/>
              <a:gd name="connsiteY4" fmla="*/ 1515880 h 151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395" h="1515880">
                <a:moveTo>
                  <a:pt x="719641" y="0"/>
                </a:moveTo>
                <a:cubicBezTo>
                  <a:pt x="720226" y="223756"/>
                  <a:pt x="720810" y="447512"/>
                  <a:pt x="721395" y="671268"/>
                </a:cubicBezTo>
                <a:lnTo>
                  <a:pt x="0" y="1515880"/>
                </a:lnTo>
                <a:lnTo>
                  <a:pt x="0" y="1515880"/>
                </a:lnTo>
                <a:lnTo>
                  <a:pt x="0" y="151588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pic>
        <p:nvPicPr>
          <p:cNvPr id="11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1776" y="2277384"/>
            <a:ext cx="2187005" cy="2187005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8492" y="2280460"/>
            <a:ext cx="2191749" cy="219175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0" name="Freeform 79"/>
          <p:cNvSpPr/>
          <p:nvPr/>
        </p:nvSpPr>
        <p:spPr bwMode="auto">
          <a:xfrm flipH="1">
            <a:off x="3479849" y="3292300"/>
            <a:ext cx="2385576" cy="1162950"/>
          </a:xfrm>
          <a:custGeom>
            <a:avLst/>
            <a:gdLst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16692 w 729048"/>
              <a:gd name="connsiteY2" fmla="*/ 654908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42576"/>
              <a:gd name="connsiteY0" fmla="*/ 0 h 1532237"/>
              <a:gd name="connsiteX1" fmla="*/ 729048 w 742576"/>
              <a:gd name="connsiteY1" fmla="*/ 0 h 1532237"/>
              <a:gd name="connsiteX2" fmla="*/ 742576 w 742576"/>
              <a:gd name="connsiteY2" fmla="*/ 654908 h 1532237"/>
              <a:gd name="connsiteX3" fmla="*/ 0 w 742576"/>
              <a:gd name="connsiteY3" fmla="*/ 1532237 h 1532237"/>
              <a:gd name="connsiteX4" fmla="*/ 0 w 742576"/>
              <a:gd name="connsiteY4" fmla="*/ 1532237 h 1532237"/>
              <a:gd name="connsiteX5" fmla="*/ 0 w 742576"/>
              <a:gd name="connsiteY5" fmla="*/ 1532237 h 1532237"/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27502 w 729048"/>
              <a:gd name="connsiteY2" fmla="*/ 639058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27502 w 729048"/>
              <a:gd name="connsiteY2" fmla="*/ 686611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29048"/>
              <a:gd name="connsiteY0" fmla="*/ 0 h 1532237"/>
              <a:gd name="connsiteX1" fmla="*/ 727595 w 729048"/>
              <a:gd name="connsiteY1" fmla="*/ 67201 h 1532237"/>
              <a:gd name="connsiteX2" fmla="*/ 727502 w 729048"/>
              <a:gd name="connsiteY2" fmla="*/ 686611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7595 w 728017"/>
              <a:gd name="connsiteY0" fmla="*/ 0 h 1465036"/>
              <a:gd name="connsiteX1" fmla="*/ 727502 w 728017"/>
              <a:gd name="connsiteY1" fmla="*/ 619410 h 1465036"/>
              <a:gd name="connsiteX2" fmla="*/ 0 w 728017"/>
              <a:gd name="connsiteY2" fmla="*/ 1465036 h 1465036"/>
              <a:gd name="connsiteX3" fmla="*/ 0 w 728017"/>
              <a:gd name="connsiteY3" fmla="*/ 1465036 h 1465036"/>
              <a:gd name="connsiteX4" fmla="*/ 0 w 728017"/>
              <a:gd name="connsiteY4" fmla="*/ 1465036 h 1465036"/>
              <a:gd name="connsiteX0" fmla="*/ 727595 w 848768"/>
              <a:gd name="connsiteY0" fmla="*/ 145740 h 1610776"/>
              <a:gd name="connsiteX1" fmla="*/ 724691 w 848768"/>
              <a:gd name="connsiteY1" fmla="*/ 103235 h 1610776"/>
              <a:gd name="connsiteX2" fmla="*/ 727502 w 848768"/>
              <a:gd name="connsiteY2" fmla="*/ 765150 h 1610776"/>
              <a:gd name="connsiteX3" fmla="*/ 0 w 848768"/>
              <a:gd name="connsiteY3" fmla="*/ 1610776 h 1610776"/>
              <a:gd name="connsiteX4" fmla="*/ 0 w 848768"/>
              <a:gd name="connsiteY4" fmla="*/ 1610776 h 1610776"/>
              <a:gd name="connsiteX5" fmla="*/ 0 w 848768"/>
              <a:gd name="connsiteY5" fmla="*/ 1610776 h 1610776"/>
              <a:gd name="connsiteX0" fmla="*/ 727595 w 727595"/>
              <a:gd name="connsiteY0" fmla="*/ 145740 h 1610776"/>
              <a:gd name="connsiteX1" fmla="*/ 724691 w 727595"/>
              <a:gd name="connsiteY1" fmla="*/ 103235 h 1610776"/>
              <a:gd name="connsiteX2" fmla="*/ 727502 w 727595"/>
              <a:gd name="connsiteY2" fmla="*/ 765150 h 1610776"/>
              <a:gd name="connsiteX3" fmla="*/ 0 w 727595"/>
              <a:gd name="connsiteY3" fmla="*/ 1610776 h 1610776"/>
              <a:gd name="connsiteX4" fmla="*/ 0 w 727595"/>
              <a:gd name="connsiteY4" fmla="*/ 1610776 h 1610776"/>
              <a:gd name="connsiteX5" fmla="*/ 0 w 727595"/>
              <a:gd name="connsiteY5" fmla="*/ 1610776 h 1610776"/>
              <a:gd name="connsiteX0" fmla="*/ 724691 w 727502"/>
              <a:gd name="connsiteY0" fmla="*/ 0 h 1507541"/>
              <a:gd name="connsiteX1" fmla="*/ 727502 w 727502"/>
              <a:gd name="connsiteY1" fmla="*/ 661915 h 1507541"/>
              <a:gd name="connsiteX2" fmla="*/ 0 w 727502"/>
              <a:gd name="connsiteY2" fmla="*/ 1507541 h 1507541"/>
              <a:gd name="connsiteX3" fmla="*/ 0 w 727502"/>
              <a:gd name="connsiteY3" fmla="*/ 1507541 h 1507541"/>
              <a:gd name="connsiteX4" fmla="*/ 0 w 727502"/>
              <a:gd name="connsiteY4" fmla="*/ 1507541 h 1507541"/>
              <a:gd name="connsiteX0" fmla="*/ 724691 w 727502"/>
              <a:gd name="connsiteY0" fmla="*/ 0 h 1507541"/>
              <a:gd name="connsiteX1" fmla="*/ 727502 w 727502"/>
              <a:gd name="connsiteY1" fmla="*/ 618699 h 1507541"/>
              <a:gd name="connsiteX2" fmla="*/ 0 w 727502"/>
              <a:gd name="connsiteY2" fmla="*/ 1507541 h 1507541"/>
              <a:gd name="connsiteX3" fmla="*/ 0 w 727502"/>
              <a:gd name="connsiteY3" fmla="*/ 1507541 h 1507541"/>
              <a:gd name="connsiteX4" fmla="*/ 0 w 727502"/>
              <a:gd name="connsiteY4" fmla="*/ 1507541 h 1507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502" h="1507541">
                <a:moveTo>
                  <a:pt x="724691" y="0"/>
                </a:moveTo>
                <a:lnTo>
                  <a:pt x="727502" y="618699"/>
                </a:lnTo>
                <a:lnTo>
                  <a:pt x="0" y="1507541"/>
                </a:lnTo>
                <a:lnTo>
                  <a:pt x="0" y="1507541"/>
                </a:lnTo>
                <a:lnTo>
                  <a:pt x="0" y="150754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3066" y="2270561"/>
            <a:ext cx="2211859" cy="219776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3" name="Freeform 82"/>
          <p:cNvSpPr/>
          <p:nvPr/>
        </p:nvSpPr>
        <p:spPr bwMode="auto">
          <a:xfrm flipH="1">
            <a:off x="1868875" y="3367085"/>
            <a:ext cx="3963594" cy="1092282"/>
          </a:xfrm>
          <a:custGeom>
            <a:avLst/>
            <a:gdLst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16692 w 729048"/>
              <a:gd name="connsiteY2" fmla="*/ 654908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32863"/>
              <a:gd name="connsiteY0" fmla="*/ 0 h 1532237"/>
              <a:gd name="connsiteX1" fmla="*/ 729048 w 732863"/>
              <a:gd name="connsiteY1" fmla="*/ 0 h 1532237"/>
              <a:gd name="connsiteX2" fmla="*/ 732863 w 732863"/>
              <a:gd name="connsiteY2" fmla="*/ 654908 h 1532237"/>
              <a:gd name="connsiteX3" fmla="*/ 0 w 732863"/>
              <a:gd name="connsiteY3" fmla="*/ 1532237 h 1532237"/>
              <a:gd name="connsiteX4" fmla="*/ 0 w 732863"/>
              <a:gd name="connsiteY4" fmla="*/ 1532237 h 1532237"/>
              <a:gd name="connsiteX5" fmla="*/ 0 w 732863"/>
              <a:gd name="connsiteY5" fmla="*/ 1532237 h 1532237"/>
              <a:gd name="connsiteX0" fmla="*/ 729048 w 733847"/>
              <a:gd name="connsiteY0" fmla="*/ 0 h 1532237"/>
              <a:gd name="connsiteX1" fmla="*/ 732575 w 733847"/>
              <a:gd name="connsiteY1" fmla="*/ 111503 h 1532237"/>
              <a:gd name="connsiteX2" fmla="*/ 732863 w 733847"/>
              <a:gd name="connsiteY2" fmla="*/ 654908 h 1532237"/>
              <a:gd name="connsiteX3" fmla="*/ 0 w 733847"/>
              <a:gd name="connsiteY3" fmla="*/ 1532237 h 1532237"/>
              <a:gd name="connsiteX4" fmla="*/ 0 w 733847"/>
              <a:gd name="connsiteY4" fmla="*/ 1532237 h 1532237"/>
              <a:gd name="connsiteX5" fmla="*/ 0 w 733847"/>
              <a:gd name="connsiteY5" fmla="*/ 1532237 h 1532237"/>
              <a:gd name="connsiteX0" fmla="*/ 729048 w 733847"/>
              <a:gd name="connsiteY0" fmla="*/ 0 h 1532237"/>
              <a:gd name="connsiteX1" fmla="*/ 732575 w 733847"/>
              <a:gd name="connsiteY1" fmla="*/ 111503 h 1532237"/>
              <a:gd name="connsiteX2" fmla="*/ 732863 w 733847"/>
              <a:gd name="connsiteY2" fmla="*/ 524821 h 1532237"/>
              <a:gd name="connsiteX3" fmla="*/ 0 w 733847"/>
              <a:gd name="connsiteY3" fmla="*/ 1532237 h 1532237"/>
              <a:gd name="connsiteX4" fmla="*/ 0 w 733847"/>
              <a:gd name="connsiteY4" fmla="*/ 1532237 h 1532237"/>
              <a:gd name="connsiteX5" fmla="*/ 0 w 733847"/>
              <a:gd name="connsiteY5" fmla="*/ 1532237 h 1532237"/>
              <a:gd name="connsiteX0" fmla="*/ 732575 w 733847"/>
              <a:gd name="connsiteY0" fmla="*/ 0 h 1420734"/>
              <a:gd name="connsiteX1" fmla="*/ 732863 w 733847"/>
              <a:gd name="connsiteY1" fmla="*/ 413318 h 1420734"/>
              <a:gd name="connsiteX2" fmla="*/ 0 w 733847"/>
              <a:gd name="connsiteY2" fmla="*/ 1420734 h 1420734"/>
              <a:gd name="connsiteX3" fmla="*/ 0 w 733847"/>
              <a:gd name="connsiteY3" fmla="*/ 1420734 h 1420734"/>
              <a:gd name="connsiteX4" fmla="*/ 0 w 733847"/>
              <a:gd name="connsiteY4" fmla="*/ 1420734 h 142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847" h="1420734">
                <a:moveTo>
                  <a:pt x="732575" y="0"/>
                </a:moveTo>
                <a:cubicBezTo>
                  <a:pt x="733847" y="218303"/>
                  <a:pt x="731591" y="195015"/>
                  <a:pt x="732863" y="413318"/>
                </a:cubicBezTo>
                <a:lnTo>
                  <a:pt x="0" y="1420734"/>
                </a:lnTo>
                <a:lnTo>
                  <a:pt x="0" y="1420734"/>
                </a:lnTo>
                <a:lnTo>
                  <a:pt x="0" y="1420734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104" name="Freeform 103"/>
          <p:cNvSpPr/>
          <p:nvPr/>
        </p:nvSpPr>
        <p:spPr bwMode="auto">
          <a:xfrm flipH="1">
            <a:off x="4504713" y="3316500"/>
            <a:ext cx="1348354" cy="1114038"/>
          </a:xfrm>
          <a:custGeom>
            <a:avLst/>
            <a:gdLst>
              <a:gd name="connsiteX0" fmla="*/ 729048 w 729048"/>
              <a:gd name="connsiteY0" fmla="*/ 0 h 1532237"/>
              <a:gd name="connsiteX1" fmla="*/ 729048 w 729048"/>
              <a:gd name="connsiteY1" fmla="*/ 0 h 1532237"/>
              <a:gd name="connsiteX2" fmla="*/ 716692 w 729048"/>
              <a:gd name="connsiteY2" fmla="*/ 654908 h 1532237"/>
              <a:gd name="connsiteX3" fmla="*/ 0 w 729048"/>
              <a:gd name="connsiteY3" fmla="*/ 1532237 h 1532237"/>
              <a:gd name="connsiteX4" fmla="*/ 0 w 729048"/>
              <a:gd name="connsiteY4" fmla="*/ 1532237 h 1532237"/>
              <a:gd name="connsiteX5" fmla="*/ 0 w 729048"/>
              <a:gd name="connsiteY5" fmla="*/ 1532237 h 1532237"/>
              <a:gd name="connsiteX0" fmla="*/ 729048 w 729048"/>
              <a:gd name="connsiteY0" fmla="*/ 19905 h 1552142"/>
              <a:gd name="connsiteX1" fmla="*/ 713860 w 729048"/>
              <a:gd name="connsiteY1" fmla="*/ 0 h 1552142"/>
              <a:gd name="connsiteX2" fmla="*/ 716692 w 729048"/>
              <a:gd name="connsiteY2" fmla="*/ 674813 h 1552142"/>
              <a:gd name="connsiteX3" fmla="*/ 0 w 729048"/>
              <a:gd name="connsiteY3" fmla="*/ 1552142 h 1552142"/>
              <a:gd name="connsiteX4" fmla="*/ 0 w 729048"/>
              <a:gd name="connsiteY4" fmla="*/ 1552142 h 1552142"/>
              <a:gd name="connsiteX5" fmla="*/ 0 w 729048"/>
              <a:gd name="connsiteY5" fmla="*/ 1552142 h 1552142"/>
              <a:gd name="connsiteX0" fmla="*/ 713860 w 716692"/>
              <a:gd name="connsiteY0" fmla="*/ 0 h 1552142"/>
              <a:gd name="connsiteX1" fmla="*/ 716692 w 716692"/>
              <a:gd name="connsiteY1" fmla="*/ 674813 h 1552142"/>
              <a:gd name="connsiteX2" fmla="*/ 0 w 716692"/>
              <a:gd name="connsiteY2" fmla="*/ 1552142 h 1552142"/>
              <a:gd name="connsiteX3" fmla="*/ 0 w 716692"/>
              <a:gd name="connsiteY3" fmla="*/ 1552142 h 1552142"/>
              <a:gd name="connsiteX4" fmla="*/ 0 w 716692"/>
              <a:gd name="connsiteY4" fmla="*/ 1552142 h 155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92" h="1552142">
                <a:moveTo>
                  <a:pt x="713860" y="0"/>
                </a:moveTo>
                <a:lnTo>
                  <a:pt x="716692" y="674813"/>
                </a:lnTo>
                <a:lnTo>
                  <a:pt x="0" y="1552142"/>
                </a:lnTo>
                <a:lnTo>
                  <a:pt x="0" y="1552142"/>
                </a:lnTo>
                <a:lnTo>
                  <a:pt x="0" y="155214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8142" y="230413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70731"/>
                </a:solidFill>
                <a:latin typeface="Play"/>
                <a:cs typeface="Play"/>
              </a:rPr>
              <a:t>+10kV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370980" y="2321577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70731"/>
                </a:solidFill>
                <a:latin typeface="Play"/>
                <a:cs typeface="Play"/>
              </a:rPr>
              <a:t>0kV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65409" y="4481336"/>
            <a:ext cx="1207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Play"/>
                <a:cs typeface="Play"/>
              </a:rPr>
              <a:t>Radius (um)</a:t>
            </a:r>
          </a:p>
        </p:txBody>
      </p:sp>
      <p:sp>
        <p:nvSpPr>
          <p:cNvPr id="96" name="TextBox 95"/>
          <p:cNvSpPr txBox="1"/>
          <p:nvPr/>
        </p:nvSpPr>
        <p:spPr>
          <a:xfrm rot="16200000">
            <a:off x="4966789" y="3084015"/>
            <a:ext cx="147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Play"/>
                <a:cs typeface="Play"/>
              </a:rPr>
              <a:t>Angle (</a:t>
            </a:r>
            <a:r>
              <a:rPr lang="en-US" sz="1400" dirty="0" err="1">
                <a:solidFill>
                  <a:schemeClr val="tx2"/>
                </a:solidFill>
                <a:latin typeface="Play"/>
                <a:cs typeface="Play"/>
              </a:rPr>
              <a:t>mrads</a:t>
            </a:r>
            <a:r>
              <a:rPr lang="en-US" sz="1400" dirty="0">
                <a:solidFill>
                  <a:schemeClr val="tx2"/>
                </a:solidFill>
                <a:latin typeface="Play"/>
                <a:cs typeface="Play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BD11C-10E1-E234-9CFD-314AE96A34C5}"/>
              </a:ext>
            </a:extLst>
          </p:cNvPr>
          <p:cNvSpPr txBox="1"/>
          <p:nvPr/>
        </p:nvSpPr>
        <p:spPr>
          <a:xfrm>
            <a:off x="196786" y="885526"/>
            <a:ext cx="6566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lay"/>
              </a:rPr>
              <a:t>Plasma			</a:t>
            </a:r>
          </a:p>
          <a:p>
            <a:r>
              <a:rPr lang="en-US" dirty="0">
                <a:solidFill>
                  <a:schemeClr val="tx2"/>
                </a:solidFill>
                <a:latin typeface="Play"/>
              </a:rPr>
              <a:t>		Source Electrode (250um aperture)</a:t>
            </a:r>
          </a:p>
          <a:p>
            <a:r>
              <a:rPr lang="en-US" dirty="0">
                <a:solidFill>
                  <a:schemeClr val="tx2"/>
                </a:solidFill>
                <a:latin typeface="Play"/>
              </a:rPr>
              <a:t>									     Extractor Electrode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9FC6A81-F2E3-91F2-3044-F6E1E70152C9}"/>
              </a:ext>
            </a:extLst>
          </p:cNvPr>
          <p:cNvCxnSpPr/>
          <p:nvPr/>
        </p:nvCxnSpPr>
        <p:spPr>
          <a:xfrm>
            <a:off x="670560" y="1302527"/>
            <a:ext cx="1414490" cy="1388382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B69F89-F59B-09B1-3F9D-C4EB7AB007DF}"/>
              </a:ext>
            </a:extLst>
          </p:cNvPr>
          <p:cNvCxnSpPr>
            <a:cxnSpLocks/>
          </p:cNvCxnSpPr>
          <p:nvPr/>
        </p:nvCxnSpPr>
        <p:spPr>
          <a:xfrm>
            <a:off x="2734872" y="1431017"/>
            <a:ext cx="160678" cy="1202731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E7585A-983B-7DD3-D88B-D2954F7D1855}"/>
              </a:ext>
            </a:extLst>
          </p:cNvPr>
          <p:cNvCxnSpPr>
            <a:cxnSpLocks/>
          </p:cNvCxnSpPr>
          <p:nvPr/>
        </p:nvCxnSpPr>
        <p:spPr>
          <a:xfrm flipH="1">
            <a:off x="3992038" y="1729558"/>
            <a:ext cx="616743" cy="899087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46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4" grpId="1" animBg="1"/>
      <p:bldP spid="80" grpId="0" animBg="1"/>
      <p:bldP spid="80" grpId="1" animBg="1"/>
      <p:bldP spid="83" grpId="0" animBg="1"/>
      <p:bldP spid="104" grpId="0" animBg="1"/>
      <p:bldP spid="104" grpId="1" animBg="1"/>
      <p:bldP spid="4" grpId="0"/>
      <p:bldP spid="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 l="39375" t="27667" r="5625" b="14667"/>
          <a:stretch>
            <a:fillRect/>
          </a:stretch>
        </p:blipFill>
        <p:spPr bwMode="auto">
          <a:xfrm>
            <a:off x="5882507" y="4566508"/>
            <a:ext cx="310085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/>
          <a:srcRect l="36927" t="26912" r="25809" b="23877"/>
          <a:stretch>
            <a:fillRect/>
          </a:stretch>
        </p:blipFill>
        <p:spPr bwMode="auto">
          <a:xfrm rot="5400000">
            <a:off x="1147237" y="3368644"/>
            <a:ext cx="2335451" cy="287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160338" y="6662738"/>
            <a:ext cx="2927350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7" tIns="45723" rIns="91447" bIns="45723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" kern="1200" smtClean="0">
                <a:solidFill>
                  <a:srgbClr val="25582C"/>
                </a:solidFill>
                <a:latin typeface="Arial" charset="0"/>
                <a:ea typeface="ＭＳ Ｐゴシック" pitchFamily="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5pPr>
            <a:lvl6pPr marL="2286000" algn="l" defTabSz="914400" rtl="0" eaLnBrk="1" latinLnBrk="0" hangingPunct="1"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6pPr>
            <a:lvl7pPr marL="2743200" algn="l" defTabSz="914400" rtl="0" eaLnBrk="1" latinLnBrk="0" hangingPunct="1"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7pPr>
            <a:lvl8pPr marL="3200400" algn="l" defTabSz="914400" rtl="0" eaLnBrk="1" latinLnBrk="0" hangingPunct="1"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8pPr>
            <a:lvl9pPr marL="3657600" algn="l" defTabSz="914400" rtl="0" eaLnBrk="1" latinLnBrk="0" hangingPunct="1">
              <a:defRPr sz="500" kern="1200">
                <a:solidFill>
                  <a:schemeClr val="tx1"/>
                </a:solidFill>
                <a:latin typeface="Arial" charset="0"/>
                <a:ea typeface="ＭＳ Ｐゴシック" pitchFamily="28" charset="-128"/>
                <a:cs typeface="+mn-cs"/>
              </a:defRPr>
            </a:lvl9pPr>
          </a:lstStyle>
          <a:p>
            <a:pPr>
              <a:defRPr/>
            </a:pPr>
            <a:r>
              <a:rPr lang="en-AU"/>
              <a:t>2704 SE 39th Loop, Suite 109, Hillsboro, OR 97123  USA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537" y="1720341"/>
            <a:ext cx="379352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O</a:t>
            </a:r>
            <a:r>
              <a:rPr lang="en-US" sz="1800" baseline="30000" dirty="0"/>
              <a:t>- </a:t>
            </a:r>
            <a:r>
              <a:rPr lang="en-US" sz="1800" dirty="0"/>
              <a:t>for SIMS imaging of geological, semiconductor and biological materials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 l="34104" t="29308" r="23658" b="10628"/>
          <a:stretch>
            <a:fillRect/>
          </a:stretch>
        </p:blipFill>
        <p:spPr bwMode="auto">
          <a:xfrm>
            <a:off x="5523469" y="1507524"/>
            <a:ext cx="3138617" cy="2755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" name="Group 40"/>
          <p:cNvGrpSpPr/>
          <p:nvPr/>
        </p:nvGrpSpPr>
        <p:grpSpPr>
          <a:xfrm>
            <a:off x="1247775" y="3659394"/>
            <a:ext cx="95250" cy="808596"/>
            <a:chOff x="1247775" y="4030104"/>
            <a:chExt cx="95250" cy="808596"/>
          </a:xfrm>
        </p:grpSpPr>
        <p:sp>
          <p:nvSpPr>
            <p:cNvPr id="17" name="Oval 16"/>
            <p:cNvSpPr/>
            <p:nvPr/>
          </p:nvSpPr>
          <p:spPr bwMode="auto">
            <a:xfrm>
              <a:off x="1247775" y="473392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1247775" y="4591050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247775" y="444817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1247775" y="431482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1247775" y="4178643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1247775" y="4030104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333750" y="3820290"/>
            <a:ext cx="95250" cy="647700"/>
            <a:chOff x="1247775" y="4000500"/>
            <a:chExt cx="95250" cy="647700"/>
          </a:xfrm>
        </p:grpSpPr>
        <p:sp>
          <p:nvSpPr>
            <p:cNvPr id="24" name="Oval 23"/>
            <p:cNvSpPr/>
            <p:nvPr/>
          </p:nvSpPr>
          <p:spPr bwMode="auto">
            <a:xfrm>
              <a:off x="1247775" y="454342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1247775" y="4400550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1247775" y="425767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1247775" y="4124325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247775" y="4000500"/>
              <a:ext cx="95250" cy="104775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</p:grpSp>
      <p:sp>
        <p:nvSpPr>
          <p:cNvPr id="30" name="Oval 29"/>
          <p:cNvSpPr/>
          <p:nvPr/>
        </p:nvSpPr>
        <p:spPr bwMode="auto">
          <a:xfrm>
            <a:off x="3343275" y="3686940"/>
            <a:ext cx="95250" cy="104775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rot="10800000" flipV="1">
            <a:off x="3429001" y="4345203"/>
            <a:ext cx="657225" cy="714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4" name="Straight Arrow Connector 33"/>
          <p:cNvCxnSpPr>
            <a:stCxn id="31" idx="2"/>
          </p:cNvCxnSpPr>
          <p:nvPr/>
        </p:nvCxnSpPr>
        <p:spPr bwMode="auto">
          <a:xfrm rot="16200000" flipH="1">
            <a:off x="1372761" y="3844499"/>
            <a:ext cx="500868" cy="492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rot="10800000">
            <a:off x="2667000" y="5624513"/>
            <a:ext cx="1682578" cy="101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1933575" y="4143375"/>
            <a:ext cx="833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PLASMA</a:t>
            </a:r>
          </a:p>
        </p:txBody>
      </p:sp>
      <p:sp>
        <p:nvSpPr>
          <p:cNvPr id="43" name="Freeform 42"/>
          <p:cNvSpPr/>
          <p:nvPr/>
        </p:nvSpPr>
        <p:spPr bwMode="auto">
          <a:xfrm>
            <a:off x="2476500" y="4757737"/>
            <a:ext cx="342900" cy="233363"/>
          </a:xfrm>
          <a:custGeom>
            <a:avLst/>
            <a:gdLst>
              <a:gd name="connsiteX0" fmla="*/ 0 w 352425"/>
              <a:gd name="connsiteY0" fmla="*/ 180975 h 200025"/>
              <a:gd name="connsiteX1" fmla="*/ 142875 w 352425"/>
              <a:gd name="connsiteY1" fmla="*/ 9525 h 200025"/>
              <a:gd name="connsiteX2" fmla="*/ 342900 w 352425"/>
              <a:gd name="connsiteY2" fmla="*/ 0 h 200025"/>
              <a:gd name="connsiteX3" fmla="*/ 352425 w 352425"/>
              <a:gd name="connsiteY3" fmla="*/ 200025 h 200025"/>
              <a:gd name="connsiteX4" fmla="*/ 0 w 352425"/>
              <a:gd name="connsiteY4" fmla="*/ 180975 h 200025"/>
              <a:gd name="connsiteX0" fmla="*/ 0 w 342900"/>
              <a:gd name="connsiteY0" fmla="*/ 180975 h 238125"/>
              <a:gd name="connsiteX1" fmla="*/ 142875 w 342900"/>
              <a:gd name="connsiteY1" fmla="*/ 9525 h 238125"/>
              <a:gd name="connsiteX2" fmla="*/ 342900 w 342900"/>
              <a:gd name="connsiteY2" fmla="*/ 0 h 238125"/>
              <a:gd name="connsiteX3" fmla="*/ 342900 w 342900"/>
              <a:gd name="connsiteY3" fmla="*/ 238125 h 238125"/>
              <a:gd name="connsiteX4" fmla="*/ 0 w 342900"/>
              <a:gd name="connsiteY4" fmla="*/ 180975 h 238125"/>
              <a:gd name="connsiteX0" fmla="*/ 0 w 342900"/>
              <a:gd name="connsiteY0" fmla="*/ 171450 h 228600"/>
              <a:gd name="connsiteX1" fmla="*/ 142875 w 342900"/>
              <a:gd name="connsiteY1" fmla="*/ 0 h 228600"/>
              <a:gd name="connsiteX2" fmla="*/ 261938 w 342900"/>
              <a:gd name="connsiteY2" fmla="*/ 57150 h 228600"/>
              <a:gd name="connsiteX3" fmla="*/ 342900 w 342900"/>
              <a:gd name="connsiteY3" fmla="*/ 228600 h 228600"/>
              <a:gd name="connsiteX4" fmla="*/ 0 w 342900"/>
              <a:gd name="connsiteY4" fmla="*/ 171450 h 228600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  <a:gd name="connsiteX0" fmla="*/ 0 w 400050"/>
              <a:gd name="connsiteY0" fmla="*/ 214313 h 271463"/>
              <a:gd name="connsiteX1" fmla="*/ 142875 w 400050"/>
              <a:gd name="connsiteY1" fmla="*/ 42863 h 271463"/>
              <a:gd name="connsiteX2" fmla="*/ 342900 w 400050"/>
              <a:gd name="connsiteY2" fmla="*/ 38100 h 271463"/>
              <a:gd name="connsiteX3" fmla="*/ 342900 w 400050"/>
              <a:gd name="connsiteY3" fmla="*/ 271463 h 271463"/>
              <a:gd name="connsiteX4" fmla="*/ 0 w 400050"/>
              <a:gd name="connsiteY4" fmla="*/ 214313 h 271463"/>
              <a:gd name="connsiteX0" fmla="*/ 0 w 342900"/>
              <a:gd name="connsiteY0" fmla="*/ 214313 h 271463"/>
              <a:gd name="connsiteX1" fmla="*/ 142875 w 342900"/>
              <a:gd name="connsiteY1" fmla="*/ 42863 h 271463"/>
              <a:gd name="connsiteX2" fmla="*/ 342900 w 342900"/>
              <a:gd name="connsiteY2" fmla="*/ 38100 h 271463"/>
              <a:gd name="connsiteX3" fmla="*/ 342900 w 342900"/>
              <a:gd name="connsiteY3" fmla="*/ 271463 h 271463"/>
              <a:gd name="connsiteX4" fmla="*/ 0 w 342900"/>
              <a:gd name="connsiteY4" fmla="*/ 214313 h 271463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233363">
                <a:moveTo>
                  <a:pt x="0" y="176213"/>
                </a:moveTo>
                <a:lnTo>
                  <a:pt x="142875" y="4763"/>
                </a:lnTo>
                <a:lnTo>
                  <a:pt x="342900" y="0"/>
                </a:lnTo>
                <a:lnTo>
                  <a:pt x="342900" y="233363"/>
                </a:lnTo>
                <a:lnTo>
                  <a:pt x="0" y="176213"/>
                </a:lnTo>
                <a:close/>
              </a:path>
            </a:pathLst>
          </a:cu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44" name="Freeform 43"/>
          <p:cNvSpPr/>
          <p:nvPr/>
        </p:nvSpPr>
        <p:spPr bwMode="auto">
          <a:xfrm flipH="1">
            <a:off x="1862136" y="4748213"/>
            <a:ext cx="342900" cy="233363"/>
          </a:xfrm>
          <a:custGeom>
            <a:avLst/>
            <a:gdLst>
              <a:gd name="connsiteX0" fmla="*/ 0 w 352425"/>
              <a:gd name="connsiteY0" fmla="*/ 180975 h 200025"/>
              <a:gd name="connsiteX1" fmla="*/ 142875 w 352425"/>
              <a:gd name="connsiteY1" fmla="*/ 9525 h 200025"/>
              <a:gd name="connsiteX2" fmla="*/ 342900 w 352425"/>
              <a:gd name="connsiteY2" fmla="*/ 0 h 200025"/>
              <a:gd name="connsiteX3" fmla="*/ 352425 w 352425"/>
              <a:gd name="connsiteY3" fmla="*/ 200025 h 200025"/>
              <a:gd name="connsiteX4" fmla="*/ 0 w 352425"/>
              <a:gd name="connsiteY4" fmla="*/ 180975 h 200025"/>
              <a:gd name="connsiteX0" fmla="*/ 0 w 342900"/>
              <a:gd name="connsiteY0" fmla="*/ 180975 h 238125"/>
              <a:gd name="connsiteX1" fmla="*/ 142875 w 342900"/>
              <a:gd name="connsiteY1" fmla="*/ 9525 h 238125"/>
              <a:gd name="connsiteX2" fmla="*/ 342900 w 342900"/>
              <a:gd name="connsiteY2" fmla="*/ 0 h 238125"/>
              <a:gd name="connsiteX3" fmla="*/ 342900 w 342900"/>
              <a:gd name="connsiteY3" fmla="*/ 238125 h 238125"/>
              <a:gd name="connsiteX4" fmla="*/ 0 w 342900"/>
              <a:gd name="connsiteY4" fmla="*/ 180975 h 238125"/>
              <a:gd name="connsiteX0" fmla="*/ 0 w 342900"/>
              <a:gd name="connsiteY0" fmla="*/ 171450 h 228600"/>
              <a:gd name="connsiteX1" fmla="*/ 142875 w 342900"/>
              <a:gd name="connsiteY1" fmla="*/ 0 h 228600"/>
              <a:gd name="connsiteX2" fmla="*/ 261938 w 342900"/>
              <a:gd name="connsiteY2" fmla="*/ 57150 h 228600"/>
              <a:gd name="connsiteX3" fmla="*/ 342900 w 342900"/>
              <a:gd name="connsiteY3" fmla="*/ 228600 h 228600"/>
              <a:gd name="connsiteX4" fmla="*/ 0 w 342900"/>
              <a:gd name="connsiteY4" fmla="*/ 171450 h 228600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  <a:gd name="connsiteX0" fmla="*/ 0 w 400050"/>
              <a:gd name="connsiteY0" fmla="*/ 214313 h 271463"/>
              <a:gd name="connsiteX1" fmla="*/ 142875 w 400050"/>
              <a:gd name="connsiteY1" fmla="*/ 42863 h 271463"/>
              <a:gd name="connsiteX2" fmla="*/ 342900 w 400050"/>
              <a:gd name="connsiteY2" fmla="*/ 38100 h 271463"/>
              <a:gd name="connsiteX3" fmla="*/ 342900 w 400050"/>
              <a:gd name="connsiteY3" fmla="*/ 271463 h 271463"/>
              <a:gd name="connsiteX4" fmla="*/ 0 w 400050"/>
              <a:gd name="connsiteY4" fmla="*/ 214313 h 271463"/>
              <a:gd name="connsiteX0" fmla="*/ 0 w 342900"/>
              <a:gd name="connsiteY0" fmla="*/ 214313 h 271463"/>
              <a:gd name="connsiteX1" fmla="*/ 142875 w 342900"/>
              <a:gd name="connsiteY1" fmla="*/ 42863 h 271463"/>
              <a:gd name="connsiteX2" fmla="*/ 342900 w 342900"/>
              <a:gd name="connsiteY2" fmla="*/ 38100 h 271463"/>
              <a:gd name="connsiteX3" fmla="*/ 342900 w 342900"/>
              <a:gd name="connsiteY3" fmla="*/ 271463 h 271463"/>
              <a:gd name="connsiteX4" fmla="*/ 0 w 342900"/>
              <a:gd name="connsiteY4" fmla="*/ 214313 h 271463"/>
              <a:gd name="connsiteX0" fmla="*/ 0 w 342900"/>
              <a:gd name="connsiteY0" fmla="*/ 176213 h 233363"/>
              <a:gd name="connsiteX1" fmla="*/ 142875 w 342900"/>
              <a:gd name="connsiteY1" fmla="*/ 4763 h 233363"/>
              <a:gd name="connsiteX2" fmla="*/ 342900 w 342900"/>
              <a:gd name="connsiteY2" fmla="*/ 0 h 233363"/>
              <a:gd name="connsiteX3" fmla="*/ 342900 w 342900"/>
              <a:gd name="connsiteY3" fmla="*/ 233363 h 233363"/>
              <a:gd name="connsiteX4" fmla="*/ 0 w 342900"/>
              <a:gd name="connsiteY4" fmla="*/ 176213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" h="233363">
                <a:moveTo>
                  <a:pt x="0" y="176213"/>
                </a:moveTo>
                <a:lnTo>
                  <a:pt x="142875" y="4763"/>
                </a:lnTo>
                <a:lnTo>
                  <a:pt x="342900" y="0"/>
                </a:lnTo>
                <a:lnTo>
                  <a:pt x="342900" y="233363"/>
                </a:lnTo>
                <a:lnTo>
                  <a:pt x="0" y="176213"/>
                </a:lnTo>
                <a:close/>
              </a:path>
            </a:pathLst>
          </a:cu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45" name="Freeform 44"/>
          <p:cNvSpPr/>
          <p:nvPr/>
        </p:nvSpPr>
        <p:spPr bwMode="auto">
          <a:xfrm>
            <a:off x="3186113" y="4886324"/>
            <a:ext cx="585787" cy="257175"/>
          </a:xfrm>
          <a:custGeom>
            <a:avLst/>
            <a:gdLst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0 h 252413"/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133351 h 252413"/>
              <a:gd name="connsiteX5" fmla="*/ 0 w 428625"/>
              <a:gd name="connsiteY5" fmla="*/ 0 h 252413"/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209551 h 252413"/>
              <a:gd name="connsiteX5" fmla="*/ 0 w 428625"/>
              <a:gd name="connsiteY5" fmla="*/ 133351 h 252413"/>
              <a:gd name="connsiteX6" fmla="*/ 0 w 428625"/>
              <a:gd name="connsiteY6" fmla="*/ 0 h 252413"/>
              <a:gd name="connsiteX0" fmla="*/ 157162 w 585787"/>
              <a:gd name="connsiteY0" fmla="*/ 0 h 252413"/>
              <a:gd name="connsiteX1" fmla="*/ 585787 w 585787"/>
              <a:gd name="connsiteY1" fmla="*/ 0 h 252413"/>
              <a:gd name="connsiteX2" fmla="*/ 585787 w 585787"/>
              <a:gd name="connsiteY2" fmla="*/ 252413 h 252413"/>
              <a:gd name="connsiteX3" fmla="*/ 157162 w 585787"/>
              <a:gd name="connsiteY3" fmla="*/ 252413 h 252413"/>
              <a:gd name="connsiteX4" fmla="*/ 0 w 585787"/>
              <a:gd name="connsiteY4" fmla="*/ 166689 h 252413"/>
              <a:gd name="connsiteX5" fmla="*/ 157162 w 585787"/>
              <a:gd name="connsiteY5" fmla="*/ 133351 h 252413"/>
              <a:gd name="connsiteX6" fmla="*/ 157162 w 585787"/>
              <a:gd name="connsiteY6" fmla="*/ 0 h 252413"/>
              <a:gd name="connsiteX0" fmla="*/ 157162 w 585787"/>
              <a:gd name="connsiteY0" fmla="*/ 0 h 257175"/>
              <a:gd name="connsiteX1" fmla="*/ 585787 w 585787"/>
              <a:gd name="connsiteY1" fmla="*/ 0 h 257175"/>
              <a:gd name="connsiteX2" fmla="*/ 585787 w 585787"/>
              <a:gd name="connsiteY2" fmla="*/ 252413 h 257175"/>
              <a:gd name="connsiteX3" fmla="*/ 4762 w 585787"/>
              <a:gd name="connsiteY3" fmla="*/ 257175 h 257175"/>
              <a:gd name="connsiteX4" fmla="*/ 0 w 585787"/>
              <a:gd name="connsiteY4" fmla="*/ 166689 h 257175"/>
              <a:gd name="connsiteX5" fmla="*/ 157162 w 585787"/>
              <a:gd name="connsiteY5" fmla="*/ 133351 h 257175"/>
              <a:gd name="connsiteX6" fmla="*/ 157162 w 585787"/>
              <a:gd name="connsiteY6" fmla="*/ 0 h 257175"/>
              <a:gd name="connsiteX0" fmla="*/ 157162 w 585787"/>
              <a:gd name="connsiteY0" fmla="*/ 0 h 257175"/>
              <a:gd name="connsiteX1" fmla="*/ 585787 w 585787"/>
              <a:gd name="connsiteY1" fmla="*/ 0 h 257175"/>
              <a:gd name="connsiteX2" fmla="*/ 585787 w 585787"/>
              <a:gd name="connsiteY2" fmla="*/ 252413 h 257175"/>
              <a:gd name="connsiteX3" fmla="*/ 4762 w 585787"/>
              <a:gd name="connsiteY3" fmla="*/ 257175 h 257175"/>
              <a:gd name="connsiteX4" fmla="*/ 0 w 585787"/>
              <a:gd name="connsiteY4" fmla="*/ 166689 h 257175"/>
              <a:gd name="connsiteX5" fmla="*/ 142874 w 585787"/>
              <a:gd name="connsiteY5" fmla="*/ 109539 h 257175"/>
              <a:gd name="connsiteX6" fmla="*/ 157162 w 585787"/>
              <a:gd name="connsiteY6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787" h="257175">
                <a:moveTo>
                  <a:pt x="157162" y="0"/>
                </a:moveTo>
                <a:lnTo>
                  <a:pt x="585787" y="0"/>
                </a:lnTo>
                <a:lnTo>
                  <a:pt x="585787" y="252413"/>
                </a:lnTo>
                <a:lnTo>
                  <a:pt x="4762" y="257175"/>
                </a:lnTo>
                <a:lnTo>
                  <a:pt x="0" y="166689"/>
                </a:lnTo>
                <a:lnTo>
                  <a:pt x="142874" y="109539"/>
                </a:lnTo>
                <a:lnTo>
                  <a:pt x="157162" y="0"/>
                </a:lnTo>
                <a:close/>
              </a:path>
            </a:pathLst>
          </a:cu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46" name="Freeform 45"/>
          <p:cNvSpPr/>
          <p:nvPr/>
        </p:nvSpPr>
        <p:spPr bwMode="auto">
          <a:xfrm flipH="1">
            <a:off x="895350" y="4891086"/>
            <a:ext cx="585787" cy="257175"/>
          </a:xfrm>
          <a:custGeom>
            <a:avLst/>
            <a:gdLst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0 h 252413"/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133351 h 252413"/>
              <a:gd name="connsiteX5" fmla="*/ 0 w 428625"/>
              <a:gd name="connsiteY5" fmla="*/ 0 h 252413"/>
              <a:gd name="connsiteX0" fmla="*/ 0 w 428625"/>
              <a:gd name="connsiteY0" fmla="*/ 0 h 252413"/>
              <a:gd name="connsiteX1" fmla="*/ 428625 w 428625"/>
              <a:gd name="connsiteY1" fmla="*/ 0 h 252413"/>
              <a:gd name="connsiteX2" fmla="*/ 428625 w 428625"/>
              <a:gd name="connsiteY2" fmla="*/ 252413 h 252413"/>
              <a:gd name="connsiteX3" fmla="*/ 0 w 428625"/>
              <a:gd name="connsiteY3" fmla="*/ 252413 h 252413"/>
              <a:gd name="connsiteX4" fmla="*/ 0 w 428625"/>
              <a:gd name="connsiteY4" fmla="*/ 209551 h 252413"/>
              <a:gd name="connsiteX5" fmla="*/ 0 w 428625"/>
              <a:gd name="connsiteY5" fmla="*/ 133351 h 252413"/>
              <a:gd name="connsiteX6" fmla="*/ 0 w 428625"/>
              <a:gd name="connsiteY6" fmla="*/ 0 h 252413"/>
              <a:gd name="connsiteX0" fmla="*/ 157162 w 585787"/>
              <a:gd name="connsiteY0" fmla="*/ 0 h 252413"/>
              <a:gd name="connsiteX1" fmla="*/ 585787 w 585787"/>
              <a:gd name="connsiteY1" fmla="*/ 0 h 252413"/>
              <a:gd name="connsiteX2" fmla="*/ 585787 w 585787"/>
              <a:gd name="connsiteY2" fmla="*/ 252413 h 252413"/>
              <a:gd name="connsiteX3" fmla="*/ 157162 w 585787"/>
              <a:gd name="connsiteY3" fmla="*/ 252413 h 252413"/>
              <a:gd name="connsiteX4" fmla="*/ 0 w 585787"/>
              <a:gd name="connsiteY4" fmla="*/ 166689 h 252413"/>
              <a:gd name="connsiteX5" fmla="*/ 157162 w 585787"/>
              <a:gd name="connsiteY5" fmla="*/ 133351 h 252413"/>
              <a:gd name="connsiteX6" fmla="*/ 157162 w 585787"/>
              <a:gd name="connsiteY6" fmla="*/ 0 h 252413"/>
              <a:gd name="connsiteX0" fmla="*/ 157162 w 585787"/>
              <a:gd name="connsiteY0" fmla="*/ 0 h 257175"/>
              <a:gd name="connsiteX1" fmla="*/ 585787 w 585787"/>
              <a:gd name="connsiteY1" fmla="*/ 0 h 257175"/>
              <a:gd name="connsiteX2" fmla="*/ 585787 w 585787"/>
              <a:gd name="connsiteY2" fmla="*/ 252413 h 257175"/>
              <a:gd name="connsiteX3" fmla="*/ 4762 w 585787"/>
              <a:gd name="connsiteY3" fmla="*/ 257175 h 257175"/>
              <a:gd name="connsiteX4" fmla="*/ 0 w 585787"/>
              <a:gd name="connsiteY4" fmla="*/ 166689 h 257175"/>
              <a:gd name="connsiteX5" fmla="*/ 157162 w 585787"/>
              <a:gd name="connsiteY5" fmla="*/ 133351 h 257175"/>
              <a:gd name="connsiteX6" fmla="*/ 157162 w 585787"/>
              <a:gd name="connsiteY6" fmla="*/ 0 h 257175"/>
              <a:gd name="connsiteX0" fmla="*/ 157162 w 585787"/>
              <a:gd name="connsiteY0" fmla="*/ 0 h 257175"/>
              <a:gd name="connsiteX1" fmla="*/ 585787 w 585787"/>
              <a:gd name="connsiteY1" fmla="*/ 0 h 257175"/>
              <a:gd name="connsiteX2" fmla="*/ 585787 w 585787"/>
              <a:gd name="connsiteY2" fmla="*/ 252413 h 257175"/>
              <a:gd name="connsiteX3" fmla="*/ 4762 w 585787"/>
              <a:gd name="connsiteY3" fmla="*/ 257175 h 257175"/>
              <a:gd name="connsiteX4" fmla="*/ 0 w 585787"/>
              <a:gd name="connsiteY4" fmla="*/ 166689 h 257175"/>
              <a:gd name="connsiteX5" fmla="*/ 142874 w 585787"/>
              <a:gd name="connsiteY5" fmla="*/ 109539 h 257175"/>
              <a:gd name="connsiteX6" fmla="*/ 157162 w 585787"/>
              <a:gd name="connsiteY6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787" h="257175">
                <a:moveTo>
                  <a:pt x="157162" y="0"/>
                </a:moveTo>
                <a:lnTo>
                  <a:pt x="585787" y="0"/>
                </a:lnTo>
                <a:lnTo>
                  <a:pt x="585787" y="252413"/>
                </a:lnTo>
                <a:lnTo>
                  <a:pt x="4762" y="257175"/>
                </a:lnTo>
                <a:lnTo>
                  <a:pt x="0" y="166689"/>
                </a:lnTo>
                <a:lnTo>
                  <a:pt x="142874" y="109539"/>
                </a:lnTo>
                <a:lnTo>
                  <a:pt x="157162" y="0"/>
                </a:lnTo>
                <a:close/>
              </a:path>
            </a:pathLst>
          </a:cu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8469" y="3126252"/>
            <a:ext cx="16401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Plasma Chamber</a:t>
            </a:r>
          </a:p>
          <a:p>
            <a:r>
              <a:rPr lang="en-US" sz="1200" dirty="0"/>
              <a:t>with low loss tangent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45013" y="3118018"/>
            <a:ext cx="20949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Faraday Shield</a:t>
            </a:r>
            <a:r>
              <a:rPr lang="en-US" sz="1200" dirty="0"/>
              <a:t> </a:t>
            </a:r>
          </a:p>
          <a:p>
            <a:r>
              <a:rPr lang="en-US" sz="1200" dirty="0"/>
              <a:t> High </a:t>
            </a:r>
            <a:r>
              <a:rPr lang="en-US" sz="1200" dirty="0" err="1"/>
              <a:t>Azimuthal</a:t>
            </a:r>
            <a:r>
              <a:rPr lang="en-US" sz="1200" dirty="0"/>
              <a:t> Impedance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rot="10800000">
            <a:off x="2857501" y="5062540"/>
            <a:ext cx="1457325" cy="47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4304266" y="5465814"/>
            <a:ext cx="183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Extractor Electrode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26873" y="5772651"/>
            <a:ext cx="1130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Pole Gap</a:t>
            </a:r>
            <a:endParaRPr lang="en-US" sz="1400" u="sng" dirty="0"/>
          </a:p>
          <a:p>
            <a:r>
              <a:rPr lang="en-US" sz="1400" dirty="0"/>
              <a:t>~600 </a:t>
            </a:r>
            <a:r>
              <a:rPr lang="en-US" sz="1400" dirty="0" err="1"/>
              <a:t>Guass</a:t>
            </a:r>
            <a:endParaRPr lang="en-US" sz="1400" dirty="0"/>
          </a:p>
        </p:txBody>
      </p:sp>
      <p:sp>
        <p:nvSpPr>
          <p:cNvPr id="52" name="Arc 51"/>
          <p:cNvSpPr/>
          <p:nvPr/>
        </p:nvSpPr>
        <p:spPr bwMode="auto">
          <a:xfrm rot="19255901">
            <a:off x="1356239" y="4875008"/>
            <a:ext cx="1872247" cy="1815178"/>
          </a:xfrm>
          <a:prstGeom prst="arc">
            <a:avLst>
              <a:gd name="adj1" fmla="val 18097503"/>
              <a:gd name="adj2" fmla="val 19389540"/>
            </a:avLst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solidFill>
                  <a:schemeClr val="tx1"/>
                </a:solidFill>
                <a:prstDash val="sysDash"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54" name="Arc 53"/>
          <p:cNvSpPr/>
          <p:nvPr/>
        </p:nvSpPr>
        <p:spPr bwMode="auto">
          <a:xfrm rot="7991471">
            <a:off x="2176574" y="4676753"/>
            <a:ext cx="328088" cy="299158"/>
          </a:xfrm>
          <a:prstGeom prst="arc">
            <a:avLst>
              <a:gd name="adj1" fmla="val 17494748"/>
              <a:gd name="adj2" fmla="val 21093586"/>
            </a:avLst>
          </a:prstGeom>
          <a:noFill/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sp>
        <p:nvSpPr>
          <p:cNvPr id="55" name="Arc 54"/>
          <p:cNvSpPr/>
          <p:nvPr/>
        </p:nvSpPr>
        <p:spPr bwMode="auto">
          <a:xfrm rot="19057362">
            <a:off x="2054792" y="4714445"/>
            <a:ext cx="541560" cy="531341"/>
          </a:xfrm>
          <a:prstGeom prst="arc">
            <a:avLst/>
          </a:prstGeom>
          <a:noFill/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000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28" charset="-128"/>
            </a:endParaRPr>
          </a:p>
        </p:txBody>
      </p:sp>
      <p:cxnSp>
        <p:nvCxnSpPr>
          <p:cNvPr id="57" name="Straight Connector 56"/>
          <p:cNvCxnSpPr/>
          <p:nvPr/>
        </p:nvCxnSpPr>
        <p:spPr bwMode="auto">
          <a:xfrm flipV="1">
            <a:off x="2252663" y="4938713"/>
            <a:ext cx="147638" cy="1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74" name="TextBox 273"/>
          <p:cNvSpPr txBox="1"/>
          <p:nvPr/>
        </p:nvSpPr>
        <p:spPr>
          <a:xfrm>
            <a:off x="4324904" y="4757345"/>
            <a:ext cx="1486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Magnetic Poles</a:t>
            </a:r>
          </a:p>
          <a:p>
            <a:r>
              <a:rPr lang="en-US" sz="1400" dirty="0"/>
              <a:t>Transverse </a:t>
            </a:r>
            <a:r>
              <a:rPr lang="en-US" sz="1400" u="sng" dirty="0"/>
              <a:t>B</a:t>
            </a:r>
          </a:p>
        </p:txBody>
      </p:sp>
      <p:sp>
        <p:nvSpPr>
          <p:cNvPr id="275" name="TextBox 274"/>
          <p:cNvSpPr txBox="1"/>
          <p:nvPr/>
        </p:nvSpPr>
        <p:spPr>
          <a:xfrm>
            <a:off x="3987148" y="4184825"/>
            <a:ext cx="11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RF Antenna</a:t>
            </a:r>
          </a:p>
        </p:txBody>
      </p:sp>
      <p:grpSp>
        <p:nvGrpSpPr>
          <p:cNvPr id="282" name="Group 281"/>
          <p:cNvGrpSpPr/>
          <p:nvPr/>
        </p:nvGrpSpPr>
        <p:grpSpPr>
          <a:xfrm>
            <a:off x="3754525" y="5704997"/>
            <a:ext cx="4166156" cy="621662"/>
            <a:chOff x="3754525" y="5704997"/>
            <a:chExt cx="4166156" cy="621662"/>
          </a:xfrm>
        </p:grpSpPr>
        <p:sp>
          <p:nvSpPr>
            <p:cNvPr id="276" name="Oval 275"/>
            <p:cNvSpPr/>
            <p:nvPr/>
          </p:nvSpPr>
          <p:spPr bwMode="auto">
            <a:xfrm>
              <a:off x="7018638" y="5782962"/>
              <a:ext cx="902043" cy="543697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2000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28" charset="-128"/>
              </a:endParaRPr>
            </a:p>
          </p:txBody>
        </p:sp>
        <p:cxnSp>
          <p:nvCxnSpPr>
            <p:cNvPr id="278" name="Straight Arrow Connector 277"/>
            <p:cNvCxnSpPr>
              <a:cxnSpLocks/>
              <a:endCxn id="276" idx="2"/>
            </p:cNvCxnSpPr>
            <p:nvPr/>
          </p:nvCxnSpPr>
          <p:spPr bwMode="auto">
            <a:xfrm>
              <a:off x="6141628" y="6054811"/>
              <a:ext cx="87701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79" name="TextBox 278"/>
            <p:cNvSpPr txBox="1"/>
            <p:nvPr/>
          </p:nvSpPr>
          <p:spPr>
            <a:xfrm>
              <a:off x="3754525" y="5704997"/>
              <a:ext cx="24960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Ion-Ion plasma</a:t>
              </a:r>
            </a:p>
            <a:p>
              <a:r>
                <a:rPr lang="en-US" sz="1400" dirty="0"/>
                <a:t> (depleted of hot electrons)</a:t>
              </a:r>
            </a:p>
          </p:txBody>
        </p:sp>
      </p:grp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5" cstate="print"/>
          <a:srcRect l="31179" t="24857" r="23714" b="12400"/>
          <a:stretch>
            <a:fillRect/>
          </a:stretch>
        </p:blipFill>
        <p:spPr bwMode="auto">
          <a:xfrm>
            <a:off x="5381825" y="1363161"/>
            <a:ext cx="3435603" cy="298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9388" y="691650"/>
            <a:ext cx="8348868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kern="0" dirty="0">
                <a:solidFill>
                  <a:schemeClr val="tx2"/>
                </a:solidFill>
                <a:latin typeface="Play"/>
                <a:ea typeface="+mj-ea"/>
                <a:cs typeface="+mj-cs"/>
              </a:rPr>
              <a:t>Extracting Negative Ions </a:t>
            </a:r>
            <a:r>
              <a:rPr lang="en-GB" sz="2000" kern="0" dirty="0">
                <a:solidFill>
                  <a:schemeClr val="tx2"/>
                </a:solidFill>
                <a:latin typeface="Play"/>
                <a:ea typeface="+mj-ea"/>
                <a:cs typeface="+mj-cs"/>
              </a:rPr>
              <a:t>(High Res. SIMS Imaging)</a:t>
            </a:r>
            <a:endParaRPr kumimoji="0" lang="en-GB" sz="20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lay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/>
          <p:nvPr/>
        </p:nvPicPr>
        <p:blipFill>
          <a:blip r:embed="rId2" cstate="print"/>
          <a:srcRect l="19019" t="33704" r="32209" b="13847"/>
          <a:stretch>
            <a:fillRect/>
          </a:stretch>
        </p:blipFill>
        <p:spPr bwMode="auto">
          <a:xfrm>
            <a:off x="917336" y="3050277"/>
            <a:ext cx="4395376" cy="32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3" cstate="print"/>
          <a:srcRect l="32948" t="28760" r="34969" b="11481"/>
          <a:stretch>
            <a:fillRect/>
          </a:stretch>
        </p:blipFill>
        <p:spPr bwMode="auto">
          <a:xfrm>
            <a:off x="5527967" y="1977457"/>
            <a:ext cx="3312719" cy="41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1273" y="899915"/>
            <a:ext cx="5313406" cy="1159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chemeClr val="tx2"/>
                </a:solidFill>
              </a:rPr>
              <a:t>Oxygen Plasma</a:t>
            </a:r>
          </a:p>
          <a:p>
            <a:r>
              <a:rPr lang="en-US" sz="1600" i="1" dirty="0">
                <a:solidFill>
                  <a:schemeClr val="tx2"/>
                </a:solidFill>
              </a:rPr>
              <a:t>O</a:t>
            </a:r>
            <a:r>
              <a:rPr lang="en-US" sz="1600" i="1" baseline="30000" dirty="0">
                <a:solidFill>
                  <a:schemeClr val="tx2"/>
                </a:solidFill>
              </a:rPr>
              <a:t>-</a:t>
            </a:r>
            <a:r>
              <a:rPr lang="en-US" sz="1600" i="1" dirty="0">
                <a:solidFill>
                  <a:schemeClr val="tx2"/>
                </a:solidFill>
              </a:rPr>
              <a:t> formed primarily by dissociative electron attachment.</a:t>
            </a:r>
          </a:p>
          <a:p>
            <a:r>
              <a:rPr lang="en-US" sz="1600" i="1" dirty="0">
                <a:solidFill>
                  <a:schemeClr val="tx2"/>
                </a:solidFill>
              </a:rPr>
              <a:t>O</a:t>
            </a:r>
            <a:r>
              <a:rPr lang="en-US" sz="1600" i="1" baseline="-25000" dirty="0">
                <a:solidFill>
                  <a:schemeClr val="tx2"/>
                </a:solidFill>
              </a:rPr>
              <a:t>2</a:t>
            </a:r>
            <a:r>
              <a:rPr lang="en-US" sz="1600" i="1" dirty="0">
                <a:solidFill>
                  <a:schemeClr val="tx2"/>
                </a:solidFill>
              </a:rPr>
              <a:t> + e− → O + O</a:t>
            </a:r>
            <a:r>
              <a:rPr lang="en-US" sz="1600" i="1" baseline="30000" dirty="0">
                <a:solidFill>
                  <a:schemeClr val="tx2"/>
                </a:solidFill>
              </a:rPr>
              <a:t>−</a:t>
            </a:r>
          </a:p>
          <a:p>
            <a:endParaRPr lang="en-US" sz="1600" i="1" baseline="30000" dirty="0">
              <a:solidFill>
                <a:schemeClr val="tx2"/>
              </a:solidFill>
            </a:endParaRPr>
          </a:p>
          <a:p>
            <a:endParaRPr lang="en-US" sz="1600" baseline="30000" dirty="0">
              <a:solidFill>
                <a:schemeClr val="tx2"/>
              </a:solidFill>
            </a:endParaRPr>
          </a:p>
        </p:txBody>
      </p:sp>
      <p:sp>
        <p:nvSpPr>
          <p:cNvPr id="150" name="Rectangle 2"/>
          <p:cNvSpPr txBox="1">
            <a:spLocks noChangeArrowheads="1"/>
          </p:cNvSpPr>
          <p:nvPr/>
        </p:nvSpPr>
        <p:spPr bwMode="auto">
          <a:xfrm>
            <a:off x="491818" y="352424"/>
            <a:ext cx="8348868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kern="0" dirty="0">
                <a:solidFill>
                  <a:schemeClr val="tx2"/>
                </a:solidFill>
                <a:latin typeface="Play"/>
                <a:ea typeface="+mj-ea"/>
                <a:cs typeface="+mj-cs"/>
              </a:rPr>
              <a:t>O</a:t>
            </a:r>
            <a:r>
              <a:rPr lang="en-GB" sz="3200" kern="0" baseline="30000" dirty="0">
                <a:solidFill>
                  <a:schemeClr val="tx2"/>
                </a:solidFill>
                <a:latin typeface="Play"/>
                <a:ea typeface="+mj-ea"/>
                <a:cs typeface="+mj-cs"/>
              </a:rPr>
              <a:t>-</a:t>
            </a:r>
            <a:r>
              <a:rPr lang="en-GB" sz="3200" kern="0" dirty="0">
                <a:solidFill>
                  <a:schemeClr val="tx2"/>
                </a:solidFill>
                <a:latin typeface="Play"/>
                <a:ea typeface="+mj-ea"/>
                <a:cs typeface="+mj-cs"/>
              </a:rPr>
              <a:t> Ion Source Parameters</a:t>
            </a:r>
            <a:endParaRPr kumimoji="0" lang="en-GB" sz="24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lay"/>
              <a:ea typeface="+mj-ea"/>
              <a:cs typeface="+mj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06EA42-5B5B-2B48-0620-320BE3CB5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1381"/>
              </p:ext>
            </p:extLst>
          </p:nvPr>
        </p:nvGraphicFramePr>
        <p:xfrm>
          <a:off x="917336" y="1691027"/>
          <a:ext cx="465861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044">
                  <a:extLst>
                    <a:ext uri="{9D8B030D-6E8A-4147-A177-3AD203B41FA5}">
                      <a16:colId xmlns:a16="http://schemas.microsoft.com/office/drawing/2014/main" val="4264056264"/>
                    </a:ext>
                  </a:extLst>
                </a:gridCol>
                <a:gridCol w="1376978">
                  <a:extLst>
                    <a:ext uri="{9D8B030D-6E8A-4147-A177-3AD203B41FA5}">
                      <a16:colId xmlns:a16="http://schemas.microsoft.com/office/drawing/2014/main" val="2281307726"/>
                    </a:ext>
                  </a:extLst>
                </a:gridCol>
                <a:gridCol w="1278593">
                  <a:extLst>
                    <a:ext uri="{9D8B030D-6E8A-4147-A177-3AD203B41FA5}">
                      <a16:colId xmlns:a16="http://schemas.microsoft.com/office/drawing/2014/main" val="3658615919"/>
                    </a:ext>
                  </a:extLst>
                </a:gridCol>
              </a:tblGrid>
              <a:tr h="214103">
                <a:tc>
                  <a:txBody>
                    <a:bodyPr/>
                    <a:lstStyle/>
                    <a:p>
                      <a:endParaRPr lang="en-US" sz="1200" dirty="0"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Play"/>
                        </a:rPr>
                        <a:t>Duoplasmatron</a:t>
                      </a:r>
                      <a:endParaRPr lang="en-US" sz="1200" dirty="0"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ICP (Hyperion)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33370"/>
                  </a:ext>
                </a:extLst>
              </a:tr>
              <a:tr h="356838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Energy Normalized Brightness (Am</a:t>
                      </a:r>
                      <a:r>
                        <a:rPr lang="en-US" sz="1200" baseline="30000" dirty="0">
                          <a:latin typeface="Play"/>
                        </a:rPr>
                        <a:t>-2</a:t>
                      </a:r>
                      <a:r>
                        <a:rPr lang="en-US" sz="1200" dirty="0">
                          <a:latin typeface="Play"/>
                        </a:rPr>
                        <a:t>sr</a:t>
                      </a:r>
                      <a:r>
                        <a:rPr lang="en-US" sz="1200" baseline="30000" dirty="0">
                          <a:latin typeface="Play"/>
                        </a:rPr>
                        <a:t>-1</a:t>
                      </a:r>
                      <a:r>
                        <a:rPr lang="en-US" sz="1200" dirty="0">
                          <a:latin typeface="Play"/>
                        </a:rPr>
                        <a:t>V</a:t>
                      </a:r>
                      <a:r>
                        <a:rPr lang="en-US" sz="1200" baseline="30000" dirty="0">
                          <a:latin typeface="Play"/>
                        </a:rPr>
                        <a:t>-1</a:t>
                      </a:r>
                      <a:r>
                        <a:rPr lang="en-US" sz="1200" dirty="0">
                          <a:latin typeface="Play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08637"/>
                  </a:ext>
                </a:extLst>
              </a:tr>
              <a:tr h="21699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Axial Energy Spread (eV)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10-15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1598"/>
                  </a:ext>
                </a:extLst>
              </a:tr>
              <a:tr h="21699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Lifetime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1 week – 6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Play"/>
                        </a:rPr>
                        <a:t>&gt;2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912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318425"/>
            <a:ext cx="8193970" cy="816108"/>
          </a:xfrm>
        </p:spPr>
        <p:txBody>
          <a:bodyPr/>
          <a:lstStyle/>
          <a:p>
            <a:r>
              <a:rPr lang="en-US" dirty="0"/>
              <a:t>Hyperion II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8474" y="318425"/>
            <a:ext cx="8193970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Play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270731"/>
                </a:solidFill>
              </a:rPr>
              <a:t>Hyperion II </a:t>
            </a:r>
            <a:r>
              <a:rPr lang="en-US" sz="3200" i="1" dirty="0">
                <a:solidFill>
                  <a:srgbClr val="270731"/>
                </a:solidFill>
              </a:rPr>
              <a:t>- Parameters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95596" y="1113366"/>
            <a:ext cx="6248403" cy="4695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0 to ±30kV </a:t>
            </a:r>
          </a:p>
          <a:p>
            <a:pPr lvl="1">
              <a:buFont typeface="Wingdings" charset="2"/>
              <a:buChar char="§"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Typically operated with </a:t>
            </a:r>
            <a:r>
              <a:rPr lang="en-US" sz="1600" b="1" dirty="0" err="1">
                <a:solidFill>
                  <a:schemeClr val="tx2"/>
                </a:solidFill>
                <a:latin typeface="+mn-lt"/>
              </a:rPr>
              <a:t>Xe</a:t>
            </a:r>
            <a:r>
              <a:rPr lang="en-US" sz="1600" b="1" dirty="0">
                <a:solidFill>
                  <a:schemeClr val="tx2"/>
                </a:solidFill>
                <a:latin typeface="+mn-lt"/>
              </a:rPr>
              <a:t>, O</a:t>
            </a:r>
            <a:r>
              <a:rPr lang="en-US" sz="1600" b="1" baseline="-25000" dirty="0">
                <a:solidFill>
                  <a:schemeClr val="tx2"/>
                </a:solidFill>
                <a:latin typeface="+mn-lt"/>
              </a:rPr>
              <a:t>2</a:t>
            </a:r>
            <a:r>
              <a:rPr lang="en-US" sz="1600" b="1" dirty="0">
                <a:solidFill>
                  <a:schemeClr val="tx2"/>
                </a:solidFill>
                <a:latin typeface="+mn-lt"/>
              </a:rPr>
              <a:t>, He or N</a:t>
            </a:r>
            <a:r>
              <a:rPr lang="en-US" sz="1600" b="1" baseline="-25000" dirty="0">
                <a:solidFill>
                  <a:schemeClr val="tx2"/>
                </a:solidFill>
                <a:latin typeface="+mn-lt"/>
              </a:rPr>
              <a:t>2</a:t>
            </a:r>
          </a:p>
          <a:p>
            <a:pPr lvl="1">
              <a:buFont typeface="Wingdings" charset="2"/>
              <a:buChar char="§"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Energy Normalized Brightness 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+ ions 	 </a:t>
            </a:r>
            <a:r>
              <a:rPr lang="en-US" sz="1400" dirty="0" err="1">
                <a:solidFill>
                  <a:schemeClr val="tx2"/>
                </a:solidFill>
                <a:latin typeface="+mn-lt"/>
              </a:rPr>
              <a:t>Xe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: 1x10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4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, O</a:t>
            </a:r>
            <a:r>
              <a:rPr lang="en-US" sz="1400" baseline="-25000" dirty="0">
                <a:solidFill>
                  <a:schemeClr val="tx2"/>
                </a:solidFill>
                <a:latin typeface="+mn-lt"/>
              </a:rPr>
              <a:t>2 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: 4x10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3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, He: 6.5x10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3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 Am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-2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sr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-1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V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-1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400" dirty="0">
                <a:solidFill>
                  <a:schemeClr val="tx2"/>
                </a:solidFill>
                <a:latin typeface="+mn-lt"/>
              </a:rPr>
              <a:t>-  ions 	 O :1x10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2 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Am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-2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sr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-1</a:t>
            </a:r>
            <a:r>
              <a:rPr lang="en-US" sz="1400" dirty="0">
                <a:solidFill>
                  <a:schemeClr val="tx2"/>
                </a:solidFill>
                <a:latin typeface="+mn-lt"/>
              </a:rPr>
              <a:t>V</a:t>
            </a:r>
            <a:r>
              <a:rPr lang="en-US" sz="1400" baseline="30000" dirty="0">
                <a:solidFill>
                  <a:schemeClr val="tx2"/>
                </a:solidFill>
                <a:latin typeface="+mn-lt"/>
              </a:rPr>
              <a:t>-1</a:t>
            </a:r>
          </a:p>
          <a:p>
            <a:pPr lvl="1">
              <a:buFont typeface="Wingdings" charset="2"/>
              <a:buChar char="§"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Virtual source (dv)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5um or 12um 	(+ ions)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50-70um 		(- ions)</a:t>
            </a:r>
          </a:p>
          <a:p>
            <a:pPr marL="457200" lvl="2" indent="0">
              <a:buNone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Axial Energy Spread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5eV (+ ions)</a:t>
            </a:r>
          </a:p>
          <a:p>
            <a:pPr lvl="2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latin typeface="+mn-lt"/>
              </a:rPr>
              <a:t>3.5eV (- ions)</a:t>
            </a:r>
          </a:p>
          <a:p>
            <a:pPr lvl="1">
              <a:buFont typeface="Wingdings" charset="2"/>
              <a:buChar char="§"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Lifetime &gt; 2 years</a:t>
            </a:r>
          </a:p>
          <a:p>
            <a:pPr lvl="1">
              <a:buFont typeface="Wingdings" charset="2"/>
              <a:buChar char="§"/>
              <a:defRPr/>
            </a:pPr>
            <a:endParaRPr lang="en-US" sz="400" dirty="0">
              <a:solidFill>
                <a:schemeClr val="tx2"/>
              </a:solidFill>
              <a:latin typeface="+mn-lt"/>
            </a:endParaRPr>
          </a:p>
          <a:p>
            <a:pPr lvl="1">
              <a:buFont typeface="Wingdings" charset="2"/>
              <a:buChar char="§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</a:rPr>
              <a:t>Stability &lt;1% drift/ hour, &lt;5% drift/24 hours</a:t>
            </a:r>
          </a:p>
          <a:p>
            <a:pPr marL="0" indent="0">
              <a:buNone/>
            </a:pPr>
            <a:endParaRPr lang="en-US" sz="1800" dirty="0">
              <a:latin typeface="+mn-lt"/>
            </a:endParaRPr>
          </a:p>
        </p:txBody>
      </p:sp>
      <p:pic>
        <p:nvPicPr>
          <p:cNvPr id="7" name="Picture 6" descr="IMG_3784-Hyperion-II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161" y="1456886"/>
            <a:ext cx="2618239" cy="405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35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SIMS Imaging Performance at LLNL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3074" y="4298496"/>
            <a:ext cx="8924580" cy="193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rgbClr val="2B142D"/>
                </a:solidFill>
                <a:latin typeface="Play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068" lvl="1" indent="0">
              <a:buNone/>
              <a:defRPr/>
            </a:pPr>
            <a:r>
              <a:rPr lang="en-US" b="1" dirty="0">
                <a:solidFill>
                  <a:schemeClr val="tx2"/>
                </a:solidFill>
                <a:cs typeface="Play"/>
              </a:rPr>
              <a:t>High Imaging Resolution Trace Element SIMS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cs typeface="Play"/>
              </a:rPr>
              <a:t>Direct replacement for </a:t>
            </a:r>
            <a:r>
              <a:rPr lang="en-US" sz="1600" dirty="0" err="1">
                <a:solidFill>
                  <a:schemeClr val="tx2"/>
                </a:solidFill>
                <a:cs typeface="Play"/>
              </a:rPr>
              <a:t>duoplasmatron</a:t>
            </a:r>
            <a:r>
              <a:rPr lang="en-US" sz="1600" dirty="0">
                <a:solidFill>
                  <a:schemeClr val="tx2"/>
                </a:solidFill>
                <a:cs typeface="Play"/>
              </a:rPr>
              <a:t> on </a:t>
            </a:r>
            <a:r>
              <a:rPr lang="en-US" sz="1600" dirty="0" err="1">
                <a:solidFill>
                  <a:schemeClr val="tx2"/>
                </a:solidFill>
                <a:cs typeface="Play"/>
              </a:rPr>
              <a:t>Cameca</a:t>
            </a:r>
            <a:r>
              <a:rPr lang="en-US" sz="1600" dirty="0">
                <a:solidFill>
                  <a:schemeClr val="tx2"/>
                </a:solidFill>
                <a:cs typeface="Play"/>
              </a:rPr>
              <a:t> </a:t>
            </a:r>
            <a:r>
              <a:rPr lang="en-US" sz="1600" dirty="0" err="1">
                <a:solidFill>
                  <a:schemeClr val="tx2"/>
                </a:solidFill>
                <a:cs typeface="Play"/>
              </a:rPr>
              <a:t>NanoSIMS</a:t>
            </a:r>
            <a:r>
              <a:rPr lang="en-US" sz="1600" dirty="0">
                <a:solidFill>
                  <a:schemeClr val="tx2"/>
                </a:solidFill>
                <a:cs typeface="Play"/>
              </a:rPr>
              <a:t>.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cs typeface="Play"/>
              </a:rPr>
              <a:t>Image resolution, with O</a:t>
            </a:r>
            <a:r>
              <a:rPr lang="en-US" sz="1600" baseline="30000" dirty="0">
                <a:solidFill>
                  <a:schemeClr val="tx2"/>
                </a:solidFill>
                <a:cs typeface="Play"/>
              </a:rPr>
              <a:t>-</a:t>
            </a:r>
            <a:r>
              <a:rPr lang="en-US" sz="1600" dirty="0">
                <a:solidFill>
                  <a:schemeClr val="tx2"/>
                </a:solidFill>
                <a:cs typeface="Play"/>
              </a:rPr>
              <a:t> reduced from 200nm to 50nm.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1600" dirty="0">
                <a:solidFill>
                  <a:schemeClr val="tx2"/>
                </a:solidFill>
                <a:cs typeface="Play"/>
              </a:rPr>
              <a:t>Lifetime increased from 1 week to &gt;2 years.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5502" y="1142995"/>
            <a:ext cx="4317242" cy="29867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nanosim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489" y="1168396"/>
            <a:ext cx="3004711" cy="1890238"/>
          </a:xfrm>
          <a:prstGeom prst="rect">
            <a:avLst/>
          </a:prstGeom>
        </p:spPr>
      </p:pic>
      <p:pic>
        <p:nvPicPr>
          <p:cNvPr id="8" name="Picture 7" descr="research_nuclear-forensics-figure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7599" y="2458559"/>
            <a:ext cx="1676401" cy="11138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5589" y="3027056"/>
            <a:ext cx="177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Play"/>
                <a:cs typeface="Play"/>
              </a:rPr>
              <a:t>Hyperion II + LLNL </a:t>
            </a:r>
            <a:r>
              <a:rPr lang="en-US" sz="1400" dirty="0" err="1">
                <a:latin typeface="Play"/>
                <a:cs typeface="Play"/>
              </a:rPr>
              <a:t>NanoSIMS</a:t>
            </a:r>
            <a:endParaRPr lang="en-US" sz="1400" i="1" dirty="0">
              <a:latin typeface="Play"/>
              <a:cs typeface="Play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474" y="3581799"/>
            <a:ext cx="3857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cs typeface="Gill Sans MT"/>
              </a:rPr>
              <a:t>Supported by DoE and Glenn Seaborg Inst. </a:t>
            </a:r>
          </a:p>
          <a:p>
            <a:pPr algn="ctr"/>
            <a:r>
              <a:rPr lang="en-US" sz="1400" i="1" dirty="0">
                <a:cs typeface="Gill Sans MT"/>
              </a:rPr>
              <a:t>(P. Weber, M. </a:t>
            </a:r>
            <a:r>
              <a:rPr lang="en-US" sz="1400" i="1" dirty="0" err="1">
                <a:cs typeface="Gill Sans MT"/>
              </a:rPr>
              <a:t>Kristo</a:t>
            </a:r>
            <a:r>
              <a:rPr lang="en-US" sz="1400" i="1" dirty="0">
                <a:cs typeface="Gill Sans MT"/>
              </a:rPr>
              <a:t> and </a:t>
            </a:r>
            <a:r>
              <a:rPr lang="en-US" sz="1400" i="1" dirty="0" err="1">
                <a:cs typeface="Gill Sans MT"/>
              </a:rPr>
              <a:t>I.Hutcheon</a:t>
            </a:r>
            <a:r>
              <a:rPr lang="en-US" sz="1400" i="1" dirty="0">
                <a:cs typeface="Gill Sans M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0478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10-11 at 9.23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40" y="1485575"/>
            <a:ext cx="6460067" cy="4472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3" y="318425"/>
            <a:ext cx="8476193" cy="765308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Hyperon II on </a:t>
            </a:r>
            <a:r>
              <a:rPr lang="en-US" dirty="0" err="1">
                <a:solidFill>
                  <a:schemeClr val="accent5"/>
                </a:solidFill>
              </a:rPr>
              <a:t>Cameca</a:t>
            </a:r>
            <a:r>
              <a:rPr lang="en-US" dirty="0">
                <a:solidFill>
                  <a:schemeClr val="accent5"/>
                </a:solidFill>
              </a:rPr>
              <a:t> NanoSIMS50</a:t>
            </a:r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7936" y="1083733"/>
            <a:ext cx="3124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270731"/>
                </a:solidFill>
                <a:cs typeface="Gill Sans MT"/>
              </a:rPr>
              <a:t>Data Courtesy of:</a:t>
            </a:r>
          </a:p>
          <a:p>
            <a:r>
              <a:rPr lang="en-US" sz="1200" i="1" dirty="0">
                <a:solidFill>
                  <a:srgbClr val="270731"/>
                </a:solidFill>
                <a:cs typeface="Gill Sans MT"/>
              </a:rPr>
              <a:t>    </a:t>
            </a:r>
            <a:r>
              <a:rPr lang="en-US" sz="1200" i="1" dirty="0" err="1">
                <a:solidFill>
                  <a:srgbClr val="270731"/>
                </a:solidFill>
                <a:cs typeface="Gill Sans MT"/>
              </a:rPr>
              <a:t>Cameca</a:t>
            </a:r>
            <a:r>
              <a:rPr lang="en-US" sz="1200" i="1" dirty="0">
                <a:solidFill>
                  <a:srgbClr val="270731"/>
                </a:solidFill>
                <a:cs typeface="Gill Sans MT"/>
              </a:rPr>
              <a:t>			   (F. </a:t>
            </a:r>
            <a:r>
              <a:rPr lang="en-US" sz="1200" i="1" dirty="0" err="1">
                <a:solidFill>
                  <a:srgbClr val="270731"/>
                </a:solidFill>
                <a:cs typeface="Gill Sans MT"/>
              </a:rPr>
              <a:t>Horreard</a:t>
            </a:r>
            <a:r>
              <a:rPr lang="en-US" sz="1200" i="1" dirty="0">
                <a:solidFill>
                  <a:srgbClr val="270731"/>
                </a:solidFill>
                <a:cs typeface="Gill Sans MT"/>
              </a:rPr>
              <a:t>)</a:t>
            </a:r>
          </a:p>
          <a:p>
            <a:r>
              <a:rPr lang="en-US" sz="1200" i="1" dirty="0">
                <a:solidFill>
                  <a:srgbClr val="270731"/>
                </a:solidFill>
                <a:cs typeface="Gill Sans MT"/>
              </a:rPr>
              <a:t>    Lawrence Livermore	  (P. Weber)</a:t>
            </a:r>
          </a:p>
          <a:p>
            <a:r>
              <a:rPr lang="en-US" sz="1200" i="1" dirty="0">
                <a:solidFill>
                  <a:srgbClr val="270731"/>
                </a:solidFill>
                <a:cs typeface="Gill Sans MT"/>
              </a:rPr>
              <a:t>    </a:t>
            </a:r>
            <a:r>
              <a:rPr lang="en-US" sz="1200" i="1" dirty="0" err="1">
                <a:solidFill>
                  <a:srgbClr val="270731"/>
                </a:solidFill>
                <a:cs typeface="Gill Sans MT"/>
              </a:rPr>
              <a:t>U.West</a:t>
            </a:r>
            <a:r>
              <a:rPr lang="en-US" sz="1200" i="1" dirty="0">
                <a:solidFill>
                  <a:srgbClr val="270731"/>
                </a:solidFill>
                <a:cs typeface="Gill Sans MT"/>
              </a:rPr>
              <a:t>. Aus.             	  (M. Kilburn)</a:t>
            </a:r>
          </a:p>
          <a:p>
            <a:r>
              <a:rPr lang="en-US" sz="1200" i="1" dirty="0">
                <a:solidFill>
                  <a:srgbClr val="270731"/>
                </a:solidFill>
                <a:cs typeface="Gill Sans MT"/>
              </a:rPr>
              <a:t>    Max Planck    		  (P. Hoppe)</a:t>
            </a:r>
          </a:p>
        </p:txBody>
      </p:sp>
      <p:sp>
        <p:nvSpPr>
          <p:cNvPr id="7" name="Up Arrow 6"/>
          <p:cNvSpPr/>
          <p:nvPr/>
        </p:nvSpPr>
        <p:spPr>
          <a:xfrm>
            <a:off x="4248150" y="2190750"/>
            <a:ext cx="241300" cy="1401233"/>
          </a:xfrm>
          <a:prstGeom prst="upArrow">
            <a:avLst>
              <a:gd name="adj1" fmla="val 34211"/>
              <a:gd name="adj2" fmla="val 107895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305300" y="2190750"/>
            <a:ext cx="768350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86250" y="3644900"/>
            <a:ext cx="768350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59833" y="2099396"/>
            <a:ext cx="82586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70731"/>
                </a:solidFill>
                <a:latin typeface="Play"/>
                <a:cs typeface="Play"/>
              </a:rPr>
              <a:t>~200pA</a:t>
            </a:r>
          </a:p>
          <a:p>
            <a:endParaRPr lang="en-US" sz="1400" dirty="0">
              <a:solidFill>
                <a:srgbClr val="270731"/>
              </a:solidFill>
              <a:latin typeface="Play"/>
              <a:cs typeface="Play"/>
            </a:endParaRPr>
          </a:p>
          <a:p>
            <a:endParaRPr lang="en-US" sz="1400" dirty="0">
              <a:solidFill>
                <a:srgbClr val="270731"/>
              </a:solidFill>
              <a:latin typeface="Play"/>
              <a:cs typeface="Play"/>
            </a:endParaRPr>
          </a:p>
          <a:p>
            <a:endParaRPr lang="en-US" sz="1400" dirty="0">
              <a:solidFill>
                <a:srgbClr val="270731"/>
              </a:solidFill>
              <a:latin typeface="Play"/>
              <a:cs typeface="Play"/>
            </a:endParaRPr>
          </a:p>
          <a:p>
            <a:endParaRPr lang="en-US" sz="1400" dirty="0">
              <a:solidFill>
                <a:srgbClr val="270731"/>
              </a:solidFill>
              <a:latin typeface="Play"/>
              <a:cs typeface="Play"/>
            </a:endParaRPr>
          </a:p>
          <a:p>
            <a:endParaRPr lang="en-US" sz="1400" dirty="0">
              <a:solidFill>
                <a:srgbClr val="270731"/>
              </a:solidFill>
              <a:latin typeface="Play"/>
              <a:cs typeface="Play"/>
            </a:endParaRPr>
          </a:p>
          <a:p>
            <a:r>
              <a:rPr lang="en-US" sz="1400" dirty="0">
                <a:solidFill>
                  <a:srgbClr val="270731"/>
                </a:solidFill>
                <a:latin typeface="Play"/>
                <a:cs typeface="Play"/>
              </a:rPr>
              <a:t>6pA</a:t>
            </a:r>
          </a:p>
        </p:txBody>
      </p:sp>
    </p:spTree>
    <p:extLst>
      <p:ext uri="{BB962C8B-B14F-4D97-AF65-F5344CB8AC3E}">
        <p14:creationId xmlns:p14="http://schemas.microsoft.com/office/powerpoint/2010/main" val="60753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70731"/>
                </a:solidFill>
              </a:rPr>
              <a:t>Beam Current Stability</a:t>
            </a:r>
          </a:p>
        </p:txBody>
      </p:sp>
      <p:pic>
        <p:nvPicPr>
          <p:cNvPr id="5" name="Picture 4" descr="Screen Shot 2015-09-15 at 1.38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1174446"/>
            <a:ext cx="5778500" cy="34120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4569579"/>
            <a:ext cx="66802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>
                <a:cs typeface="Gill Sans MT"/>
              </a:rPr>
              <a:t>No sputtering in plasma source</a:t>
            </a:r>
          </a:p>
          <a:p>
            <a:r>
              <a:rPr lang="en-US" sz="1400" i="1" dirty="0">
                <a:cs typeface="Gill Sans MT"/>
              </a:rPr>
              <a:t>With steady gas flow and temperature regulation, beam current is very stable.</a:t>
            </a:r>
          </a:p>
          <a:p>
            <a:r>
              <a:rPr lang="en-US" sz="1400" i="1" dirty="0">
                <a:cs typeface="Gill Sans MT"/>
              </a:rPr>
              <a:t>Residual drift is primarily due to lab. temperature drift (~0.5%/ </a:t>
            </a:r>
            <a:r>
              <a:rPr lang="en-US" sz="1400" i="1" baseline="30000" dirty="0">
                <a:cs typeface="Gill Sans MT"/>
              </a:rPr>
              <a:t>0</a:t>
            </a:r>
            <a:r>
              <a:rPr lang="en-US" sz="1400" i="1" dirty="0">
                <a:cs typeface="Gill Sans MT"/>
              </a:rPr>
              <a:t>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9115" y="5884360"/>
            <a:ext cx="43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17239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4096B-5C04-C92D-6F42-8EA033C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Possible Useful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38F56-3323-0C67-47F4-97DA27ED4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15" y="1356518"/>
            <a:ext cx="8193970" cy="4144963"/>
          </a:xfrm>
        </p:spPr>
        <p:txBody>
          <a:bodyPr>
            <a:normAutofit/>
          </a:bodyPr>
          <a:lstStyle/>
          <a:p>
            <a:r>
              <a:rPr lang="en-US" dirty="0"/>
              <a:t>High Brightness</a:t>
            </a:r>
          </a:p>
          <a:p>
            <a:pPr lvl="1"/>
            <a:r>
              <a:rPr lang="en-US" dirty="0"/>
              <a:t>Higher throughput</a:t>
            </a:r>
          </a:p>
          <a:p>
            <a:pPr lvl="1"/>
            <a:r>
              <a:rPr lang="en-US" dirty="0"/>
              <a:t>Higher spatial resolution imaging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69A50A-9EAA-E2F3-118E-D19BFD6F6A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4" t="4222"/>
          <a:stretch>
            <a:fillRect/>
          </a:stretch>
        </p:blipFill>
        <p:spPr>
          <a:xfrm>
            <a:off x="360886" y="2472625"/>
            <a:ext cx="4145705" cy="32622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95AB50-1E35-7727-FCF8-8E1D3C1F43E3}"/>
              </a:ext>
            </a:extLst>
          </p:cNvPr>
          <p:cNvSpPr txBox="1"/>
          <p:nvPr/>
        </p:nvSpPr>
        <p:spPr>
          <a:xfrm>
            <a:off x="4639113" y="1356518"/>
            <a:ext cx="42951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2"/>
                </a:solidFill>
                <a:latin typeface="Play"/>
              </a:rPr>
              <a:t>Molecular oxygen ions (O</a:t>
            </a:r>
            <a:r>
              <a:rPr lang="en-US" baseline="-25000" dirty="0">
                <a:solidFill>
                  <a:schemeClr val="tx2"/>
                </a:solidFill>
                <a:latin typeface="Play"/>
              </a:rPr>
              <a:t>2</a:t>
            </a:r>
            <a:r>
              <a:rPr lang="en-US" baseline="30000" dirty="0">
                <a:solidFill>
                  <a:schemeClr val="tx2"/>
                </a:solidFill>
                <a:latin typeface="Play"/>
              </a:rPr>
              <a:t>-</a:t>
            </a:r>
            <a:r>
              <a:rPr lang="en-US" dirty="0">
                <a:solidFill>
                  <a:schemeClr val="tx2"/>
                </a:solidFill>
                <a:latin typeface="Play"/>
              </a:rPr>
              <a:t> and O</a:t>
            </a:r>
            <a:r>
              <a:rPr lang="en-US" baseline="-25000" dirty="0">
                <a:solidFill>
                  <a:schemeClr val="tx2"/>
                </a:solidFill>
                <a:latin typeface="Play"/>
              </a:rPr>
              <a:t>3</a:t>
            </a:r>
            <a:r>
              <a:rPr lang="en-US" baseline="30000" dirty="0">
                <a:solidFill>
                  <a:schemeClr val="tx2"/>
                </a:solidFill>
                <a:latin typeface="Play"/>
              </a:rPr>
              <a:t>-</a:t>
            </a:r>
            <a:r>
              <a:rPr lang="en-US" dirty="0">
                <a:solidFill>
                  <a:schemeClr val="tx2"/>
                </a:solidFill>
                <a:latin typeface="Play"/>
              </a:rPr>
              <a:t>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2"/>
                </a:solidFill>
                <a:latin typeface="Play"/>
              </a:rPr>
              <a:t>Higher Depth Resolution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2"/>
                </a:solidFill>
                <a:latin typeface="Play"/>
              </a:rPr>
              <a:t>Increased Useful Ion Yield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2"/>
                </a:solidFill>
                <a:latin typeface="Play"/>
              </a:rPr>
              <a:t>O</a:t>
            </a:r>
            <a:r>
              <a:rPr lang="en-US" baseline="-25000" dirty="0">
                <a:solidFill>
                  <a:schemeClr val="tx2"/>
                </a:solidFill>
                <a:latin typeface="Play"/>
              </a:rPr>
              <a:t>3</a:t>
            </a:r>
            <a:r>
              <a:rPr lang="en-US" baseline="30000" dirty="0">
                <a:solidFill>
                  <a:schemeClr val="tx2"/>
                </a:solidFill>
                <a:latin typeface="Play"/>
              </a:rPr>
              <a:t>-</a:t>
            </a:r>
            <a:r>
              <a:rPr lang="en-US" dirty="0">
                <a:solidFill>
                  <a:schemeClr val="tx2"/>
                </a:solidFill>
                <a:latin typeface="Play"/>
              </a:rPr>
              <a:t> provides ~2x gain in useful ion yield for U isotope analysis</a:t>
            </a:r>
            <a:r>
              <a:rPr lang="en-US" baseline="30000" dirty="0">
                <a:solidFill>
                  <a:schemeClr val="tx2"/>
                </a:solidFill>
                <a:latin typeface="Play"/>
              </a:rPr>
              <a:t>*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ABBFDB-7F1F-453E-68B6-46B39FF1DDC7}"/>
              </a:ext>
            </a:extLst>
          </p:cNvPr>
          <p:cNvSpPr txBox="1"/>
          <p:nvPr/>
        </p:nvSpPr>
        <p:spPr>
          <a:xfrm>
            <a:off x="4705497" y="5259734"/>
            <a:ext cx="41623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tx2"/>
                </a:solidFill>
              </a:rPr>
              <a:t>* ‘Improved Uranium Particle Analysis by SIMS using O</a:t>
            </a:r>
            <a:r>
              <a:rPr lang="en-US" sz="1400" i="1" baseline="-25000" dirty="0">
                <a:solidFill>
                  <a:schemeClr val="tx2"/>
                </a:solidFill>
              </a:rPr>
              <a:t>3</a:t>
            </a:r>
            <a:r>
              <a:rPr lang="en-US" sz="1400" i="1" baseline="30000" dirty="0">
                <a:solidFill>
                  <a:schemeClr val="tx2"/>
                </a:solidFill>
              </a:rPr>
              <a:t>-</a:t>
            </a:r>
            <a:r>
              <a:rPr lang="en-US" sz="1400" i="1" dirty="0">
                <a:solidFill>
                  <a:schemeClr val="tx2"/>
                </a:solidFill>
              </a:rPr>
              <a:t> Primary Ions’ </a:t>
            </a:r>
            <a:r>
              <a:rPr lang="en-US" sz="1400" dirty="0">
                <a:solidFill>
                  <a:schemeClr val="tx2"/>
                </a:solidFill>
              </a:rPr>
              <a:t>E. </a:t>
            </a:r>
            <a:r>
              <a:rPr lang="en-US" sz="1400" dirty="0" err="1">
                <a:solidFill>
                  <a:schemeClr val="tx2"/>
                </a:solidFill>
              </a:rPr>
              <a:t>Groopman</a:t>
            </a:r>
            <a:r>
              <a:rPr lang="en-US" sz="1400" dirty="0">
                <a:solidFill>
                  <a:schemeClr val="tx2"/>
                </a:solidFill>
              </a:rPr>
              <a:t> et al,, NIST, J. Anal. At. </a:t>
            </a:r>
            <a:r>
              <a:rPr lang="en-US" sz="1400" dirty="0" err="1">
                <a:solidFill>
                  <a:schemeClr val="tx2"/>
                </a:solidFill>
              </a:rPr>
              <a:t>Spectrom</a:t>
            </a:r>
            <a:r>
              <a:rPr lang="en-US" sz="1400" dirty="0">
                <a:solidFill>
                  <a:schemeClr val="tx2"/>
                </a:solidFill>
              </a:rPr>
              <a:t>., 2022, 37(10)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D47A2D6-EC3F-E693-550C-9D89E4E78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770350"/>
              </p:ext>
            </p:extLst>
          </p:nvPr>
        </p:nvGraphicFramePr>
        <p:xfrm>
          <a:off x="4931228" y="3110844"/>
          <a:ext cx="3851884" cy="1385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62971">
                  <a:extLst>
                    <a:ext uri="{9D8B030D-6E8A-4147-A177-3AD203B41FA5}">
                      <a16:colId xmlns:a16="http://schemas.microsoft.com/office/drawing/2014/main" val="2877859264"/>
                    </a:ext>
                  </a:extLst>
                </a:gridCol>
                <a:gridCol w="962971">
                  <a:extLst>
                    <a:ext uri="{9D8B030D-6E8A-4147-A177-3AD203B41FA5}">
                      <a16:colId xmlns:a16="http://schemas.microsoft.com/office/drawing/2014/main" val="3651363687"/>
                    </a:ext>
                  </a:extLst>
                </a:gridCol>
                <a:gridCol w="962971">
                  <a:extLst>
                    <a:ext uri="{9D8B030D-6E8A-4147-A177-3AD203B41FA5}">
                      <a16:colId xmlns:a16="http://schemas.microsoft.com/office/drawing/2014/main" val="1220031486"/>
                    </a:ext>
                  </a:extLst>
                </a:gridCol>
                <a:gridCol w="962971">
                  <a:extLst>
                    <a:ext uri="{9D8B030D-6E8A-4147-A177-3AD203B41FA5}">
                      <a16:colId xmlns:a16="http://schemas.microsoft.com/office/drawing/2014/main" val="305599432"/>
                    </a:ext>
                  </a:extLst>
                </a:gridCol>
              </a:tblGrid>
              <a:tr h="461950">
                <a:tc>
                  <a:txBody>
                    <a:bodyPr/>
                    <a:lstStyle/>
                    <a:p>
                      <a:endParaRPr lang="en-US" sz="1600" dirty="0">
                        <a:ln>
                          <a:noFill/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n>
                            <a:noFill/>
                          </a:ln>
                        </a:rPr>
                        <a:t>O</a:t>
                      </a:r>
                      <a:r>
                        <a:rPr lang="en-US" sz="1600" baseline="30000" dirty="0">
                          <a:ln>
                            <a:noFill/>
                          </a:ln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n>
                            <a:noFill/>
                          </a:ln>
                        </a:rPr>
                        <a:t>O</a:t>
                      </a:r>
                      <a:r>
                        <a:rPr lang="en-US" sz="1600" baseline="-25000" dirty="0">
                          <a:ln>
                            <a:noFill/>
                          </a:ln>
                        </a:rPr>
                        <a:t>2</a:t>
                      </a:r>
                      <a:r>
                        <a:rPr lang="en-US" sz="1600" baseline="30000" dirty="0">
                          <a:ln>
                            <a:noFill/>
                          </a:ln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n>
                            <a:noFill/>
                          </a:ln>
                        </a:rPr>
                        <a:t>O</a:t>
                      </a:r>
                      <a:r>
                        <a:rPr lang="en-US" sz="1600" baseline="-25000" dirty="0">
                          <a:ln>
                            <a:noFill/>
                          </a:ln>
                        </a:rPr>
                        <a:t>3</a:t>
                      </a:r>
                      <a:r>
                        <a:rPr lang="en-US" sz="1600" baseline="30000" dirty="0">
                          <a:ln>
                            <a:noFill/>
                          </a:ln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76109"/>
                  </a:ext>
                </a:extLst>
              </a:tr>
              <a:tr h="461950"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Typical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~80%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~19%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&lt;1%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996980"/>
                  </a:ext>
                </a:extLst>
              </a:tr>
              <a:tr h="461950"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NIST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67%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20%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</a:rPr>
                        <a:t>13%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latin typeface="Play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058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98802" y="2774226"/>
            <a:ext cx="3699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2"/>
                </a:solidFill>
                <a:latin typeface="Play"/>
                <a:cs typeface="Play"/>
              </a:rPr>
              <a:t>THANKYOU!</a:t>
            </a:r>
          </a:p>
        </p:txBody>
      </p:sp>
    </p:spTree>
    <p:extLst>
      <p:ext uri="{BB962C8B-B14F-4D97-AF65-F5344CB8AC3E}">
        <p14:creationId xmlns:p14="http://schemas.microsoft.com/office/powerpoint/2010/main" val="1268489522"/>
      </p:ext>
    </p:extLst>
  </p:cSld>
  <p:clrMapOvr>
    <a:masterClrMapping/>
  </p:clrMapOvr>
</p:sld>
</file>

<file path=ppt/theme/theme1.xml><?xml version="1.0" encoding="utf-8"?>
<a:theme xmlns:a="http://schemas.openxmlformats.org/drawingml/2006/main" name="Oregon-Physics-Template">
  <a:themeElements>
    <a:clrScheme name="Custom 1">
      <a:dk1>
        <a:srgbClr val="0C5D32"/>
      </a:dk1>
      <a:lt1>
        <a:sysClr val="window" lastClr="FFFFFF"/>
      </a:lt1>
      <a:dk2>
        <a:srgbClr val="2B142D"/>
      </a:dk2>
      <a:lt2>
        <a:srgbClr val="EFE3C9"/>
      </a:lt2>
      <a:accent1>
        <a:srgbClr val="95877C"/>
      </a:accent1>
      <a:accent2>
        <a:srgbClr val="487353"/>
      </a:accent2>
      <a:accent3>
        <a:srgbClr val="6C7387"/>
      </a:accent3>
      <a:accent4>
        <a:srgbClr val="CF912D"/>
      </a:accent4>
      <a:accent5>
        <a:srgbClr val="270731"/>
      </a:accent5>
      <a:accent6>
        <a:srgbClr val="A3A101"/>
      </a:accent6>
      <a:hlink>
        <a:srgbClr val="174621"/>
      </a:hlink>
      <a:folHlink>
        <a:srgbClr val="B1916B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Oregon-Physics-Template.potx</Template>
  <TotalTime>48655</TotalTime>
  <Words>2251</Words>
  <Application>Microsoft Office PowerPoint</Application>
  <PresentationFormat>On-screen Show (4:3)</PresentationFormat>
  <Paragraphs>389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Gill Sans MT</vt:lpstr>
      <vt:lpstr>Helvetica</vt:lpstr>
      <vt:lpstr>Palatino Linotype</vt:lpstr>
      <vt:lpstr>Play</vt:lpstr>
      <vt:lpstr>Rockwell</vt:lpstr>
      <vt:lpstr>Symbol</vt:lpstr>
      <vt:lpstr>Wingdings</vt:lpstr>
      <vt:lpstr>Oregon-Physics-Template</vt:lpstr>
      <vt:lpstr>Applications, Developments, and Recent Work with O- Beams  Noel S Smith and Stephane Melanson  Oregon Physics LLC</vt:lpstr>
      <vt:lpstr>Overview</vt:lpstr>
      <vt:lpstr>Secondary Ion Mass Spectrometry (SIMS)</vt:lpstr>
      <vt:lpstr>Why Oxygen Primary Beams for SIMS?</vt:lpstr>
      <vt:lpstr>Secondary ion yield enhancement of electropositive ions with oxygenated surface</vt:lpstr>
      <vt:lpstr>SIMS for Trace Element Detection</vt:lpstr>
      <vt:lpstr>Why O⁻ for Insulating Samples?</vt:lpstr>
      <vt:lpstr>O- Primary Ions Can Share an Objective lens with Positive Secondary Ions</vt:lpstr>
      <vt:lpstr>How a Primary Ion Column Works</vt:lpstr>
      <vt:lpstr>Minimum Spot: Balancing the Three Blurs</vt:lpstr>
      <vt:lpstr>~1965-2015  - Only Duoplasmatrons for O2+ and O- Beams</vt:lpstr>
      <vt:lpstr>Cold Plasma Creation with Inductive Power Coupling</vt:lpstr>
      <vt:lpstr>Ion Sources for Focused Ion Beams</vt:lpstr>
      <vt:lpstr>PowerPoint Presentation</vt:lpstr>
      <vt:lpstr>PowerPoint Presentation</vt:lpstr>
      <vt:lpstr>Hyperion II</vt:lpstr>
      <vt:lpstr>SIMS Imaging Performance at LLNL</vt:lpstr>
      <vt:lpstr>Hyperon II on Cameca NanoSIMS50</vt:lpstr>
      <vt:lpstr>Beam Current Stability</vt:lpstr>
      <vt:lpstr>Possible Useful Developments</vt:lpstr>
      <vt:lpstr>PowerPoint Presentation</vt:lpstr>
    </vt:vector>
  </TitlesOfParts>
  <Manager/>
  <Company>AK Sciences Marketing LLC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Andree Kraker</dc:creator>
  <cp:keywords/>
  <dc:description/>
  <cp:lastModifiedBy>Noel Smith</cp:lastModifiedBy>
  <cp:revision>303</cp:revision>
  <cp:lastPrinted>2015-05-28T04:23:39Z</cp:lastPrinted>
  <dcterms:created xsi:type="dcterms:W3CDTF">2015-05-25T15:19:19Z</dcterms:created>
  <dcterms:modified xsi:type="dcterms:W3CDTF">2026-09-20T01:48:04Z</dcterms:modified>
  <cp:category/>
</cp:coreProperties>
</file>