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5" r:id="rId2"/>
    <p:sldMasterId id="2147483680" r:id="rId3"/>
    <p:sldMasterId id="2147483684" r:id="rId4"/>
    <p:sldMasterId id="2147483696" r:id="rId5"/>
  </p:sldMasterIdLst>
  <p:notesMasterIdLst>
    <p:notesMasterId r:id="rId43"/>
  </p:notesMasterIdLst>
  <p:handoutMasterIdLst>
    <p:handoutMasterId r:id="rId44"/>
  </p:handoutMasterIdLst>
  <p:sldIdLst>
    <p:sldId id="364" r:id="rId6"/>
    <p:sldId id="381" r:id="rId7"/>
    <p:sldId id="399" r:id="rId8"/>
    <p:sldId id="413" r:id="rId9"/>
    <p:sldId id="441" r:id="rId10"/>
    <p:sldId id="357" r:id="rId11"/>
    <p:sldId id="428" r:id="rId12"/>
    <p:sldId id="445" r:id="rId13"/>
    <p:sldId id="429" r:id="rId14"/>
    <p:sldId id="434" r:id="rId15"/>
    <p:sldId id="395" r:id="rId16"/>
    <p:sldId id="394" r:id="rId17"/>
    <p:sldId id="446" r:id="rId18"/>
    <p:sldId id="406" r:id="rId19"/>
    <p:sldId id="407" r:id="rId20"/>
    <p:sldId id="438" r:id="rId21"/>
    <p:sldId id="444" r:id="rId22"/>
    <p:sldId id="435" r:id="rId23"/>
    <p:sldId id="302" r:id="rId24"/>
    <p:sldId id="275" r:id="rId25"/>
    <p:sldId id="436" r:id="rId26"/>
    <p:sldId id="447" r:id="rId27"/>
    <p:sldId id="408" r:id="rId28"/>
    <p:sldId id="409" r:id="rId29"/>
    <p:sldId id="410" r:id="rId30"/>
    <p:sldId id="424" r:id="rId31"/>
    <p:sldId id="377" r:id="rId32"/>
    <p:sldId id="378" r:id="rId33"/>
    <p:sldId id="427" r:id="rId34"/>
    <p:sldId id="369" r:id="rId35"/>
    <p:sldId id="387" r:id="rId36"/>
    <p:sldId id="412" r:id="rId37"/>
    <p:sldId id="317" r:id="rId38"/>
    <p:sldId id="422" r:id="rId39"/>
    <p:sldId id="423" r:id="rId40"/>
    <p:sldId id="374" r:id="rId41"/>
    <p:sldId id="426"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585A"/>
    <a:srgbClr val="C00000"/>
    <a:srgbClr val="D6FF09"/>
    <a:srgbClr val="000000"/>
    <a:srgbClr val="D9D9D9"/>
    <a:srgbClr val="F2F2F2"/>
    <a:srgbClr val="4472C4"/>
    <a:srgbClr val="00B050"/>
    <a:srgbClr val="FF0000"/>
    <a:srgbClr val="5C629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17" autoAdjust="0"/>
    <p:restoredTop sz="93462" autoAdjust="0"/>
  </p:normalViewPr>
  <p:slideViewPr>
    <p:cSldViewPr snapToGrid="0" snapToObjects="1">
      <p:cViewPr varScale="1">
        <p:scale>
          <a:sx n="100" d="100"/>
          <a:sy n="100" d="100"/>
        </p:scale>
        <p:origin x="750" y="78"/>
      </p:cViewPr>
      <p:guideLst/>
    </p:cSldViewPr>
  </p:slideViewPr>
  <p:outlineViewPr>
    <p:cViewPr>
      <p:scale>
        <a:sx n="33" d="100"/>
        <a:sy n="33" d="100"/>
      </p:scale>
      <p:origin x="0" y="-10116"/>
    </p:cViewPr>
  </p:outlineViewPr>
  <p:notesTextViewPr>
    <p:cViewPr>
      <p:scale>
        <a:sx n="125" d="100"/>
        <a:sy n="125" d="100"/>
      </p:scale>
      <p:origin x="0" y="0"/>
    </p:cViewPr>
  </p:notesTextViewPr>
  <p:notesViewPr>
    <p:cSldViewPr snapToGrid="0" snapToObjects="1">
      <p:cViewPr varScale="1">
        <p:scale>
          <a:sx n="147" d="100"/>
          <a:sy n="147" d="100"/>
        </p:scale>
        <p:origin x="2272" y="2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C65355A-D7E1-2449-930D-9624F129C3D2}" type="datetimeFigureOut">
              <a:rPr lang="en-US" smtClean="0"/>
              <a:t>9/22/2026</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21FB423-AE9B-4949-9486-AB2BBE6052FF}" type="slidenum">
              <a:rPr lang="en-US" smtClean="0"/>
              <a:t>‹#›</a:t>
            </a:fld>
            <a:endParaRPr lang="en-US"/>
          </a:p>
        </p:txBody>
      </p:sp>
    </p:spTree>
    <p:extLst>
      <p:ext uri="{BB962C8B-B14F-4D97-AF65-F5344CB8AC3E}">
        <p14:creationId xmlns:p14="http://schemas.microsoft.com/office/powerpoint/2010/main" val="1991711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38AFF8-5D6B-3340-AC75-AADAA38B132C}" type="datetimeFigureOut">
              <a:rPr lang="en-US" smtClean="0"/>
              <a:t>9/22/2026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10391C-3A19-4845-B7FC-7389C83E80C9}" type="slidenum">
              <a:rPr lang="en-US" smtClean="0"/>
              <a:t>‹#›</a:t>
            </a:fld>
            <a:endParaRPr lang="en-US"/>
          </a:p>
        </p:txBody>
      </p:sp>
    </p:spTree>
    <p:extLst>
      <p:ext uri="{BB962C8B-B14F-4D97-AF65-F5344CB8AC3E}">
        <p14:creationId xmlns:p14="http://schemas.microsoft.com/office/powerpoint/2010/main" val="14195145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10391C-3A19-4845-B7FC-7389C83E80C9}" type="slidenum">
              <a:rPr lang="en-US" smtClean="0"/>
              <a:t>1</a:t>
            </a:fld>
            <a:endParaRPr lang="en-US"/>
          </a:p>
        </p:txBody>
      </p:sp>
    </p:spTree>
    <p:extLst>
      <p:ext uri="{BB962C8B-B14F-4D97-AF65-F5344CB8AC3E}">
        <p14:creationId xmlns:p14="http://schemas.microsoft.com/office/powerpoint/2010/main" val="674218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0F10391C-3A19-4845-B7FC-7389C83E80C9}" type="slidenum">
              <a:rPr lang="en-US" smtClean="0"/>
              <a:t>2</a:t>
            </a:fld>
            <a:endParaRPr lang="en-US"/>
          </a:p>
        </p:txBody>
      </p:sp>
    </p:spTree>
    <p:extLst>
      <p:ext uri="{BB962C8B-B14F-4D97-AF65-F5344CB8AC3E}">
        <p14:creationId xmlns:p14="http://schemas.microsoft.com/office/powerpoint/2010/main" val="14795981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91293C-FA31-A8EB-3FE1-25D11FD0F7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07BD65-A175-3784-EF78-8C000FB348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64FE05-8E2F-5906-5FB4-0CA49AA04667}"/>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D89FAE9-CB70-B398-3A1F-5D193659286D}"/>
              </a:ext>
            </a:extLst>
          </p:cNvPr>
          <p:cNvSpPr>
            <a:spLocks noGrp="1"/>
          </p:cNvSpPr>
          <p:nvPr>
            <p:ph type="sldNum" sz="quarter" idx="5"/>
          </p:nvPr>
        </p:nvSpPr>
        <p:spPr/>
        <p:txBody>
          <a:bodyPr/>
          <a:lstStyle/>
          <a:p>
            <a:fld id="{0F10391C-3A19-4845-B7FC-7389C83E80C9}" type="slidenum">
              <a:rPr lang="en-US" smtClean="0"/>
              <a:t>3</a:t>
            </a:fld>
            <a:endParaRPr lang="en-US"/>
          </a:p>
        </p:txBody>
      </p:sp>
    </p:spTree>
    <p:extLst>
      <p:ext uri="{BB962C8B-B14F-4D97-AF65-F5344CB8AC3E}">
        <p14:creationId xmlns:p14="http://schemas.microsoft.com/office/powerpoint/2010/main" val="2280617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8E3C1C-8266-1CF2-AFF7-1F5B3AEADD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079D7-6085-BED2-3335-8656B21AE8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2E238-689E-3EAF-6C27-E310628CC11B}"/>
              </a:ext>
            </a:extLst>
          </p:cNvPr>
          <p:cNvSpPr>
            <a:spLocks noGrp="1"/>
          </p:cNvSpPr>
          <p:nvPr>
            <p:ph type="body" idx="1"/>
          </p:nvPr>
        </p:nvSpPr>
        <p:spPr/>
        <p:txBody>
          <a:bodyPr/>
          <a:lstStyle/>
          <a:p>
            <a:endParaRPr lang="en-CA"/>
          </a:p>
        </p:txBody>
      </p:sp>
      <p:sp>
        <p:nvSpPr>
          <p:cNvPr id="4" name="Slide Number Placeholder 3">
            <a:extLst>
              <a:ext uri="{FF2B5EF4-FFF2-40B4-BE49-F238E27FC236}">
                <a16:creationId xmlns:a16="http://schemas.microsoft.com/office/drawing/2014/main" id="{736C410A-374C-4756-8AFE-3F03A04BF852}"/>
              </a:ext>
            </a:extLst>
          </p:cNvPr>
          <p:cNvSpPr>
            <a:spLocks noGrp="1"/>
          </p:cNvSpPr>
          <p:nvPr>
            <p:ph type="sldNum" sz="quarter" idx="5"/>
          </p:nvPr>
        </p:nvSpPr>
        <p:spPr/>
        <p:txBody>
          <a:bodyPr/>
          <a:lstStyle/>
          <a:p>
            <a:fld id="{0F10391C-3A19-4845-B7FC-7389C83E80C9}" type="slidenum">
              <a:rPr lang="en-US" smtClean="0"/>
              <a:t>4</a:t>
            </a:fld>
            <a:endParaRPr lang="en-US"/>
          </a:p>
        </p:txBody>
      </p:sp>
    </p:spTree>
    <p:extLst>
      <p:ext uri="{BB962C8B-B14F-4D97-AF65-F5344CB8AC3E}">
        <p14:creationId xmlns:p14="http://schemas.microsoft.com/office/powerpoint/2010/main" val="283197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sz="1800" dirty="0"/>
          </a:p>
        </p:txBody>
      </p:sp>
      <p:sp>
        <p:nvSpPr>
          <p:cNvPr id="4" name="Slide Number Placeholder 3"/>
          <p:cNvSpPr>
            <a:spLocks noGrp="1"/>
          </p:cNvSpPr>
          <p:nvPr>
            <p:ph type="sldNum" sz="quarter" idx="5"/>
          </p:nvPr>
        </p:nvSpPr>
        <p:spPr/>
        <p:txBody>
          <a:bodyPr/>
          <a:lstStyle/>
          <a:p>
            <a:fld id="{0F10391C-3A19-4845-B7FC-7389C83E80C9}" type="slidenum">
              <a:rPr lang="en-US" smtClean="0"/>
              <a:t>6</a:t>
            </a:fld>
            <a:endParaRPr lang="en-US"/>
          </a:p>
        </p:txBody>
      </p:sp>
    </p:spTree>
    <p:extLst>
      <p:ext uri="{BB962C8B-B14F-4D97-AF65-F5344CB8AC3E}">
        <p14:creationId xmlns:p14="http://schemas.microsoft.com/office/powerpoint/2010/main" val="158519870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7AEA9-9831-18A3-E76F-B55EB8F4AA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4811156-F495-18C8-99F6-E6B5C29A69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3AEB0F-90B9-8788-915E-D91706855171}"/>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44CCEBE4-A3BC-EB0A-C001-27747617D29A}"/>
              </a:ext>
            </a:extLst>
          </p:cNvPr>
          <p:cNvSpPr>
            <a:spLocks noGrp="1"/>
          </p:cNvSpPr>
          <p:nvPr>
            <p:ph type="sldNum" sz="quarter" idx="5"/>
          </p:nvPr>
        </p:nvSpPr>
        <p:spPr/>
        <p:txBody>
          <a:bodyPr/>
          <a:lstStyle/>
          <a:p>
            <a:fld id="{0F10391C-3A19-4845-B7FC-7389C83E80C9}" type="slidenum">
              <a:rPr lang="en-US" smtClean="0"/>
              <a:t>7</a:t>
            </a:fld>
            <a:endParaRPr lang="en-US"/>
          </a:p>
        </p:txBody>
      </p:sp>
    </p:spTree>
    <p:extLst>
      <p:ext uri="{BB962C8B-B14F-4D97-AF65-F5344CB8AC3E}">
        <p14:creationId xmlns:p14="http://schemas.microsoft.com/office/powerpoint/2010/main" val="3991384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A07AF2-5B9D-CED2-6ED4-2455A27E8B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C4B031-93B7-7452-ED66-C86132451C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76F171-1373-07CC-4CB7-E0571A3A5930}"/>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3ADB3B81-5381-EE2F-127F-2E43230F9A83}"/>
              </a:ext>
            </a:extLst>
          </p:cNvPr>
          <p:cNvSpPr>
            <a:spLocks noGrp="1"/>
          </p:cNvSpPr>
          <p:nvPr>
            <p:ph type="sldNum" sz="quarter" idx="5"/>
          </p:nvPr>
        </p:nvSpPr>
        <p:spPr/>
        <p:txBody>
          <a:bodyPr/>
          <a:lstStyle/>
          <a:p>
            <a:fld id="{0F10391C-3A19-4845-B7FC-7389C83E80C9}" type="slidenum">
              <a:rPr lang="en-US" smtClean="0"/>
              <a:t>8</a:t>
            </a:fld>
            <a:endParaRPr lang="en-US"/>
          </a:p>
        </p:txBody>
      </p:sp>
    </p:spTree>
    <p:extLst>
      <p:ext uri="{BB962C8B-B14F-4D97-AF65-F5344CB8AC3E}">
        <p14:creationId xmlns:p14="http://schemas.microsoft.com/office/powerpoint/2010/main" val="2679605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296EF-02A0-8D9B-7327-ED653F105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F0F0AF-16E0-0F62-9EBD-6C559FF4E0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A82154-6451-8DC3-79F1-C7ABF2A1BCC9}"/>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A9DBC204-AA2A-6278-98D0-A1A7DB9FFC20}"/>
              </a:ext>
            </a:extLst>
          </p:cNvPr>
          <p:cNvSpPr>
            <a:spLocks noGrp="1"/>
          </p:cNvSpPr>
          <p:nvPr>
            <p:ph type="sldNum" sz="quarter" idx="5"/>
          </p:nvPr>
        </p:nvSpPr>
        <p:spPr/>
        <p:txBody>
          <a:bodyPr/>
          <a:lstStyle/>
          <a:p>
            <a:fld id="{0F10391C-3A19-4845-B7FC-7389C83E80C9}" type="slidenum">
              <a:rPr lang="en-US" smtClean="0"/>
              <a:t>12</a:t>
            </a:fld>
            <a:endParaRPr lang="en-US"/>
          </a:p>
        </p:txBody>
      </p:sp>
    </p:spTree>
    <p:extLst>
      <p:ext uri="{BB962C8B-B14F-4D97-AF65-F5344CB8AC3E}">
        <p14:creationId xmlns:p14="http://schemas.microsoft.com/office/powerpoint/2010/main" val="2954523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TO CHANGE IMAGE:</a:t>
            </a:r>
          </a:p>
          <a:p>
            <a:pPr marL="171450" indent="-171450">
              <a:buFontTx/>
              <a:buChar char="-"/>
            </a:pPr>
            <a:r>
              <a:rPr lang="en-US" dirty="0"/>
              <a:t>Click on image box.</a:t>
            </a:r>
          </a:p>
          <a:p>
            <a:pPr marL="171450" indent="-171450">
              <a:buFontTx/>
              <a:buChar char="-"/>
            </a:pPr>
            <a:r>
              <a:rPr lang="en-US" dirty="0"/>
              <a:t>Go to “Picture Format” tab</a:t>
            </a:r>
          </a:p>
          <a:p>
            <a:pPr marL="171450" indent="-171450">
              <a:buFontTx/>
              <a:buChar char="-"/>
            </a:pPr>
            <a:r>
              <a:rPr lang="en-US" dirty="0"/>
              <a:t>Click “Change Picture”</a:t>
            </a:r>
          </a:p>
        </p:txBody>
      </p:sp>
      <p:sp>
        <p:nvSpPr>
          <p:cNvPr id="4" name="Slide Number Placeholder 3"/>
          <p:cNvSpPr>
            <a:spLocks noGrp="1"/>
          </p:cNvSpPr>
          <p:nvPr>
            <p:ph type="sldNum" sz="quarter" idx="10"/>
          </p:nvPr>
        </p:nvSpPr>
        <p:spPr/>
        <p:txBody>
          <a:bodyPr/>
          <a:lstStyle/>
          <a:p>
            <a:fld id="{0F10391C-3A19-4845-B7FC-7389C83E80C9}" type="slidenum">
              <a:rPr lang="en-US" smtClean="0"/>
              <a:t>20</a:t>
            </a:fld>
            <a:endParaRPr lang="en-US"/>
          </a:p>
        </p:txBody>
      </p:sp>
    </p:spTree>
    <p:extLst>
      <p:ext uri="{BB962C8B-B14F-4D97-AF65-F5344CB8AC3E}">
        <p14:creationId xmlns:p14="http://schemas.microsoft.com/office/powerpoint/2010/main" val="208082800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4094D1-E5DB-0352-7D9A-A670612208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D9B7F-5B3C-BF13-E9C6-6D8E8C3D812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503900-CE35-0DF9-B3DC-DBB7903970FA}"/>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D4C92267-1391-E40C-616D-730E3084271A}"/>
              </a:ext>
            </a:extLst>
          </p:cNvPr>
          <p:cNvSpPr>
            <a:spLocks noGrp="1"/>
          </p:cNvSpPr>
          <p:nvPr>
            <p:ph type="sldNum" sz="quarter" idx="5"/>
          </p:nvPr>
        </p:nvSpPr>
        <p:spPr/>
        <p:txBody>
          <a:bodyPr/>
          <a:lstStyle/>
          <a:p>
            <a:fld id="{0F10391C-3A19-4845-B7FC-7389C83E80C9}" type="slidenum">
              <a:rPr lang="en-US" smtClean="0"/>
              <a:t>27</a:t>
            </a:fld>
            <a:endParaRPr lang="en-US"/>
          </a:p>
        </p:txBody>
      </p:sp>
    </p:spTree>
    <p:extLst>
      <p:ext uri="{BB962C8B-B14F-4D97-AF65-F5344CB8AC3E}">
        <p14:creationId xmlns:p14="http://schemas.microsoft.com/office/powerpoint/2010/main" val="3209530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068A69-4D90-BE93-73FB-7C2402E28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B1F90D-EEF3-6875-5AF5-C86FE5CB35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92DC02-C96F-C69D-D445-82BE1F0E00FF}"/>
              </a:ext>
            </a:extLst>
          </p:cNvPr>
          <p:cNvSpPr>
            <a:spLocks noGrp="1"/>
          </p:cNvSpPr>
          <p:nvPr>
            <p:ph type="body" idx="1"/>
          </p:nvPr>
        </p:nvSpPr>
        <p:spPr/>
        <p:txBody>
          <a:bodyPr/>
          <a:lstStyle/>
          <a:p>
            <a:endParaRPr lang="en-CA" dirty="0"/>
          </a:p>
        </p:txBody>
      </p:sp>
      <p:sp>
        <p:nvSpPr>
          <p:cNvPr id="4" name="Slide Number Placeholder 3">
            <a:extLst>
              <a:ext uri="{FF2B5EF4-FFF2-40B4-BE49-F238E27FC236}">
                <a16:creationId xmlns:a16="http://schemas.microsoft.com/office/drawing/2014/main" id="{54C22B4F-3B05-64BB-0CB8-77FBB8947943}"/>
              </a:ext>
            </a:extLst>
          </p:cNvPr>
          <p:cNvSpPr>
            <a:spLocks noGrp="1"/>
          </p:cNvSpPr>
          <p:nvPr>
            <p:ph type="sldNum" sz="quarter" idx="5"/>
          </p:nvPr>
        </p:nvSpPr>
        <p:spPr/>
        <p:txBody>
          <a:bodyPr/>
          <a:lstStyle/>
          <a:p>
            <a:fld id="{0F10391C-3A19-4845-B7FC-7389C83E80C9}" type="slidenum">
              <a:rPr lang="en-US" smtClean="0"/>
              <a:t>28</a:t>
            </a:fld>
            <a:endParaRPr lang="en-US"/>
          </a:p>
        </p:txBody>
      </p:sp>
    </p:spTree>
    <p:extLst>
      <p:ext uri="{BB962C8B-B14F-4D97-AF65-F5344CB8AC3E}">
        <p14:creationId xmlns:p14="http://schemas.microsoft.com/office/powerpoint/2010/main" val="1470012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Ok we have to dig in a bit more about what’s happening with these Tandem accelerators, and where negative helium fits in…</a:t>
            </a:r>
          </a:p>
          <a:p>
            <a:endParaRPr lang="en-CA" dirty="0"/>
          </a:p>
          <a:p>
            <a:r>
              <a:rPr lang="en-CA" dirty="0"/>
              <a:t>First, a positive helium source creates a positive ions with 10’s of keV, which then goes through a vapour charge exchange cell. This is where the negative helium ions are created, at basically the same energy. The negative helium is filtered out and fed into the Tandem.</a:t>
            </a:r>
          </a:p>
          <a:p>
            <a:r>
              <a:rPr lang="en-CA" dirty="0"/>
              <a:t>Now a tandem accelerator is a clever way of getting a higher-energy beam with a lower-potential power supply. See normally to get a beam of say 2 MeV you would need a huge power supply that has a voltage up to 2 mega-volts… but here you only need one with 1 mega-volt. The electrodes inside step up to a high voltage, which accelerates the negative helium, but in the middle this is changed to positive helium, so now stepping the electrodes back down to zero will accelerate the positive helium out…</a:t>
            </a:r>
          </a:p>
          <a:p>
            <a:r>
              <a:rPr lang="en-CA" dirty="0"/>
              <a:t>So the negative helium is sort of ‘drawn’ in, getting one kick of energy, and the positive helium is getting ‘pushed’ out, getting a second kick. So that’s a bit about the overall process,</a:t>
            </a:r>
          </a:p>
          <a:p>
            <a:r>
              <a:rPr lang="en-CA" dirty="0"/>
              <a:t>(click)</a:t>
            </a:r>
          </a:p>
          <a:p>
            <a:r>
              <a:rPr lang="en-CA" dirty="0"/>
              <a:t>but we’re interested in this charge exchange cell. This uses some metal vapours to change the helium,</a:t>
            </a:r>
          </a:p>
          <a:p>
            <a:r>
              <a:rPr lang="en-CA" dirty="0"/>
              <a:t>(click) </a:t>
            </a:r>
          </a:p>
          <a:p>
            <a:r>
              <a:rPr lang="en-CA" dirty="0"/>
              <a:t>and I’m looking at if this could be done with a foil instead.</a:t>
            </a:r>
          </a:p>
        </p:txBody>
      </p:sp>
      <p:sp>
        <p:nvSpPr>
          <p:cNvPr id="4" name="Slide Number Placeholder 3"/>
          <p:cNvSpPr>
            <a:spLocks noGrp="1"/>
          </p:cNvSpPr>
          <p:nvPr>
            <p:ph type="sldNum" sz="quarter" idx="5"/>
          </p:nvPr>
        </p:nvSpPr>
        <p:spPr/>
        <p:txBody>
          <a:bodyPr/>
          <a:lstStyle/>
          <a:p>
            <a:fld id="{0F10391C-3A19-4845-B7FC-7389C83E80C9}" type="slidenum">
              <a:rPr lang="en-US" smtClean="0"/>
              <a:t>30</a:t>
            </a:fld>
            <a:endParaRPr lang="en-US"/>
          </a:p>
        </p:txBody>
      </p:sp>
    </p:spTree>
    <p:extLst>
      <p:ext uri="{BB962C8B-B14F-4D97-AF65-F5344CB8AC3E}">
        <p14:creationId xmlns:p14="http://schemas.microsoft.com/office/powerpoint/2010/main" val="18516392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2E32B-C060-65C3-CEBC-8BAA119AB3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0255D-62AA-8884-E305-DAF2A4327D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D008D6-0D2C-CB1B-5EE1-20F5748F1ACE}"/>
              </a:ext>
            </a:extLst>
          </p:cNvPr>
          <p:cNvSpPr>
            <a:spLocks noGrp="1"/>
          </p:cNvSpPr>
          <p:nvPr>
            <p:ph type="body" idx="1"/>
          </p:nvPr>
        </p:nvSpPr>
        <p:spPr/>
        <p:txBody>
          <a:bodyPr/>
          <a:lstStyle/>
          <a:p>
            <a:pPr marL="0" indent="0" algn="l">
              <a:buFont typeface="Wingdings" panose="05000000000000000000" pitchFamily="2" charset="2"/>
              <a:buNone/>
            </a:pPr>
            <a:r>
              <a:rPr lang="en-CA" dirty="0"/>
              <a:t>OK, so what’s going on with this vapour charge exchange cell…</a:t>
            </a:r>
          </a:p>
          <a:p>
            <a:pPr marL="0" indent="0" algn="l">
              <a:buFont typeface="Wingdings" panose="05000000000000000000" pitchFamily="2" charset="2"/>
              <a:buNone/>
            </a:pPr>
            <a:endParaRPr lang="en-CA" dirty="0"/>
          </a:p>
          <a:p>
            <a:pPr marL="0" indent="0" algn="l">
              <a:buFont typeface="Wingdings" panose="05000000000000000000" pitchFamily="2" charset="2"/>
              <a:buNone/>
            </a:pPr>
            <a:r>
              <a:rPr lang="en-CA" dirty="0"/>
              <a:t>The positive helium beam comes in and could go straight through. (click)</a:t>
            </a:r>
          </a:p>
          <a:p>
            <a:pPr marL="0" indent="0" algn="l">
              <a:buFont typeface="Wingdings" panose="05000000000000000000" pitchFamily="2" charset="2"/>
              <a:buNone/>
            </a:pPr>
            <a:r>
              <a:rPr lang="en-CA" dirty="0"/>
              <a:t>Or it could hit one of these atomic-vapour atoms (here I’m showing Magnesium) (click)</a:t>
            </a:r>
          </a:p>
          <a:p>
            <a:pPr marL="0" indent="0" algn="l">
              <a:buFont typeface="Wingdings" panose="05000000000000000000" pitchFamily="2" charset="2"/>
              <a:buNone/>
            </a:pPr>
            <a:r>
              <a:rPr lang="en-CA" dirty="0"/>
              <a:t>Now it could loose an electron and become an alpha, and pass through (click) or gain an electron and become neutral… and pass through. (click)</a:t>
            </a:r>
          </a:p>
          <a:p>
            <a:pPr marL="0" indent="0" algn="l">
              <a:buFont typeface="Wingdings" panose="05000000000000000000" pitchFamily="2" charset="2"/>
              <a:buNone/>
            </a:pPr>
            <a:r>
              <a:rPr lang="en-CA" dirty="0"/>
              <a:t>Some of the neutrals could also hit a Magnesium and pick up an electron, becoming negative helium. (click)</a:t>
            </a:r>
          </a:p>
          <a:p>
            <a:pPr marL="0" indent="0" algn="l">
              <a:buFont typeface="Wingdings" panose="05000000000000000000" pitchFamily="2" charset="2"/>
              <a:buNone/>
            </a:pPr>
            <a:r>
              <a:rPr lang="en-CA" dirty="0"/>
              <a:t>And of course these others could hit things and become others things too… (click)</a:t>
            </a:r>
          </a:p>
          <a:p>
            <a:pPr marL="0" indent="0" algn="l">
              <a:buFont typeface="Wingdings" panose="05000000000000000000" pitchFamily="2" charset="2"/>
              <a:buNone/>
            </a:pPr>
            <a:r>
              <a:rPr lang="en-CA" dirty="0"/>
              <a:t>And at the end you get a mix of helium ions coming out.</a:t>
            </a:r>
          </a:p>
          <a:p>
            <a:pPr marL="0" indent="0" algn="l">
              <a:buFont typeface="Wingdings" panose="05000000000000000000" pitchFamily="2" charset="2"/>
              <a:buNone/>
            </a:pPr>
            <a:endParaRPr lang="en-CA" dirty="0"/>
          </a:p>
          <a:p>
            <a:pPr marL="0" indent="0" algn="l">
              <a:buFont typeface="Wingdings" panose="05000000000000000000" pitchFamily="2" charset="2"/>
              <a:buNone/>
            </a:pPr>
            <a:endParaRPr lang="en-CA" dirty="0"/>
          </a:p>
          <a:p>
            <a:pPr marL="0" indent="0" algn="l">
              <a:buFont typeface="Wingdings" panose="05000000000000000000" pitchFamily="2" charset="2"/>
              <a:buNone/>
            </a:pPr>
            <a:endParaRPr lang="en-CA" dirty="0"/>
          </a:p>
          <a:p>
            <a:pPr marL="0" indent="0" algn="l">
              <a:buFont typeface="Wingdings" panose="05000000000000000000" pitchFamily="2" charset="2"/>
              <a:buNone/>
            </a:pPr>
            <a:endParaRPr lang="en-CA" dirty="0"/>
          </a:p>
          <a:p>
            <a:pPr marL="0" indent="0" algn="l">
              <a:buFont typeface="Wingdings" panose="05000000000000000000" pitchFamily="2" charset="2"/>
              <a:buNone/>
            </a:pPr>
            <a:r>
              <a:rPr lang="en-CA" dirty="0"/>
              <a:t>As I mentioned, there is currently a method used to make negative helium… which is to use a gas or vapour-filled charge exchange cell.</a:t>
            </a:r>
          </a:p>
          <a:p>
            <a:pPr marL="0" indent="0" algn="l">
              <a:buFont typeface="Wingdings" panose="05000000000000000000" pitchFamily="2" charset="2"/>
              <a:buNone/>
            </a:pPr>
            <a:r>
              <a:rPr lang="en-CA" dirty="0"/>
              <a:t>How this works is a beam of positive helium is created by an ion source upstream of this device, and as the positive helium passes through, there is region inside that contains a gas or atomic vapour... Here I’m showing a magnesium vapour, </a:t>
            </a:r>
            <a:r>
              <a:rPr lang="en-CA" strike="sngStrike" dirty="0"/>
              <a:t>as that is one type used in the semiconductor industry</a:t>
            </a:r>
            <a:r>
              <a:rPr lang="en-CA" dirty="0"/>
              <a:t>. (click)</a:t>
            </a:r>
          </a:p>
          <a:p>
            <a:pPr marL="171450" indent="-171450" algn="l">
              <a:buFont typeface="Wingdings" panose="05000000000000000000" pitchFamily="2" charset="2"/>
              <a:buChar char="n"/>
            </a:pPr>
            <a:r>
              <a:rPr lang="en-CA" dirty="0"/>
              <a:t>As the positive helium passes though, some fraction picks up an electron from the vapour and neutralizes (click), and in turn some fraction of this picks up another electron to become a negative helium (click).</a:t>
            </a:r>
          </a:p>
          <a:p>
            <a:pPr marL="171450" indent="-171450" algn="l">
              <a:buFont typeface="Wingdings" panose="05000000000000000000" pitchFamily="2" charset="2"/>
              <a:buChar char="n"/>
            </a:pPr>
            <a:r>
              <a:rPr lang="en-CA" dirty="0"/>
              <a:t>All three types of helium exit the cell (click), and downstream are separated before the negative helium is  accelerator.</a:t>
            </a:r>
          </a:p>
          <a:p>
            <a:pPr marL="171450" indent="-171450" algn="l">
              <a:buFont typeface="Wingdings" panose="05000000000000000000" pitchFamily="2" charset="2"/>
              <a:buChar char="n"/>
            </a:pPr>
            <a:r>
              <a:rPr lang="en-CA" dirty="0"/>
              <a:t>As an example, if 25 milli-amps of positive helium at 35 keV enter the cell, only about 38 micro-amps of negative helium would be produced; which is a conversion of only .15 percent.</a:t>
            </a:r>
          </a:p>
          <a:p>
            <a:pPr marL="171450" indent="-171450" algn="l">
              <a:buFont typeface="Wingdings" panose="05000000000000000000" pitchFamily="2" charset="2"/>
              <a:buChar char="n"/>
            </a:pPr>
            <a:r>
              <a:rPr lang="en-CA" dirty="0"/>
              <a:t>Now, this vapour doesn’t stay within just this region of the vacuum system (click); it will diffuse to other areas. And to control this, extra pumping equipment is needed (click).</a:t>
            </a:r>
          </a:p>
          <a:p>
            <a:pPr marL="171450" indent="-171450" algn="l">
              <a:buFont typeface="Wingdings" panose="05000000000000000000" pitchFamily="2" charset="2"/>
              <a:buChar char="n"/>
            </a:pPr>
            <a:r>
              <a:rPr lang="en-CA" dirty="0"/>
              <a:t>So, some problems with this method are: low negative helium production, the vapour can migrate and contaminate other systems, and to deal with that extra pumping equipment is needed. And as I’ll show later, alkali metals are the best so far at producing negative helium, but they are particularly bad to have floating about an implanter in those applications.</a:t>
            </a:r>
          </a:p>
        </p:txBody>
      </p:sp>
      <p:sp>
        <p:nvSpPr>
          <p:cNvPr id="4" name="Slide Number Placeholder 3">
            <a:extLst>
              <a:ext uri="{FF2B5EF4-FFF2-40B4-BE49-F238E27FC236}">
                <a16:creationId xmlns:a16="http://schemas.microsoft.com/office/drawing/2014/main" id="{D21E9E69-41C0-005F-EA12-C2443C82B4AA}"/>
              </a:ext>
            </a:extLst>
          </p:cNvPr>
          <p:cNvSpPr>
            <a:spLocks noGrp="1"/>
          </p:cNvSpPr>
          <p:nvPr>
            <p:ph type="sldNum" sz="quarter" idx="5"/>
          </p:nvPr>
        </p:nvSpPr>
        <p:spPr/>
        <p:txBody>
          <a:bodyPr/>
          <a:lstStyle/>
          <a:p>
            <a:fld id="{0F10391C-3A19-4845-B7FC-7389C83E80C9}" type="slidenum">
              <a:rPr lang="en-US" smtClean="0"/>
              <a:t>31</a:t>
            </a:fld>
            <a:endParaRPr lang="en-US"/>
          </a:p>
        </p:txBody>
      </p:sp>
    </p:spTree>
    <p:extLst>
      <p:ext uri="{BB962C8B-B14F-4D97-AF65-F5344CB8AC3E}">
        <p14:creationId xmlns:p14="http://schemas.microsoft.com/office/powerpoint/2010/main" val="717498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D945-0EFA-8E07-0CB7-2467190CB8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47CA70-3743-573A-05E7-A6629697630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F8DD10-C18A-A190-8E16-4924CF01F9AE}"/>
              </a:ext>
            </a:extLst>
          </p:cNvPr>
          <p:cNvSpPr>
            <a:spLocks noGrp="1"/>
          </p:cNvSpPr>
          <p:nvPr>
            <p:ph type="body" idx="1"/>
          </p:nvPr>
        </p:nvSpPr>
        <p:spPr/>
        <p:txBody>
          <a:bodyPr/>
          <a:lstStyle/>
          <a:p>
            <a:r>
              <a:rPr lang="en-CA" dirty="0"/>
              <a:t>So, as I showed, to get negative helium is a two-step process. (click)</a:t>
            </a:r>
          </a:p>
          <a:p>
            <a:r>
              <a:rPr lang="en-CA" dirty="0"/>
              <a:t>First the positive helium is neutralized (click), and there is a difference in energy of 4.8 eV for this step…</a:t>
            </a:r>
          </a:p>
          <a:p>
            <a:r>
              <a:rPr lang="en-CA" dirty="0"/>
              <a:t>Then the neutral helium picks up another electron to become negative, and there is a slight reduction in energy here: 77 milli electron volts.</a:t>
            </a:r>
          </a:p>
          <a:p>
            <a:r>
              <a:rPr lang="en-CA" dirty="0"/>
              <a:t>So, initially the method for picking a target material is to find one with an ionization energy close to 4.8 eV.</a:t>
            </a:r>
          </a:p>
          <a:p>
            <a:endParaRPr lang="en-CA" dirty="0"/>
          </a:p>
          <a:p>
            <a:r>
              <a:rPr lang="en-CA" dirty="0"/>
              <a:t>The excited neutral helium state we need has a long lifetime, over 2 hours in high vacuum. [19]</a:t>
            </a:r>
          </a:p>
        </p:txBody>
      </p:sp>
      <p:sp>
        <p:nvSpPr>
          <p:cNvPr id="4" name="Slide Number Placeholder 3">
            <a:extLst>
              <a:ext uri="{FF2B5EF4-FFF2-40B4-BE49-F238E27FC236}">
                <a16:creationId xmlns:a16="http://schemas.microsoft.com/office/drawing/2014/main" id="{76516E6B-3D36-74B1-3038-53DEC5DB2ABC}"/>
              </a:ext>
            </a:extLst>
          </p:cNvPr>
          <p:cNvSpPr>
            <a:spLocks noGrp="1"/>
          </p:cNvSpPr>
          <p:nvPr>
            <p:ph type="sldNum" sz="quarter" idx="5"/>
          </p:nvPr>
        </p:nvSpPr>
        <p:spPr/>
        <p:txBody>
          <a:bodyPr/>
          <a:lstStyle/>
          <a:p>
            <a:fld id="{0F10391C-3A19-4845-B7FC-7389C83E80C9}" type="slidenum">
              <a:rPr lang="en-US" smtClean="0"/>
              <a:t>32</a:t>
            </a:fld>
            <a:endParaRPr lang="en-US"/>
          </a:p>
        </p:txBody>
      </p:sp>
    </p:spTree>
    <p:extLst>
      <p:ext uri="{BB962C8B-B14F-4D97-AF65-F5344CB8AC3E}">
        <p14:creationId xmlns:p14="http://schemas.microsoft.com/office/powerpoint/2010/main" val="5551404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This device has already been designed, built, and installed. The 3D model is shown here.</a:t>
            </a:r>
          </a:p>
          <a:p>
            <a:r>
              <a:rPr lang="en-CA"/>
              <a:t>This is an image of the completed device before installation.</a:t>
            </a:r>
          </a:p>
          <a:p>
            <a:endParaRPr lang="en-CA"/>
          </a:p>
        </p:txBody>
      </p:sp>
      <p:sp>
        <p:nvSpPr>
          <p:cNvPr id="4" name="Slide Number Placeholder 3"/>
          <p:cNvSpPr>
            <a:spLocks noGrp="1"/>
          </p:cNvSpPr>
          <p:nvPr>
            <p:ph type="sldNum" sz="quarter" idx="5"/>
          </p:nvPr>
        </p:nvSpPr>
        <p:spPr/>
        <p:txBody>
          <a:bodyPr/>
          <a:lstStyle/>
          <a:p>
            <a:fld id="{0F10391C-3A19-4845-B7FC-7389C83E80C9}" type="slidenum">
              <a:rPr lang="en-US" smtClean="0"/>
              <a:t>36</a:t>
            </a:fld>
            <a:endParaRPr lang="en-US"/>
          </a:p>
        </p:txBody>
      </p:sp>
    </p:spTree>
    <p:extLst>
      <p:ext uri="{BB962C8B-B14F-4D97-AF65-F5344CB8AC3E}">
        <p14:creationId xmlns:p14="http://schemas.microsoft.com/office/powerpoint/2010/main" val="6311426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ED BAR | Title Page with side ima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6B2EDA9-BA65-7D43-B2F9-A634420DBC76}"/>
              </a:ext>
            </a:extLst>
          </p:cNvPr>
          <p:cNvSpPr txBox="1"/>
          <p:nvPr userDrawn="1"/>
        </p:nvSpPr>
        <p:spPr>
          <a:xfrm>
            <a:off x="-1" y="-1"/>
            <a:ext cx="7204076" cy="6858000"/>
          </a:xfrm>
          <a:prstGeom prst="rect">
            <a:avLst/>
          </a:prstGeom>
          <a:solidFill>
            <a:srgbClr val="CC0633"/>
          </a:solidFill>
        </p:spPr>
        <p:txBody>
          <a:bodyPr wrap="square" rtlCol="0">
            <a:spAutoFit/>
          </a:bodyPr>
          <a:lstStyle/>
          <a:p>
            <a:endParaRPr lang="en-US" dirty="0">
              <a:solidFill>
                <a:srgbClr val="CC0633"/>
              </a:solidFill>
            </a:endParaRPr>
          </a:p>
        </p:txBody>
      </p:sp>
      <p:sp>
        <p:nvSpPr>
          <p:cNvPr id="15" name="Picture Placeholder 11"/>
          <p:cNvSpPr>
            <a:spLocks noGrp="1"/>
          </p:cNvSpPr>
          <p:nvPr>
            <p:ph type="pic" sz="quarter" idx="12"/>
          </p:nvPr>
        </p:nvSpPr>
        <p:spPr>
          <a:xfrm>
            <a:off x="7196254" y="-1"/>
            <a:ext cx="4987925" cy="6858000"/>
          </a:xfrm>
        </p:spPr>
        <p:txBody>
          <a:bodyPr/>
          <a:lstStyle/>
          <a:p>
            <a:endParaRPr lang="en-US" dirty="0"/>
          </a:p>
        </p:txBody>
      </p:sp>
      <p:sp>
        <p:nvSpPr>
          <p:cNvPr id="4" name="Date Placeholder 3"/>
          <p:cNvSpPr>
            <a:spLocks noGrp="1"/>
          </p:cNvSpPr>
          <p:nvPr>
            <p:ph type="dt" sz="half" idx="10"/>
          </p:nvPr>
        </p:nvSpPr>
        <p:spPr>
          <a:xfrm>
            <a:off x="628649" y="5317900"/>
            <a:ext cx="2743200" cy="365125"/>
          </a:xfrm>
        </p:spPr>
        <p:txBody>
          <a:bodyPr/>
          <a:lstStyle>
            <a:lvl1pPr>
              <a:defRPr>
                <a:solidFill>
                  <a:schemeClr val="bg1"/>
                </a:solidFill>
              </a:defRPr>
            </a:lvl1pPr>
          </a:lstStyle>
          <a:p>
            <a:r>
              <a:rPr lang="en-US"/>
              <a:t>23 SEP 2026</a:t>
            </a:r>
            <a:endParaRPr lang="en-US" dirty="0"/>
          </a:p>
        </p:txBody>
      </p:sp>
      <p:sp>
        <p:nvSpPr>
          <p:cNvPr id="11" name="Text Placeholder 10"/>
          <p:cNvSpPr>
            <a:spLocks noGrp="1"/>
          </p:cNvSpPr>
          <p:nvPr>
            <p:ph type="body" sz="quarter" idx="11" hasCustomPrompt="1"/>
          </p:nvPr>
        </p:nvSpPr>
        <p:spPr>
          <a:xfrm>
            <a:off x="628649" y="1570865"/>
            <a:ext cx="6575426" cy="3727450"/>
          </a:xfrm>
        </p:spPr>
        <p:txBody>
          <a:bodyPr>
            <a:noAutofit/>
          </a:bodyPr>
          <a:lstStyle>
            <a:lvl1pPr marL="0" indent="0">
              <a:buNone/>
              <a:defRPr sz="6600" b="0">
                <a:solidFill>
                  <a:schemeClr val="bg1"/>
                </a:solidFill>
                <a:latin typeface="Impact" charset="0"/>
                <a:ea typeface="Impact" charset="0"/>
                <a:cs typeface="Impact" charset="0"/>
              </a:defRPr>
            </a:lvl1pPr>
          </a:lstStyle>
          <a:p>
            <a:pPr lvl="0"/>
            <a:r>
              <a:rPr lang="en-US" dirty="0"/>
              <a:t>PRESENTATION</a:t>
            </a:r>
            <a:br>
              <a:rPr lang="en-US" dirty="0"/>
            </a:br>
            <a:r>
              <a:rPr lang="en-US" dirty="0"/>
              <a:t>TITLE PAGE</a:t>
            </a:r>
            <a:br>
              <a:rPr lang="en-US" dirty="0"/>
            </a:br>
            <a:r>
              <a:rPr lang="en-US" dirty="0"/>
              <a:t>WITH </a:t>
            </a:r>
            <a:br>
              <a:rPr lang="en-US" dirty="0"/>
            </a:br>
            <a:r>
              <a:rPr lang="en-US" dirty="0"/>
              <a:t>SIDE IMAGE</a:t>
            </a:r>
          </a:p>
        </p:txBody>
      </p:sp>
      <p:pic>
        <p:nvPicPr>
          <p:cNvPr id="14" name="Picture 13">
            <a:extLst>
              <a:ext uri="{FF2B5EF4-FFF2-40B4-BE49-F238E27FC236}">
                <a16:creationId xmlns:a16="http://schemas.microsoft.com/office/drawing/2014/main" id="{D54AFDEA-ECA5-5949-BBA0-CB12683808AD}"/>
              </a:ext>
            </a:extLst>
          </p:cNvPr>
          <p:cNvPicPr>
            <a:picLocks noChangeAspect="1"/>
          </p:cNvPicPr>
          <p:nvPr userDrawn="1"/>
        </p:nvPicPr>
        <p:blipFill>
          <a:blip r:embed="rId2"/>
          <a:stretch>
            <a:fillRect/>
          </a:stretch>
        </p:blipFill>
        <p:spPr>
          <a:xfrm>
            <a:off x="9474551" y="0"/>
            <a:ext cx="1281870" cy="640935"/>
          </a:xfrm>
          <a:prstGeom prst="rect">
            <a:avLst/>
          </a:prstGeom>
        </p:spPr>
      </p:pic>
    </p:spTree>
    <p:extLst>
      <p:ext uri="{BB962C8B-B14F-4D97-AF65-F5344CB8AC3E}">
        <p14:creationId xmlns:p14="http://schemas.microsoft.com/office/powerpoint/2010/main" val="10088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HITE BAR | Title Page with side image">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76B2EDA9-BA65-7D43-B2F9-A634420DBC76}"/>
              </a:ext>
            </a:extLst>
          </p:cNvPr>
          <p:cNvSpPr txBox="1"/>
          <p:nvPr userDrawn="1"/>
        </p:nvSpPr>
        <p:spPr>
          <a:xfrm>
            <a:off x="7203687" y="0"/>
            <a:ext cx="4988313" cy="6858000"/>
          </a:xfrm>
          <a:prstGeom prst="rect">
            <a:avLst/>
          </a:prstGeom>
          <a:solidFill>
            <a:schemeClr val="bg1">
              <a:lumMod val="85000"/>
            </a:schemeClr>
          </a:solidFill>
        </p:spPr>
        <p:txBody>
          <a:bodyPr wrap="square" rtlCol="0">
            <a:spAutoFit/>
          </a:bodyPr>
          <a:lstStyle/>
          <a:p>
            <a:endParaRPr lang="en-US" dirty="0"/>
          </a:p>
        </p:txBody>
      </p:sp>
      <p:sp>
        <p:nvSpPr>
          <p:cNvPr id="12" name="Picture Placeholder 11"/>
          <p:cNvSpPr>
            <a:spLocks noGrp="1"/>
          </p:cNvSpPr>
          <p:nvPr>
            <p:ph type="pic" sz="quarter" idx="12"/>
          </p:nvPr>
        </p:nvSpPr>
        <p:spPr>
          <a:xfrm>
            <a:off x="7204075" y="0"/>
            <a:ext cx="4987925" cy="6858000"/>
          </a:xfrm>
        </p:spPr>
        <p:txBody>
          <a:bodyPr/>
          <a:lstStyle/>
          <a:p>
            <a:endParaRPr lang="en-US" dirty="0"/>
          </a:p>
        </p:txBody>
      </p:sp>
      <p:sp>
        <p:nvSpPr>
          <p:cNvPr id="4" name="Date Placeholder 3"/>
          <p:cNvSpPr>
            <a:spLocks noGrp="1"/>
          </p:cNvSpPr>
          <p:nvPr>
            <p:ph type="dt" sz="half" idx="10"/>
          </p:nvPr>
        </p:nvSpPr>
        <p:spPr>
          <a:xfrm>
            <a:off x="628649" y="5317900"/>
            <a:ext cx="2743200" cy="365125"/>
          </a:xfrm>
        </p:spPr>
        <p:txBody>
          <a:bodyPr/>
          <a:lstStyle>
            <a:lvl1pPr>
              <a:defRPr>
                <a:solidFill>
                  <a:srgbClr val="54585A"/>
                </a:solidFill>
              </a:defRPr>
            </a:lvl1pPr>
          </a:lstStyle>
          <a:p>
            <a:r>
              <a:rPr lang="en-US"/>
              <a:t>23 SEP 2026</a:t>
            </a:r>
            <a:endParaRPr lang="en-US" dirty="0"/>
          </a:p>
        </p:txBody>
      </p:sp>
      <p:sp>
        <p:nvSpPr>
          <p:cNvPr id="11" name="Text Placeholder 10"/>
          <p:cNvSpPr>
            <a:spLocks noGrp="1"/>
          </p:cNvSpPr>
          <p:nvPr>
            <p:ph type="body" sz="quarter" idx="11" hasCustomPrompt="1"/>
          </p:nvPr>
        </p:nvSpPr>
        <p:spPr>
          <a:xfrm>
            <a:off x="628649" y="1590450"/>
            <a:ext cx="6575038" cy="3727450"/>
          </a:xfrm>
        </p:spPr>
        <p:txBody>
          <a:bodyPr>
            <a:noAutofit/>
          </a:bodyPr>
          <a:lstStyle>
            <a:lvl1pPr marL="0" indent="0">
              <a:buNone/>
              <a:defRPr sz="6600" b="0">
                <a:solidFill>
                  <a:srgbClr val="CC0633"/>
                </a:solidFill>
                <a:latin typeface="Impact" charset="0"/>
                <a:ea typeface="Impact" charset="0"/>
                <a:cs typeface="Impact" charset="0"/>
              </a:defRPr>
            </a:lvl1pPr>
          </a:lstStyle>
          <a:p>
            <a:pPr lvl="0"/>
            <a:r>
              <a:rPr lang="en-US" dirty="0"/>
              <a:t>PRESENTATION</a:t>
            </a:r>
            <a:br>
              <a:rPr lang="en-US" dirty="0"/>
            </a:br>
            <a:r>
              <a:rPr lang="en-US" dirty="0"/>
              <a:t>TITLE PAGE</a:t>
            </a:r>
            <a:br>
              <a:rPr lang="en-US" dirty="0"/>
            </a:br>
            <a:r>
              <a:rPr lang="en-US" dirty="0"/>
              <a:t>WITH </a:t>
            </a:r>
            <a:br>
              <a:rPr lang="en-US" dirty="0"/>
            </a:br>
            <a:r>
              <a:rPr lang="en-US" dirty="0"/>
              <a:t>SIDE IMAGE</a:t>
            </a:r>
          </a:p>
        </p:txBody>
      </p:sp>
      <p:pic>
        <p:nvPicPr>
          <p:cNvPr id="10" name="Picture 9">
            <a:extLst>
              <a:ext uri="{FF2B5EF4-FFF2-40B4-BE49-F238E27FC236}">
                <a16:creationId xmlns:a16="http://schemas.microsoft.com/office/drawing/2014/main" id="{D54AFDEA-ECA5-5949-BBA0-CB12683808AD}"/>
              </a:ext>
            </a:extLst>
          </p:cNvPr>
          <p:cNvPicPr>
            <a:picLocks noChangeAspect="1"/>
          </p:cNvPicPr>
          <p:nvPr userDrawn="1"/>
        </p:nvPicPr>
        <p:blipFill>
          <a:blip r:embed="rId2"/>
          <a:stretch>
            <a:fillRect/>
          </a:stretch>
        </p:blipFill>
        <p:spPr>
          <a:xfrm>
            <a:off x="9474551" y="0"/>
            <a:ext cx="1281870" cy="640935"/>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 BAR | Title Page with top image">
    <p:spTree>
      <p:nvGrpSpPr>
        <p:cNvPr id="1" name=""/>
        <p:cNvGrpSpPr/>
        <p:nvPr/>
      </p:nvGrpSpPr>
      <p:grpSpPr>
        <a:xfrm>
          <a:off x="0" y="0"/>
          <a:ext cx="0" cy="0"/>
          <a:chOff x="0" y="0"/>
          <a:chExt cx="0" cy="0"/>
        </a:xfrm>
      </p:grpSpPr>
      <p:sp>
        <p:nvSpPr>
          <p:cNvPr id="6" name="Picture Placeholder 11"/>
          <p:cNvSpPr>
            <a:spLocks noGrp="1"/>
          </p:cNvSpPr>
          <p:nvPr>
            <p:ph type="pic" sz="quarter" idx="12"/>
          </p:nvPr>
        </p:nvSpPr>
        <p:spPr>
          <a:xfrm>
            <a:off x="0" y="0"/>
            <a:ext cx="12192000" cy="3869635"/>
          </a:xfrm>
        </p:spPr>
        <p:txBody>
          <a:bodyPr/>
          <a:lstStyle/>
          <a:p>
            <a:endParaRPr lang="en-US"/>
          </a:p>
        </p:txBody>
      </p:sp>
      <p:sp>
        <p:nvSpPr>
          <p:cNvPr id="8" name="TextBox 7">
            <a:extLst>
              <a:ext uri="{FF2B5EF4-FFF2-40B4-BE49-F238E27FC236}">
                <a16:creationId xmlns:a16="http://schemas.microsoft.com/office/drawing/2014/main" id="{76B2EDA9-BA65-7D43-B2F9-A634420DBC76}"/>
              </a:ext>
            </a:extLst>
          </p:cNvPr>
          <p:cNvSpPr txBox="1"/>
          <p:nvPr userDrawn="1"/>
        </p:nvSpPr>
        <p:spPr>
          <a:xfrm>
            <a:off x="0" y="3869635"/>
            <a:ext cx="12192000" cy="2988366"/>
          </a:xfrm>
          <a:prstGeom prst="rect">
            <a:avLst/>
          </a:prstGeom>
          <a:solidFill>
            <a:srgbClr val="CC0633"/>
          </a:solidFill>
        </p:spPr>
        <p:txBody>
          <a:bodyPr wrap="square" rtlCol="0">
            <a:spAutoFit/>
          </a:bodyPr>
          <a:lstStyle/>
          <a:p>
            <a:endParaRPr lang="en-US" dirty="0">
              <a:solidFill>
                <a:srgbClr val="CC0633"/>
              </a:solidFill>
            </a:endParaRPr>
          </a:p>
        </p:txBody>
      </p:sp>
      <p:sp>
        <p:nvSpPr>
          <p:cNvPr id="11" name="Text Placeholder 10"/>
          <p:cNvSpPr>
            <a:spLocks noGrp="1"/>
          </p:cNvSpPr>
          <p:nvPr>
            <p:ph type="body" sz="quarter" idx="11" hasCustomPrompt="1"/>
          </p:nvPr>
        </p:nvSpPr>
        <p:spPr>
          <a:xfrm>
            <a:off x="628648" y="3996527"/>
            <a:ext cx="8210551" cy="2546884"/>
          </a:xfrm>
        </p:spPr>
        <p:txBody>
          <a:bodyPr>
            <a:noAutofit/>
          </a:bodyPr>
          <a:lstStyle>
            <a:lvl1pPr marL="0" indent="0">
              <a:buNone/>
              <a:defRPr sz="6000" b="0">
                <a:solidFill>
                  <a:schemeClr val="bg1"/>
                </a:solidFill>
                <a:latin typeface="Impact" charset="0"/>
                <a:ea typeface="Impact" charset="0"/>
                <a:cs typeface="Impact" charset="0"/>
              </a:defRPr>
            </a:lvl1pPr>
          </a:lstStyle>
          <a:p>
            <a:pPr lvl="0"/>
            <a:r>
              <a:rPr lang="en-US" dirty="0"/>
              <a:t>PRESENTATION</a:t>
            </a:r>
            <a:br>
              <a:rPr lang="en-US" dirty="0"/>
            </a:br>
            <a:r>
              <a:rPr lang="en-US" dirty="0"/>
              <a:t>TITLE PAGE</a:t>
            </a:r>
            <a:br>
              <a:rPr lang="en-US" dirty="0"/>
            </a:br>
            <a:r>
              <a:rPr lang="en-US"/>
              <a:t>WITH TOP </a:t>
            </a:r>
            <a:r>
              <a:rPr lang="en-US" dirty="0"/>
              <a:t>IMAGE</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WHITE BAR | Title Page with top ima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6B2EDA9-BA65-7D43-B2F9-A634420DBC76}"/>
              </a:ext>
            </a:extLst>
          </p:cNvPr>
          <p:cNvSpPr txBox="1"/>
          <p:nvPr userDrawn="1"/>
        </p:nvSpPr>
        <p:spPr>
          <a:xfrm flipV="1">
            <a:off x="0" y="-1"/>
            <a:ext cx="12192000" cy="3869633"/>
          </a:xfrm>
          <a:prstGeom prst="rect">
            <a:avLst/>
          </a:prstGeom>
          <a:solidFill>
            <a:schemeClr val="bg1">
              <a:lumMod val="85000"/>
            </a:schemeClr>
          </a:solidFill>
        </p:spPr>
        <p:txBody>
          <a:bodyPr wrap="square" rtlCol="0">
            <a:spAutoFit/>
          </a:bodyPr>
          <a:lstStyle/>
          <a:p>
            <a:endParaRPr lang="en-US" dirty="0"/>
          </a:p>
        </p:txBody>
      </p:sp>
      <p:sp>
        <p:nvSpPr>
          <p:cNvPr id="6" name="Picture Placeholder 11"/>
          <p:cNvSpPr>
            <a:spLocks noGrp="1"/>
          </p:cNvSpPr>
          <p:nvPr>
            <p:ph type="pic" sz="quarter" idx="12"/>
          </p:nvPr>
        </p:nvSpPr>
        <p:spPr>
          <a:xfrm>
            <a:off x="1" y="0"/>
            <a:ext cx="12192000" cy="3869635"/>
          </a:xfrm>
        </p:spPr>
        <p:txBody>
          <a:bodyPr/>
          <a:lstStyle/>
          <a:p>
            <a:endParaRPr lang="en-US"/>
          </a:p>
        </p:txBody>
      </p:sp>
      <p:sp>
        <p:nvSpPr>
          <p:cNvPr id="11" name="Text Placeholder 10"/>
          <p:cNvSpPr>
            <a:spLocks noGrp="1"/>
          </p:cNvSpPr>
          <p:nvPr>
            <p:ph type="body" sz="quarter" idx="11" hasCustomPrompt="1"/>
          </p:nvPr>
        </p:nvSpPr>
        <p:spPr>
          <a:xfrm>
            <a:off x="628648" y="3996527"/>
            <a:ext cx="8210551" cy="2546884"/>
          </a:xfrm>
        </p:spPr>
        <p:txBody>
          <a:bodyPr>
            <a:noAutofit/>
          </a:bodyPr>
          <a:lstStyle>
            <a:lvl1pPr marL="0" indent="0">
              <a:buNone/>
              <a:defRPr sz="6000" b="0">
                <a:solidFill>
                  <a:srgbClr val="CC0633"/>
                </a:solidFill>
                <a:latin typeface="Impact" charset="0"/>
                <a:ea typeface="Impact" charset="0"/>
                <a:cs typeface="Impact" charset="0"/>
              </a:defRPr>
            </a:lvl1pPr>
          </a:lstStyle>
          <a:p>
            <a:pPr lvl="0"/>
            <a:r>
              <a:rPr lang="en-US" dirty="0"/>
              <a:t>PRESENTATION</a:t>
            </a:r>
            <a:br>
              <a:rPr lang="en-US" dirty="0"/>
            </a:br>
            <a:r>
              <a:rPr lang="en-US" dirty="0"/>
              <a:t>TITLE PAGE</a:t>
            </a:r>
            <a:br>
              <a:rPr lang="en-US" dirty="0"/>
            </a:br>
            <a:r>
              <a:rPr lang="en-US" dirty="0"/>
              <a:t>WITH TOP IMAGE</a:t>
            </a:r>
          </a:p>
        </p:txBody>
      </p:sp>
      <p:pic>
        <p:nvPicPr>
          <p:cNvPr id="5" name="Picture 4">
            <a:extLst>
              <a:ext uri="{FF2B5EF4-FFF2-40B4-BE49-F238E27FC236}">
                <a16:creationId xmlns:a16="http://schemas.microsoft.com/office/drawing/2014/main" id="{D54AFDEA-ECA5-5949-BBA0-CB12683808AD}"/>
              </a:ext>
            </a:extLst>
          </p:cNvPr>
          <p:cNvPicPr>
            <a:picLocks noChangeAspect="1"/>
          </p:cNvPicPr>
          <p:nvPr userDrawn="1"/>
        </p:nvPicPr>
        <p:blipFill>
          <a:blip r:embed="rId2"/>
          <a:stretch>
            <a:fillRect/>
          </a:stretch>
        </p:blipFill>
        <p:spPr>
          <a:xfrm>
            <a:off x="9474551" y="0"/>
            <a:ext cx="1281870" cy="64093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D BAR | Title Page without ima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6B2EDA9-BA65-7D43-B2F9-A634420DBC76}"/>
              </a:ext>
            </a:extLst>
          </p:cNvPr>
          <p:cNvSpPr txBox="1"/>
          <p:nvPr userDrawn="1"/>
        </p:nvSpPr>
        <p:spPr>
          <a:xfrm>
            <a:off x="0" y="1278672"/>
            <a:ext cx="12192000" cy="4348977"/>
          </a:xfrm>
          <a:prstGeom prst="rect">
            <a:avLst/>
          </a:prstGeom>
          <a:solidFill>
            <a:srgbClr val="CC0633"/>
          </a:solidFill>
        </p:spPr>
        <p:txBody>
          <a:bodyPr wrap="square" rtlCol="0">
            <a:spAutoFit/>
          </a:bodyPr>
          <a:lstStyle/>
          <a:p>
            <a:endParaRPr lang="en-US" dirty="0"/>
          </a:p>
        </p:txBody>
      </p:sp>
      <p:sp>
        <p:nvSpPr>
          <p:cNvPr id="11" name="Text Placeholder 10"/>
          <p:cNvSpPr>
            <a:spLocks noGrp="1"/>
          </p:cNvSpPr>
          <p:nvPr>
            <p:ph type="body" sz="quarter" idx="11" hasCustomPrompt="1"/>
          </p:nvPr>
        </p:nvSpPr>
        <p:spPr>
          <a:xfrm>
            <a:off x="680687" y="2048781"/>
            <a:ext cx="8210551" cy="2546884"/>
          </a:xfrm>
        </p:spPr>
        <p:txBody>
          <a:bodyPr>
            <a:noAutofit/>
          </a:bodyPr>
          <a:lstStyle>
            <a:lvl1pPr marL="0" indent="0">
              <a:buNone/>
              <a:defRPr sz="7200" b="0" baseline="0">
                <a:solidFill>
                  <a:schemeClr val="bg1"/>
                </a:solidFill>
                <a:latin typeface="Impact" charset="0"/>
                <a:ea typeface="Impact" charset="0"/>
                <a:cs typeface="Impact" charset="0"/>
              </a:defRPr>
            </a:lvl1pPr>
          </a:lstStyle>
          <a:p>
            <a:pPr lvl="0"/>
            <a:r>
              <a:rPr lang="en-US" dirty="0"/>
              <a:t>PRESENTATION</a:t>
            </a:r>
            <a:br>
              <a:rPr lang="en-US" dirty="0"/>
            </a:br>
            <a:r>
              <a:rPr lang="en-US" dirty="0"/>
              <a:t>TITLE PAGE</a:t>
            </a:r>
            <a:br>
              <a:rPr lang="en-US" dirty="0"/>
            </a:br>
            <a:r>
              <a:rPr lang="en-US" dirty="0"/>
              <a:t>WITHOUT IMAGE</a:t>
            </a:r>
          </a:p>
        </p:txBody>
      </p:sp>
      <p:sp>
        <p:nvSpPr>
          <p:cNvPr id="10" name="Date Placeholder 5">
            <a:extLst>
              <a:ext uri="{FF2B5EF4-FFF2-40B4-BE49-F238E27FC236}">
                <a16:creationId xmlns:a16="http://schemas.microsoft.com/office/drawing/2014/main" id="{195F233F-A9D2-8D42-8B6A-EED412BCFE51}"/>
              </a:ext>
            </a:extLst>
          </p:cNvPr>
          <p:cNvSpPr>
            <a:spLocks noGrp="1"/>
          </p:cNvSpPr>
          <p:nvPr>
            <p:ph type="dt" sz="half" idx="10"/>
          </p:nvPr>
        </p:nvSpPr>
        <p:spPr>
          <a:xfrm>
            <a:off x="628650" y="5778515"/>
            <a:ext cx="2057400" cy="365125"/>
          </a:xfrm>
        </p:spPr>
        <p:txBody>
          <a:bodyPr/>
          <a:lstStyle>
            <a:lvl1pPr>
              <a:defRPr>
                <a:solidFill>
                  <a:srgbClr val="54585A"/>
                </a:solidFill>
              </a:defRPr>
            </a:lvl1pPr>
          </a:lstStyle>
          <a:p>
            <a:r>
              <a:rPr lang="en-US"/>
              <a:t>23 SEP 2026</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WHITE BAR | Title Page without image">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6B2EDA9-BA65-7D43-B2F9-A634420DBC76}"/>
              </a:ext>
            </a:extLst>
          </p:cNvPr>
          <p:cNvSpPr txBox="1"/>
          <p:nvPr userDrawn="1"/>
        </p:nvSpPr>
        <p:spPr>
          <a:xfrm>
            <a:off x="0" y="-1"/>
            <a:ext cx="12192000" cy="6858001"/>
          </a:xfrm>
          <a:prstGeom prst="rect">
            <a:avLst/>
          </a:prstGeom>
          <a:solidFill>
            <a:srgbClr val="CC0633"/>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76B2EDA9-BA65-7D43-B2F9-A634420DBC76}"/>
              </a:ext>
            </a:extLst>
          </p:cNvPr>
          <p:cNvSpPr txBox="1"/>
          <p:nvPr userDrawn="1"/>
        </p:nvSpPr>
        <p:spPr>
          <a:xfrm>
            <a:off x="0" y="1278672"/>
            <a:ext cx="12192000" cy="4348977"/>
          </a:xfrm>
          <a:prstGeom prst="rect">
            <a:avLst/>
          </a:prstGeom>
          <a:solidFill>
            <a:schemeClr val="bg1"/>
          </a:solidFill>
        </p:spPr>
        <p:txBody>
          <a:bodyPr wrap="square" rtlCol="0">
            <a:spAutoFit/>
          </a:bodyPr>
          <a:lstStyle/>
          <a:p>
            <a:endParaRPr lang="en-US" dirty="0"/>
          </a:p>
        </p:txBody>
      </p:sp>
      <p:sp>
        <p:nvSpPr>
          <p:cNvPr id="11" name="Text Placeholder 10"/>
          <p:cNvSpPr>
            <a:spLocks noGrp="1"/>
          </p:cNvSpPr>
          <p:nvPr>
            <p:ph type="body" sz="quarter" idx="11" hasCustomPrompt="1"/>
          </p:nvPr>
        </p:nvSpPr>
        <p:spPr>
          <a:xfrm>
            <a:off x="680687" y="2048781"/>
            <a:ext cx="8210551" cy="2546884"/>
          </a:xfrm>
        </p:spPr>
        <p:txBody>
          <a:bodyPr>
            <a:noAutofit/>
          </a:bodyPr>
          <a:lstStyle>
            <a:lvl1pPr marL="0" indent="0">
              <a:buNone/>
              <a:defRPr sz="7200" b="0" baseline="0">
                <a:solidFill>
                  <a:srgbClr val="CC0633"/>
                </a:solidFill>
                <a:latin typeface="Impact" charset="0"/>
                <a:ea typeface="Impact" charset="0"/>
                <a:cs typeface="Impact" charset="0"/>
              </a:defRPr>
            </a:lvl1pPr>
          </a:lstStyle>
          <a:p>
            <a:pPr lvl="0"/>
            <a:r>
              <a:rPr lang="en-US" dirty="0"/>
              <a:t>PRESENTATION</a:t>
            </a:r>
            <a:br>
              <a:rPr lang="en-US" dirty="0"/>
            </a:br>
            <a:r>
              <a:rPr lang="en-US" dirty="0"/>
              <a:t>TITLE PAGE</a:t>
            </a:r>
            <a:br>
              <a:rPr lang="en-US" dirty="0"/>
            </a:br>
            <a:r>
              <a:rPr lang="en-US" dirty="0"/>
              <a:t>WITHOUT IMAGE</a:t>
            </a:r>
          </a:p>
        </p:txBody>
      </p:sp>
      <p:pic>
        <p:nvPicPr>
          <p:cNvPr id="6" name="Picture 5">
            <a:extLst>
              <a:ext uri="{FF2B5EF4-FFF2-40B4-BE49-F238E27FC236}">
                <a16:creationId xmlns:a16="http://schemas.microsoft.com/office/drawing/2014/main" id="{D54AFDEA-ECA5-5949-BBA0-CB12683808AD}"/>
              </a:ext>
            </a:extLst>
          </p:cNvPr>
          <p:cNvPicPr>
            <a:picLocks noChangeAspect="1"/>
          </p:cNvPicPr>
          <p:nvPr userDrawn="1"/>
        </p:nvPicPr>
        <p:blipFill>
          <a:blip r:embed="rId2"/>
          <a:stretch>
            <a:fillRect/>
          </a:stretch>
        </p:blipFill>
        <p:spPr>
          <a:xfrm>
            <a:off x="9474551" y="0"/>
            <a:ext cx="1281870" cy="640935"/>
          </a:xfrm>
          <a:prstGeom prst="rect">
            <a:avLst/>
          </a:prstGeom>
        </p:spPr>
      </p:pic>
      <p:sp>
        <p:nvSpPr>
          <p:cNvPr id="7" name="Date Placeholder 5">
            <a:extLst>
              <a:ext uri="{FF2B5EF4-FFF2-40B4-BE49-F238E27FC236}">
                <a16:creationId xmlns:a16="http://schemas.microsoft.com/office/drawing/2014/main" id="{195F233F-A9D2-8D42-8B6A-EED412BCFE51}"/>
              </a:ext>
            </a:extLst>
          </p:cNvPr>
          <p:cNvSpPr>
            <a:spLocks noGrp="1"/>
          </p:cNvSpPr>
          <p:nvPr>
            <p:ph type="dt" sz="half" idx="10"/>
          </p:nvPr>
        </p:nvSpPr>
        <p:spPr>
          <a:xfrm>
            <a:off x="628650" y="5778515"/>
            <a:ext cx="2057400" cy="365125"/>
          </a:xfrm>
        </p:spPr>
        <p:txBody>
          <a:bodyPr/>
          <a:lstStyle>
            <a:lvl1pPr>
              <a:defRPr>
                <a:solidFill>
                  <a:schemeClr val="bg1"/>
                </a:solidFill>
              </a:defRPr>
            </a:lvl1pPr>
          </a:lstStyle>
          <a:p>
            <a:r>
              <a:rPr lang="en-US"/>
              <a:t>23 SEP 2026</a:t>
            </a:r>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ED BAR | Divider with ima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6B2EDA9-BA65-7D43-B2F9-A634420DBC76}"/>
              </a:ext>
            </a:extLst>
          </p:cNvPr>
          <p:cNvSpPr txBox="1"/>
          <p:nvPr userDrawn="1"/>
        </p:nvSpPr>
        <p:spPr>
          <a:xfrm>
            <a:off x="0" y="4616605"/>
            <a:ext cx="12192000" cy="2246985"/>
          </a:xfrm>
          <a:prstGeom prst="rect">
            <a:avLst/>
          </a:prstGeom>
          <a:solidFill>
            <a:srgbClr val="CC0633"/>
          </a:solidFill>
        </p:spPr>
        <p:txBody>
          <a:bodyPr wrap="square" rtlCol="0">
            <a:spAutoFit/>
          </a:bodyPr>
          <a:lstStyle/>
          <a:p>
            <a:endParaRPr lang="en-US" dirty="0"/>
          </a:p>
        </p:txBody>
      </p:sp>
      <p:sp>
        <p:nvSpPr>
          <p:cNvPr id="2" name="Title 1"/>
          <p:cNvSpPr>
            <a:spLocks noGrp="1"/>
          </p:cNvSpPr>
          <p:nvPr>
            <p:ph type="ctrTitle" hasCustomPrompt="1"/>
          </p:nvPr>
        </p:nvSpPr>
        <p:spPr>
          <a:xfrm>
            <a:off x="628648" y="4916449"/>
            <a:ext cx="9144000" cy="1885795"/>
          </a:xfrm>
        </p:spPr>
        <p:txBody>
          <a:bodyPr anchor="t">
            <a:noAutofit/>
          </a:bodyPr>
          <a:lstStyle>
            <a:lvl1pPr algn="l">
              <a:defRPr sz="6000">
                <a:solidFill>
                  <a:schemeClr val="bg1"/>
                </a:solidFill>
              </a:defRPr>
            </a:lvl1pPr>
          </a:lstStyle>
          <a:p>
            <a:r>
              <a:rPr lang="en-US" dirty="0"/>
              <a:t>DIVIDER SLIDE</a:t>
            </a:r>
            <a:br>
              <a:rPr lang="en-US" dirty="0"/>
            </a:br>
            <a:r>
              <a:rPr lang="en-US" dirty="0"/>
              <a:t>WITH IMAGE</a:t>
            </a:r>
          </a:p>
        </p:txBody>
      </p:sp>
      <p:sp>
        <p:nvSpPr>
          <p:cNvPr id="9" name="Picture Placeholder 11"/>
          <p:cNvSpPr>
            <a:spLocks noGrp="1"/>
          </p:cNvSpPr>
          <p:nvPr>
            <p:ph type="pic" sz="quarter" idx="12"/>
          </p:nvPr>
        </p:nvSpPr>
        <p:spPr>
          <a:xfrm>
            <a:off x="1" y="0"/>
            <a:ext cx="12192000" cy="4616605"/>
          </a:xfrm>
        </p:spPr>
        <p:txBody>
          <a:bodyPr/>
          <a:lstStyle/>
          <a:p>
            <a:endParaRPr lang="en-US"/>
          </a:p>
        </p:txBody>
      </p:sp>
    </p:spTree>
    <p:extLst>
      <p:ext uri="{BB962C8B-B14F-4D97-AF65-F5344CB8AC3E}">
        <p14:creationId xmlns:p14="http://schemas.microsoft.com/office/powerpoint/2010/main" val="6071436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WHITE BAR | Divider with image">
    <p:spTree>
      <p:nvGrpSpPr>
        <p:cNvPr id="1" name=""/>
        <p:cNvGrpSpPr/>
        <p:nvPr/>
      </p:nvGrpSpPr>
      <p:grpSpPr>
        <a:xfrm>
          <a:off x="0" y="0"/>
          <a:ext cx="0" cy="0"/>
          <a:chOff x="0" y="0"/>
          <a:chExt cx="0" cy="0"/>
        </a:xfrm>
      </p:grpSpPr>
      <p:sp>
        <p:nvSpPr>
          <p:cNvPr id="5" name="Rectangle 4"/>
          <p:cNvSpPr/>
          <p:nvPr userDrawn="1"/>
        </p:nvSpPr>
        <p:spPr>
          <a:xfrm>
            <a:off x="0" y="-6351"/>
            <a:ext cx="12192000" cy="4622287"/>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6" name="Picture Placeholder 11"/>
          <p:cNvSpPr>
            <a:spLocks noGrp="1"/>
          </p:cNvSpPr>
          <p:nvPr>
            <p:ph type="pic" sz="quarter" idx="13"/>
          </p:nvPr>
        </p:nvSpPr>
        <p:spPr>
          <a:xfrm>
            <a:off x="1" y="0"/>
            <a:ext cx="12191999" cy="4616605"/>
          </a:xfrm>
        </p:spPr>
        <p:txBody>
          <a:bodyPr/>
          <a:lstStyle/>
          <a:p>
            <a:endParaRPr lang="en-US"/>
          </a:p>
        </p:txBody>
      </p:sp>
      <p:sp>
        <p:nvSpPr>
          <p:cNvPr id="2" name="Title 1"/>
          <p:cNvSpPr>
            <a:spLocks noGrp="1"/>
          </p:cNvSpPr>
          <p:nvPr>
            <p:ph type="ctrTitle" hasCustomPrompt="1"/>
          </p:nvPr>
        </p:nvSpPr>
        <p:spPr>
          <a:xfrm>
            <a:off x="628648" y="4916449"/>
            <a:ext cx="9144000" cy="1885795"/>
          </a:xfrm>
        </p:spPr>
        <p:txBody>
          <a:bodyPr anchor="t">
            <a:noAutofit/>
          </a:bodyPr>
          <a:lstStyle>
            <a:lvl1pPr algn="l">
              <a:defRPr sz="6000">
                <a:solidFill>
                  <a:srgbClr val="CC0633"/>
                </a:solidFill>
              </a:defRPr>
            </a:lvl1pPr>
          </a:lstStyle>
          <a:p>
            <a:r>
              <a:rPr lang="en-US" dirty="0"/>
              <a:t>DIVIDER SLIDE</a:t>
            </a:r>
            <a:br>
              <a:rPr lang="en-US" dirty="0"/>
            </a:br>
            <a:r>
              <a:rPr lang="en-US" dirty="0"/>
              <a:t>WITH IMAGE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ED BG | Divider without imag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6B2EDA9-BA65-7D43-B2F9-A634420DBC76}"/>
              </a:ext>
            </a:extLst>
          </p:cNvPr>
          <p:cNvSpPr txBox="1"/>
          <p:nvPr userDrawn="1"/>
        </p:nvSpPr>
        <p:spPr>
          <a:xfrm>
            <a:off x="0" y="1"/>
            <a:ext cx="12192000" cy="6863590"/>
          </a:xfrm>
          <a:prstGeom prst="rect">
            <a:avLst/>
          </a:prstGeom>
          <a:solidFill>
            <a:srgbClr val="CC0633"/>
          </a:solidFill>
        </p:spPr>
        <p:txBody>
          <a:bodyPr wrap="square" rtlCol="0">
            <a:spAutoFit/>
          </a:bodyPr>
          <a:lstStyle/>
          <a:p>
            <a:endParaRPr lang="en-US" dirty="0"/>
          </a:p>
        </p:txBody>
      </p:sp>
      <p:sp>
        <p:nvSpPr>
          <p:cNvPr id="2" name="Title 1"/>
          <p:cNvSpPr>
            <a:spLocks noGrp="1"/>
          </p:cNvSpPr>
          <p:nvPr>
            <p:ph type="ctrTitle" hasCustomPrompt="1"/>
          </p:nvPr>
        </p:nvSpPr>
        <p:spPr>
          <a:xfrm>
            <a:off x="628648" y="2486102"/>
            <a:ext cx="9144000" cy="1885795"/>
          </a:xfrm>
        </p:spPr>
        <p:txBody>
          <a:bodyPr anchor="ctr" anchorCtr="0">
            <a:noAutofit/>
          </a:bodyPr>
          <a:lstStyle>
            <a:lvl1pPr algn="l">
              <a:defRPr sz="8800">
                <a:solidFill>
                  <a:schemeClr val="bg1"/>
                </a:solidFill>
              </a:defRPr>
            </a:lvl1pPr>
          </a:lstStyle>
          <a:p>
            <a:r>
              <a:rPr lang="en-US" dirty="0"/>
              <a:t>DIVIDER SLIDE</a:t>
            </a:r>
            <a:br>
              <a:rPr lang="en-US" dirty="0"/>
            </a:br>
            <a:r>
              <a:rPr lang="en-US" dirty="0"/>
              <a:t>WITHOUT IMAGE</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WHITE BG | DIvider without image">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628648" y="2486102"/>
            <a:ext cx="9144000" cy="1885795"/>
          </a:xfrm>
        </p:spPr>
        <p:txBody>
          <a:bodyPr anchor="ctr" anchorCtr="0">
            <a:noAutofit/>
          </a:bodyPr>
          <a:lstStyle>
            <a:lvl1pPr algn="l">
              <a:defRPr sz="8800">
                <a:solidFill>
                  <a:srgbClr val="CC0633"/>
                </a:solidFill>
              </a:defRPr>
            </a:lvl1pPr>
          </a:lstStyle>
          <a:p>
            <a:r>
              <a:rPr lang="en-US" dirty="0"/>
              <a:t>DIVIDER SLIDE</a:t>
            </a:r>
            <a:br>
              <a:rPr lang="en-US" dirty="0"/>
            </a:br>
            <a:r>
              <a:rPr lang="en-US" dirty="0"/>
              <a:t>WITHOUT IMAGE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ED BAR | sub-divider">
    <p:spTree>
      <p:nvGrpSpPr>
        <p:cNvPr id="1" name=""/>
        <p:cNvGrpSpPr/>
        <p:nvPr/>
      </p:nvGrpSpPr>
      <p:grpSpPr>
        <a:xfrm>
          <a:off x="0" y="0"/>
          <a:ext cx="0" cy="0"/>
          <a:chOff x="0" y="0"/>
          <a:chExt cx="0" cy="0"/>
        </a:xfrm>
      </p:grpSpPr>
      <p:sp>
        <p:nvSpPr>
          <p:cNvPr id="9" name="Picture Placeholder 11"/>
          <p:cNvSpPr>
            <a:spLocks noGrp="1"/>
          </p:cNvSpPr>
          <p:nvPr>
            <p:ph type="pic" sz="quarter" idx="12"/>
          </p:nvPr>
        </p:nvSpPr>
        <p:spPr>
          <a:xfrm>
            <a:off x="1" y="1286107"/>
            <a:ext cx="12192000" cy="5571893"/>
          </a:xfrm>
        </p:spPr>
        <p:txBody>
          <a:bodyPr/>
          <a:lstStyle/>
          <a:p>
            <a:endParaRPr lang="en-US"/>
          </a:p>
        </p:txBody>
      </p:sp>
      <p:sp>
        <p:nvSpPr>
          <p:cNvPr id="7" name="TextBox 6">
            <a:extLst>
              <a:ext uri="{FF2B5EF4-FFF2-40B4-BE49-F238E27FC236}">
                <a16:creationId xmlns:a16="http://schemas.microsoft.com/office/drawing/2014/main" id="{76B2EDA9-BA65-7D43-B2F9-A634420DBC76}"/>
              </a:ext>
            </a:extLst>
          </p:cNvPr>
          <p:cNvSpPr txBox="1"/>
          <p:nvPr userDrawn="1"/>
        </p:nvSpPr>
        <p:spPr>
          <a:xfrm>
            <a:off x="1" y="0"/>
            <a:ext cx="12191999" cy="1286107"/>
          </a:xfrm>
          <a:prstGeom prst="rect">
            <a:avLst/>
          </a:prstGeom>
          <a:solidFill>
            <a:srgbClr val="CC0633"/>
          </a:solidFill>
        </p:spPr>
        <p:txBody>
          <a:bodyPr wrap="square" rtlCol="0">
            <a:spAutoFit/>
          </a:bodyPr>
          <a:lstStyle/>
          <a:p>
            <a:endParaRPr lang="en-US" dirty="0"/>
          </a:p>
        </p:txBody>
      </p:sp>
      <p:sp>
        <p:nvSpPr>
          <p:cNvPr id="8" name="Title 1"/>
          <p:cNvSpPr>
            <a:spLocks noGrp="1"/>
          </p:cNvSpPr>
          <p:nvPr>
            <p:ph type="ctrTitle" hasCustomPrompt="1"/>
          </p:nvPr>
        </p:nvSpPr>
        <p:spPr>
          <a:xfrm>
            <a:off x="628648" y="299844"/>
            <a:ext cx="9144000" cy="986263"/>
          </a:xfrm>
        </p:spPr>
        <p:txBody>
          <a:bodyPr anchor="t">
            <a:noAutofit/>
          </a:bodyPr>
          <a:lstStyle>
            <a:lvl1pPr algn="l">
              <a:defRPr sz="6000" baseline="0">
                <a:solidFill>
                  <a:schemeClr val="bg1"/>
                </a:solidFill>
              </a:defRPr>
            </a:lvl1pPr>
          </a:lstStyle>
          <a:p>
            <a:r>
              <a:rPr lang="en-US" dirty="0"/>
              <a:t>SUB-DIVIDER SLIDE</a:t>
            </a:r>
          </a:p>
        </p:txBody>
      </p:sp>
    </p:spTree>
    <p:extLst>
      <p:ext uri="{BB962C8B-B14F-4D97-AF65-F5344CB8AC3E}">
        <p14:creationId xmlns:p14="http://schemas.microsoft.com/office/powerpoint/2010/main" val="20394599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WHITE BAR | sub-divider">
    <p:spTree>
      <p:nvGrpSpPr>
        <p:cNvPr id="1" name=""/>
        <p:cNvGrpSpPr/>
        <p:nvPr/>
      </p:nvGrpSpPr>
      <p:grpSpPr>
        <a:xfrm>
          <a:off x="0" y="0"/>
          <a:ext cx="0" cy="0"/>
          <a:chOff x="0" y="0"/>
          <a:chExt cx="0" cy="0"/>
        </a:xfrm>
      </p:grpSpPr>
      <p:sp>
        <p:nvSpPr>
          <p:cNvPr id="12" name="Rectangle 11"/>
          <p:cNvSpPr/>
          <p:nvPr userDrawn="1"/>
        </p:nvSpPr>
        <p:spPr>
          <a:xfrm>
            <a:off x="-1" y="1279249"/>
            <a:ext cx="12192001" cy="5578751"/>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4" name="Rectangle 13"/>
          <p:cNvSpPr/>
          <p:nvPr userDrawn="1"/>
        </p:nvSpPr>
        <p:spPr>
          <a:xfrm>
            <a:off x="-1" y="1286107"/>
            <a:ext cx="12192001" cy="5578751"/>
          </a:xfrm>
          <a:prstGeom prst="rect">
            <a:avLst/>
          </a:prstGeom>
          <a:solidFill>
            <a:schemeClr val="bg1">
              <a:lumMod val="85000"/>
            </a:schemeClr>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5" name="Picture Placeholder 11"/>
          <p:cNvSpPr>
            <a:spLocks noGrp="1"/>
          </p:cNvSpPr>
          <p:nvPr>
            <p:ph type="pic" sz="quarter" idx="14"/>
          </p:nvPr>
        </p:nvSpPr>
        <p:spPr>
          <a:xfrm>
            <a:off x="1" y="1292965"/>
            <a:ext cx="12192000" cy="5571893"/>
          </a:xfrm>
        </p:spPr>
        <p:txBody>
          <a:bodyPr/>
          <a:lstStyle/>
          <a:p>
            <a:endParaRPr lang="en-US"/>
          </a:p>
        </p:txBody>
      </p:sp>
      <p:sp>
        <p:nvSpPr>
          <p:cNvPr id="10" name="Title 1"/>
          <p:cNvSpPr>
            <a:spLocks noGrp="1"/>
          </p:cNvSpPr>
          <p:nvPr>
            <p:ph type="ctrTitle" hasCustomPrompt="1"/>
          </p:nvPr>
        </p:nvSpPr>
        <p:spPr>
          <a:xfrm>
            <a:off x="628648" y="299844"/>
            <a:ext cx="9144000" cy="986263"/>
          </a:xfrm>
        </p:spPr>
        <p:txBody>
          <a:bodyPr anchor="t">
            <a:noAutofit/>
          </a:bodyPr>
          <a:lstStyle>
            <a:lvl1pPr algn="l">
              <a:defRPr sz="6000" baseline="0">
                <a:solidFill>
                  <a:srgbClr val="CC0633"/>
                </a:solidFill>
              </a:defRPr>
            </a:lvl1pPr>
          </a:lstStyle>
          <a:p>
            <a:r>
              <a:rPr lang="en-US" dirty="0"/>
              <a:t>SUB-DIVIDER SLIDE</a:t>
            </a:r>
          </a:p>
        </p:txBody>
      </p:sp>
      <p:sp>
        <p:nvSpPr>
          <p:cNvPr id="11" name="Picture Placeholder 11"/>
          <p:cNvSpPr>
            <a:spLocks noGrp="1"/>
          </p:cNvSpPr>
          <p:nvPr>
            <p:ph type="pic" sz="quarter" idx="12"/>
          </p:nvPr>
        </p:nvSpPr>
        <p:spPr>
          <a:xfrm>
            <a:off x="1" y="1286107"/>
            <a:ext cx="12192000" cy="5571893"/>
          </a:xfrm>
        </p:spPr>
        <p:txBody>
          <a:bodyPr/>
          <a:lstStyle/>
          <a:p>
            <a:endParaRPr lang="en-US" dirty="0"/>
          </a:p>
        </p:txBody>
      </p:sp>
    </p:spTree>
    <p:extLst>
      <p:ext uri="{BB962C8B-B14F-4D97-AF65-F5344CB8AC3E}">
        <p14:creationId xmlns:p14="http://schemas.microsoft.com/office/powerpoint/2010/main" val="1951650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p:spPr>
        <p:txBody>
          <a:bodyPr/>
          <a:lstStyle>
            <a:lvl1pPr>
              <a:defRPr>
                <a:solidFill>
                  <a:srgbClr val="CC0633"/>
                </a:solidFill>
                <a:latin typeface="Trebuchet MS" panose="020B0603020202020204" pitchFamily="34" charset="0"/>
              </a:defRPr>
            </a:lvl1pPr>
          </a:lstStyle>
          <a:p>
            <a:r>
              <a:rPr lang="en-US" dirty="0"/>
              <a:t>PAGE WITH BULLETS</a:t>
            </a:r>
          </a:p>
        </p:txBody>
      </p:sp>
      <p:sp>
        <p:nvSpPr>
          <p:cNvPr id="4" name="Date Placeholder 3"/>
          <p:cNvSpPr>
            <a:spLocks noGrp="1"/>
          </p:cNvSpPr>
          <p:nvPr>
            <p:ph type="dt" sz="half" idx="10"/>
          </p:nvPr>
        </p:nvSpPr>
        <p:spPr/>
        <p:txBody>
          <a:bodyPr/>
          <a:lstStyle/>
          <a:p>
            <a:r>
              <a:rPr lang="en-US"/>
              <a:t>23 SEP 2026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A04E3-866B-424A-9F33-40E3799F4726}" type="slidenum">
              <a:rPr lang="en-US" smtClean="0"/>
              <a:t>‹#›</a:t>
            </a:fld>
            <a:endParaRPr lang="en-US"/>
          </a:p>
        </p:txBody>
      </p:sp>
      <p:sp>
        <p:nvSpPr>
          <p:cNvPr id="7" name="Text Placeholder 2">
            <a:extLst>
              <a:ext uri="{FF2B5EF4-FFF2-40B4-BE49-F238E27FC236}">
                <a16:creationId xmlns:a16="http://schemas.microsoft.com/office/drawing/2014/main" id="{28099102-4D2D-E045-AFDA-D4B493CAF9AA}"/>
              </a:ext>
            </a:extLst>
          </p:cNvPr>
          <p:cNvSpPr>
            <a:spLocks noGrp="1"/>
          </p:cNvSpPr>
          <p:nvPr>
            <p:ph type="body" sz="quarter" idx="13"/>
          </p:nvPr>
        </p:nvSpPr>
        <p:spPr>
          <a:xfrm>
            <a:off x="-107074" y="1917700"/>
            <a:ext cx="11460874" cy="3568700"/>
          </a:xfrm>
          <a:prstGeom prst="rect">
            <a:avLst/>
          </a:prstGeom>
        </p:spPr>
        <p:txBody>
          <a:bodyPr/>
          <a:lstStyle>
            <a:lvl1pPr marL="1066800" indent="-1066800">
              <a:buFontTx/>
              <a:buBlip>
                <a:blip r:embed="rId2"/>
              </a:buBlip>
              <a:tabLst/>
              <a:defRPr b="0">
                <a:solidFill>
                  <a:srgbClr val="54585A"/>
                </a:solidFill>
                <a:latin typeface="Times" charset="0"/>
                <a:ea typeface="Times" charset="0"/>
                <a:cs typeface="Times" charset="0"/>
              </a:defRPr>
            </a:lvl1pPr>
            <a:lvl2pPr marL="1384300" indent="-927100">
              <a:buFontTx/>
              <a:buBlip>
                <a:blip r:embed="rId2"/>
              </a:buBlip>
              <a:tabLst/>
              <a:defRPr b="0">
                <a:solidFill>
                  <a:srgbClr val="54585A"/>
                </a:solidFill>
                <a:latin typeface="Times" charset="0"/>
                <a:ea typeface="Times" charset="0"/>
                <a:cs typeface="Times" charset="0"/>
              </a:defRPr>
            </a:lvl2pPr>
            <a:lvl3pPr marL="1736725" indent="-822325">
              <a:buFontTx/>
              <a:buBlip>
                <a:blip r:embed="rId2"/>
              </a:buBlip>
              <a:tabLst/>
              <a:defRPr b="0">
                <a:solidFill>
                  <a:srgbClr val="54585A"/>
                </a:solidFill>
                <a:latin typeface="Times" charset="0"/>
                <a:ea typeface="Times" charset="0"/>
                <a:cs typeface="Times" charset="0"/>
              </a:defRPr>
            </a:lvl3pPr>
            <a:lvl4pPr marL="2089150" indent="-717550">
              <a:buFontTx/>
              <a:buBlip>
                <a:blip r:embed="rId2"/>
              </a:buBlip>
              <a:tabLst/>
              <a:defRPr b="0">
                <a:solidFill>
                  <a:srgbClr val="54585A"/>
                </a:solidFill>
                <a:latin typeface="Times" charset="0"/>
                <a:ea typeface="Times" charset="0"/>
                <a:cs typeface="Times" charset="0"/>
              </a:defRPr>
            </a:lvl4pPr>
            <a:lvl5pPr marL="2540000" indent="-711200">
              <a:buFontTx/>
              <a:buBlip>
                <a:blip r:embed="rId2"/>
              </a:buBlip>
              <a:tabLst/>
              <a:defRPr b="0">
                <a:solidFill>
                  <a:srgbClr val="54585A"/>
                </a:solidFill>
                <a:latin typeface="Times" charset="0"/>
                <a:ea typeface="Times" charset="0"/>
                <a:cs typeface="Times"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32186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mber Lis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25563"/>
          </a:xfrm>
        </p:spPr>
        <p:txBody>
          <a:bodyPr/>
          <a:lstStyle>
            <a:lvl1pPr>
              <a:defRPr>
                <a:solidFill>
                  <a:srgbClr val="CC0633"/>
                </a:solidFill>
              </a:defRPr>
            </a:lvl1pPr>
          </a:lstStyle>
          <a:p>
            <a:r>
              <a:rPr lang="en-US" dirty="0"/>
              <a:t>PAGE WITH NUMBER LIST</a:t>
            </a:r>
          </a:p>
        </p:txBody>
      </p:sp>
      <p:sp>
        <p:nvSpPr>
          <p:cNvPr id="4" name="Date Placeholder 3"/>
          <p:cNvSpPr>
            <a:spLocks noGrp="1"/>
          </p:cNvSpPr>
          <p:nvPr>
            <p:ph type="dt" sz="half" idx="10"/>
          </p:nvPr>
        </p:nvSpPr>
        <p:spPr/>
        <p:txBody>
          <a:bodyPr/>
          <a:lstStyle/>
          <a:p>
            <a:r>
              <a:rPr lang="en-US"/>
              <a:t>23 SEP 2026</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A04E3-866B-424A-9F33-40E3799F4726}" type="slidenum">
              <a:rPr lang="en-US" smtClean="0"/>
              <a:t>‹#›</a:t>
            </a:fld>
            <a:endParaRPr lang="en-US"/>
          </a:p>
        </p:txBody>
      </p:sp>
      <p:sp>
        <p:nvSpPr>
          <p:cNvPr id="7" name="Text Placeholder 2">
            <a:extLst>
              <a:ext uri="{FF2B5EF4-FFF2-40B4-BE49-F238E27FC236}">
                <a16:creationId xmlns:a16="http://schemas.microsoft.com/office/drawing/2014/main" id="{28099102-4D2D-E045-AFDA-D4B493CAF9AA}"/>
              </a:ext>
            </a:extLst>
          </p:cNvPr>
          <p:cNvSpPr>
            <a:spLocks noGrp="1"/>
          </p:cNvSpPr>
          <p:nvPr>
            <p:ph type="body" sz="quarter" idx="13"/>
          </p:nvPr>
        </p:nvSpPr>
        <p:spPr>
          <a:xfrm>
            <a:off x="-107074" y="1917700"/>
            <a:ext cx="11460874" cy="3568700"/>
          </a:xfrm>
          <a:prstGeom prst="rect">
            <a:avLst/>
          </a:prstGeom>
        </p:spPr>
        <p:txBody>
          <a:bodyPr/>
          <a:lstStyle>
            <a:lvl1pPr marL="1200150" indent="-393700">
              <a:buFont typeface="+mj-lt"/>
              <a:buAutoNum type="arabicPeriod"/>
              <a:tabLst/>
              <a:defRPr b="0">
                <a:solidFill>
                  <a:srgbClr val="54585A"/>
                </a:solidFill>
                <a:latin typeface="Times" charset="0"/>
                <a:ea typeface="Times" charset="0"/>
                <a:cs typeface="Times" charset="0"/>
              </a:defRPr>
            </a:lvl1pPr>
            <a:lvl2pPr marL="1466850" indent="-309563">
              <a:buFont typeface="+mj-lt"/>
              <a:buAutoNum type="arabicPeriod"/>
              <a:tabLst/>
              <a:defRPr b="0">
                <a:solidFill>
                  <a:srgbClr val="54585A"/>
                </a:solidFill>
                <a:latin typeface="Times" charset="0"/>
                <a:ea typeface="Times" charset="0"/>
                <a:cs typeface="Times" charset="0"/>
              </a:defRPr>
            </a:lvl2pPr>
            <a:lvl3pPr marL="1784350" indent="-274638">
              <a:buFont typeface="+mj-lt"/>
              <a:buAutoNum type="arabicPeriod"/>
              <a:tabLst/>
              <a:defRPr b="0">
                <a:solidFill>
                  <a:srgbClr val="54585A"/>
                </a:solidFill>
                <a:latin typeface="Times" charset="0"/>
                <a:ea typeface="Times" charset="0"/>
                <a:cs typeface="Times" charset="0"/>
              </a:defRPr>
            </a:lvl3pPr>
            <a:lvl4pPr marL="2092325" indent="-265113">
              <a:buFont typeface="+mj-lt"/>
              <a:buAutoNum type="arabicPeriod"/>
              <a:tabLst/>
              <a:defRPr b="0">
                <a:solidFill>
                  <a:srgbClr val="54585A"/>
                </a:solidFill>
                <a:latin typeface="Times" charset="0"/>
                <a:ea typeface="Times" charset="0"/>
                <a:cs typeface="Times" charset="0"/>
              </a:defRPr>
            </a:lvl4pPr>
            <a:lvl5pPr marL="2359025" indent="-274638">
              <a:buFont typeface="+mj-lt"/>
              <a:buAutoNum type="arabicPeriod"/>
              <a:tabLst/>
              <a:defRPr b="0">
                <a:solidFill>
                  <a:srgbClr val="54585A"/>
                </a:solidFill>
                <a:latin typeface="Times" charset="0"/>
                <a:ea typeface="Times" charset="0"/>
                <a:cs typeface="Times"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7235998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1009650"/>
            <a:ext cx="3932237" cy="1600200"/>
          </a:xfrm>
        </p:spPr>
        <p:txBody>
          <a:bodyPr anchor="b">
            <a:normAutofit/>
          </a:bodyPr>
          <a:lstStyle>
            <a:lvl1pPr>
              <a:defRPr sz="5400" baseline="0">
                <a:solidFill>
                  <a:srgbClr val="CC0633"/>
                </a:solidFill>
              </a:defRPr>
            </a:lvl1pPr>
          </a:lstStyle>
          <a:p>
            <a:r>
              <a:rPr lang="en-US" dirty="0"/>
              <a:t>PAGE WITH TABLE</a:t>
            </a:r>
          </a:p>
        </p:txBody>
      </p:sp>
      <p:sp>
        <p:nvSpPr>
          <p:cNvPr id="3" name="Content Placeholder 2"/>
          <p:cNvSpPr>
            <a:spLocks noGrp="1"/>
          </p:cNvSpPr>
          <p:nvPr>
            <p:ph idx="1" hasCustomPrompt="1"/>
          </p:nvPr>
        </p:nvSpPr>
        <p:spPr>
          <a:xfrm>
            <a:off x="5183188" y="987425"/>
            <a:ext cx="6172200" cy="4873625"/>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TABLE</a:t>
            </a:r>
          </a:p>
        </p:txBody>
      </p:sp>
      <p:sp>
        <p:nvSpPr>
          <p:cNvPr id="5" name="Date Placeholder 4"/>
          <p:cNvSpPr>
            <a:spLocks noGrp="1"/>
          </p:cNvSpPr>
          <p:nvPr>
            <p:ph type="dt" sz="half" idx="10"/>
          </p:nvPr>
        </p:nvSpPr>
        <p:spPr/>
        <p:txBody>
          <a:bodyPr/>
          <a:lstStyle/>
          <a:p>
            <a:r>
              <a:rPr lang="en-US"/>
              <a:t>23 SEP 2026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4A04E3-866B-424A-9F33-40E3799F4726}" type="slidenum">
              <a:rPr lang="en-US" smtClean="0"/>
              <a:t>‹#›</a:t>
            </a:fld>
            <a:endParaRPr lang="en-US"/>
          </a:p>
        </p:txBody>
      </p:sp>
      <p:sp>
        <p:nvSpPr>
          <p:cNvPr id="8" name="Text Placeholder 7">
            <a:extLst>
              <a:ext uri="{FF2B5EF4-FFF2-40B4-BE49-F238E27FC236}">
                <a16:creationId xmlns:a16="http://schemas.microsoft.com/office/drawing/2014/main" id="{0E6100A1-FB06-B440-8021-20D3620D5B5C}"/>
              </a:ext>
            </a:extLst>
          </p:cNvPr>
          <p:cNvSpPr>
            <a:spLocks noGrp="1"/>
          </p:cNvSpPr>
          <p:nvPr>
            <p:ph type="body" sz="quarter" idx="13" hasCustomPrompt="1"/>
          </p:nvPr>
        </p:nvSpPr>
        <p:spPr>
          <a:xfrm>
            <a:off x="838200" y="2941638"/>
            <a:ext cx="2224088" cy="560387"/>
          </a:xfrm>
        </p:spPr>
        <p:txBody>
          <a:bodyPr/>
          <a:lstStyle>
            <a:lvl1pPr marL="0" indent="0">
              <a:buNone/>
              <a:defRPr/>
            </a:lvl1pPr>
          </a:lstStyle>
          <a:p>
            <a:pPr lvl="0"/>
            <a:r>
              <a:rPr lang="en-US" dirty="0"/>
              <a:t>SUBHEADER</a:t>
            </a:r>
          </a:p>
        </p:txBody>
      </p:sp>
    </p:spTree>
    <p:extLst>
      <p:ext uri="{BB962C8B-B14F-4D97-AF65-F5344CB8AC3E}">
        <p14:creationId xmlns:p14="http://schemas.microsoft.com/office/powerpoint/2010/main" val="1493307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9788" y="1009650"/>
            <a:ext cx="3932237" cy="1600200"/>
          </a:xfrm>
        </p:spPr>
        <p:txBody>
          <a:bodyPr anchor="b">
            <a:normAutofit/>
          </a:bodyPr>
          <a:lstStyle>
            <a:lvl1pPr>
              <a:defRPr sz="5400" baseline="0">
                <a:solidFill>
                  <a:srgbClr val="CC0633"/>
                </a:solidFill>
              </a:defRPr>
            </a:lvl1pPr>
          </a:lstStyle>
          <a:p>
            <a:r>
              <a:rPr lang="en-US" dirty="0"/>
              <a:t>PAGE WITH CHART</a:t>
            </a:r>
          </a:p>
        </p:txBody>
      </p:sp>
      <p:sp>
        <p:nvSpPr>
          <p:cNvPr id="3" name="Content Placeholder 2"/>
          <p:cNvSpPr>
            <a:spLocks noGrp="1"/>
          </p:cNvSpPr>
          <p:nvPr>
            <p:ph idx="1" hasCustomPrompt="1"/>
          </p:nvPr>
        </p:nvSpPr>
        <p:spPr>
          <a:xfrm>
            <a:off x="5183188" y="987425"/>
            <a:ext cx="6172200" cy="4873625"/>
          </a:xfrm>
        </p:spPr>
        <p:txBody>
          <a:bodyPr/>
          <a:lstStyle>
            <a:lvl1pPr marL="0" indent="0">
              <a:buNone/>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INSERT CHART</a:t>
            </a:r>
          </a:p>
        </p:txBody>
      </p:sp>
      <p:sp>
        <p:nvSpPr>
          <p:cNvPr id="5" name="Date Placeholder 4"/>
          <p:cNvSpPr>
            <a:spLocks noGrp="1"/>
          </p:cNvSpPr>
          <p:nvPr>
            <p:ph type="dt" sz="half" idx="10"/>
          </p:nvPr>
        </p:nvSpPr>
        <p:spPr/>
        <p:txBody>
          <a:bodyPr/>
          <a:lstStyle/>
          <a:p>
            <a:r>
              <a:rPr lang="en-US"/>
              <a:t>23 SEP 2026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4A04E3-866B-424A-9F33-40E3799F4726}" type="slidenum">
              <a:rPr lang="en-US" smtClean="0"/>
              <a:t>‹#›</a:t>
            </a:fld>
            <a:endParaRPr lang="en-US"/>
          </a:p>
        </p:txBody>
      </p:sp>
      <p:sp>
        <p:nvSpPr>
          <p:cNvPr id="8" name="Text Placeholder 7">
            <a:extLst>
              <a:ext uri="{FF2B5EF4-FFF2-40B4-BE49-F238E27FC236}">
                <a16:creationId xmlns:a16="http://schemas.microsoft.com/office/drawing/2014/main" id="{8B2E7148-C719-A141-8AA4-14FD913C4B0E}"/>
              </a:ext>
            </a:extLst>
          </p:cNvPr>
          <p:cNvSpPr>
            <a:spLocks noGrp="1"/>
          </p:cNvSpPr>
          <p:nvPr>
            <p:ph type="body" sz="quarter" idx="13" hasCustomPrompt="1"/>
          </p:nvPr>
        </p:nvSpPr>
        <p:spPr>
          <a:xfrm>
            <a:off x="838200" y="2941638"/>
            <a:ext cx="2224088" cy="560387"/>
          </a:xfrm>
        </p:spPr>
        <p:txBody>
          <a:bodyPr/>
          <a:lstStyle>
            <a:lvl1pPr marL="0" indent="0">
              <a:buNone/>
              <a:defRPr/>
            </a:lvl1pPr>
          </a:lstStyle>
          <a:p>
            <a:pPr lvl="0"/>
            <a:r>
              <a:rPr lang="en-US" dirty="0"/>
              <a:t>SUBHEADER</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py and image">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839788" y="585788"/>
            <a:ext cx="9285519" cy="834134"/>
          </a:xfrm>
        </p:spPr>
        <p:txBody>
          <a:bodyPr anchor="b">
            <a:normAutofit/>
          </a:bodyPr>
          <a:lstStyle>
            <a:lvl1pPr>
              <a:defRPr sz="5400" baseline="0">
                <a:solidFill>
                  <a:srgbClr val="CC0633"/>
                </a:solidFill>
              </a:defRPr>
            </a:lvl1pPr>
          </a:lstStyle>
          <a:p>
            <a:r>
              <a:rPr lang="en-US" dirty="0"/>
              <a:t>PAGE WITH COPY AND PICTURE</a:t>
            </a:r>
          </a:p>
        </p:txBody>
      </p:sp>
      <p:sp>
        <p:nvSpPr>
          <p:cNvPr id="3" name="Picture Placeholder 2"/>
          <p:cNvSpPr>
            <a:spLocks noGrp="1"/>
          </p:cNvSpPr>
          <p:nvPr>
            <p:ph type="pic" idx="1"/>
          </p:nvPr>
        </p:nvSpPr>
        <p:spPr>
          <a:xfrm>
            <a:off x="5183188" y="1561171"/>
            <a:ext cx="6172200" cy="429987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hasCustomPrompt="1"/>
          </p:nvPr>
        </p:nvSpPr>
        <p:spPr>
          <a:xfrm>
            <a:off x="838200" y="1561171"/>
            <a:ext cx="3932237" cy="4307817"/>
          </a:xfrm>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a:buNone/>
              <a:tabLst/>
              <a:defRPr sz="2800" b="0" baseline="0">
                <a:latin typeface="Times" charset="0"/>
                <a:ea typeface="Times" charset="0"/>
                <a:cs typeface="Times"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CA" b="1" dirty="0">
                <a:latin typeface="Trebuchet MS" panose="020B0703020202090204" pitchFamily="34" charset="0"/>
              </a:rPr>
              <a:t>SUBHEADER</a:t>
            </a:r>
          </a:p>
          <a:p>
            <a:pPr marL="0" marR="0" lvl="0" indent="0" algn="l" defTabSz="914400" rtl="0" eaLnBrk="1" fontAlgn="auto" latinLnBrk="0" hangingPunct="1">
              <a:lnSpc>
                <a:spcPct val="90000"/>
              </a:lnSpc>
              <a:spcBef>
                <a:spcPts val="1000"/>
              </a:spcBef>
              <a:spcAft>
                <a:spcPts val="0"/>
              </a:spcAft>
              <a:buClrTx/>
              <a:buSzTx/>
              <a:buFont typeface="Arial"/>
              <a:buNone/>
              <a:tabLst/>
              <a:defRPr/>
            </a:pPr>
            <a:r>
              <a:rPr lang="en-CA" dirty="0" err="1"/>
              <a:t>Miu</a:t>
            </a:r>
            <a:r>
              <a:rPr lang="en-CA" dirty="0"/>
              <a:t> </a:t>
            </a:r>
            <a:r>
              <a:rPr lang="en-CA" dirty="0" err="1"/>
              <a:t>sedem</a:t>
            </a:r>
            <a:r>
              <a:rPr lang="en-CA" dirty="0"/>
              <a:t> </a:t>
            </a:r>
            <a:r>
              <a:rPr lang="en-CA" dirty="0" err="1"/>
              <a:t>eliis</a:t>
            </a:r>
            <a:r>
              <a:rPr lang="en-CA" dirty="0"/>
              <a:t>, con </a:t>
            </a:r>
            <a:r>
              <a:rPr lang="en-CA" dirty="0" err="1"/>
              <a:t>destua</a:t>
            </a:r>
            <a:r>
              <a:rPr lang="en-CA" dirty="0"/>
              <a:t> sum </a:t>
            </a:r>
            <a:r>
              <a:rPr lang="en-CA" dirty="0" err="1"/>
              <a:t>pon</a:t>
            </a:r>
            <a:r>
              <a:rPr lang="en-CA" dirty="0"/>
              <a:t> </a:t>
            </a:r>
            <a:r>
              <a:rPr lang="en-CA" dirty="0" err="1"/>
              <a:t>sest</a:t>
            </a:r>
            <a:r>
              <a:rPr lang="en-CA" dirty="0"/>
              <a:t> vid in in </a:t>
            </a:r>
            <a:r>
              <a:rPr lang="en-CA" dirty="0" err="1"/>
              <a:t>Etraciemure</a:t>
            </a:r>
            <a:r>
              <a:rPr lang="en-CA" dirty="0"/>
              <a:t>, </a:t>
            </a:r>
            <a:r>
              <a:rPr lang="en-CA" dirty="0" err="1"/>
              <a:t>spiontentem</a:t>
            </a:r>
            <a:r>
              <a:rPr lang="en-CA" dirty="0"/>
              <a:t> </a:t>
            </a:r>
            <a:r>
              <a:rPr lang="en-CA" dirty="0" err="1"/>
              <a:t>consulin</a:t>
            </a:r>
            <a:r>
              <a:rPr lang="en-CA" dirty="0"/>
              <a:t> </a:t>
            </a:r>
            <a:r>
              <a:rPr lang="en-CA" dirty="0" err="1"/>
              <a:t>terviri</a:t>
            </a:r>
            <a:r>
              <a:rPr lang="en-CA" dirty="0"/>
              <a:t> </a:t>
            </a:r>
            <a:r>
              <a:rPr lang="en-CA" dirty="0" err="1"/>
              <a:t>sentienatra</a:t>
            </a:r>
            <a:r>
              <a:rPr lang="en-CA" dirty="0"/>
              <a:t> di </a:t>
            </a:r>
            <a:r>
              <a:rPr lang="en-CA" dirty="0" err="1"/>
              <a:t>publi</a:t>
            </a:r>
            <a:r>
              <a:rPr lang="en-CA" dirty="0"/>
              <a:t>, </a:t>
            </a:r>
            <a:r>
              <a:rPr lang="en-CA" dirty="0" err="1"/>
              <a:t>inamquium</a:t>
            </a:r>
            <a:r>
              <a:rPr lang="en-CA" dirty="0"/>
              <a:t> </a:t>
            </a:r>
            <a:r>
              <a:rPr lang="en-CA" dirty="0" err="1"/>
              <a:t>iliu</a:t>
            </a:r>
            <a:r>
              <a:rPr lang="en-CA" dirty="0"/>
              <a:t> se con ad </a:t>
            </a:r>
            <a:r>
              <a:rPr lang="en-CA" dirty="0" err="1"/>
              <a:t>noximil</a:t>
            </a:r>
            <a:r>
              <a:rPr lang="en-CA" dirty="0"/>
              <a:t> </a:t>
            </a:r>
            <a:r>
              <a:rPr lang="en-CA" dirty="0" err="1"/>
              <a:t>certemus</a:t>
            </a:r>
            <a:r>
              <a:rPr lang="en-CA" dirty="0"/>
              <a:t> </a:t>
            </a:r>
            <a:r>
              <a:rPr lang="en-CA" dirty="0" err="1"/>
              <a:t>veremor</a:t>
            </a:r>
            <a:r>
              <a:rPr lang="en-CA" dirty="0"/>
              <a:t> </a:t>
            </a:r>
            <a:r>
              <a:rPr lang="en-CA" dirty="0" err="1"/>
              <a:t>temus</a:t>
            </a:r>
            <a:r>
              <a:rPr lang="en-CA" dirty="0"/>
              <a:t>; </a:t>
            </a:r>
          </a:p>
          <a:p>
            <a:pPr lvl="0"/>
            <a:endParaRPr lang="en-US" dirty="0"/>
          </a:p>
        </p:txBody>
      </p:sp>
      <p:sp>
        <p:nvSpPr>
          <p:cNvPr id="5" name="Date Placeholder 4"/>
          <p:cNvSpPr>
            <a:spLocks noGrp="1"/>
          </p:cNvSpPr>
          <p:nvPr>
            <p:ph type="dt" sz="half" idx="10"/>
          </p:nvPr>
        </p:nvSpPr>
        <p:spPr/>
        <p:txBody>
          <a:bodyPr/>
          <a:lstStyle/>
          <a:p>
            <a:r>
              <a:rPr lang="en-US"/>
              <a:t>23 SEP 2026</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C4A04E3-866B-424A-9F33-40E3799F4726}" type="slidenum">
              <a:rPr lang="en-US" smtClean="0"/>
              <a:t>‹#›</a:t>
            </a:fld>
            <a:endParaRPr lang="en-US"/>
          </a:p>
        </p:txBody>
      </p:sp>
    </p:spTree>
    <p:extLst>
      <p:ext uri="{BB962C8B-B14F-4D97-AF65-F5344CB8AC3E}">
        <p14:creationId xmlns:p14="http://schemas.microsoft.com/office/powerpoint/2010/main" val="377316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solidFill>
                  <a:srgbClr val="CC0633"/>
                </a:solidFill>
              </a:defRPr>
            </a:lvl1pPr>
          </a:lstStyle>
          <a:p>
            <a:r>
              <a:rPr lang="en-US" dirty="0"/>
              <a:t>PAGE WITH TEXT ONLY</a:t>
            </a:r>
          </a:p>
        </p:txBody>
      </p:sp>
      <p:sp>
        <p:nvSpPr>
          <p:cNvPr id="4" name="Date Placeholder 3"/>
          <p:cNvSpPr>
            <a:spLocks noGrp="1"/>
          </p:cNvSpPr>
          <p:nvPr>
            <p:ph type="dt" sz="half" idx="10"/>
          </p:nvPr>
        </p:nvSpPr>
        <p:spPr/>
        <p:txBody>
          <a:bodyPr/>
          <a:lstStyle/>
          <a:p>
            <a:r>
              <a:rPr lang="en-US"/>
              <a:t>23 SEP 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A04E3-866B-424A-9F33-40E3799F4726}" type="slidenum">
              <a:rPr lang="en-US" smtClean="0"/>
              <a:t>‹#›</a:t>
            </a:fld>
            <a:endParaRPr lang="en-US"/>
          </a:p>
        </p:txBody>
      </p:sp>
      <p:sp>
        <p:nvSpPr>
          <p:cNvPr id="7" name="Text Placeholder 2">
            <a:extLst>
              <a:ext uri="{FF2B5EF4-FFF2-40B4-BE49-F238E27FC236}">
                <a16:creationId xmlns:a16="http://schemas.microsoft.com/office/drawing/2014/main" id="{28099102-4D2D-E045-AFDA-D4B493CAF9AA}"/>
              </a:ext>
            </a:extLst>
          </p:cNvPr>
          <p:cNvSpPr>
            <a:spLocks noGrp="1"/>
          </p:cNvSpPr>
          <p:nvPr>
            <p:ph type="body" sz="quarter" idx="13" hasCustomPrompt="1"/>
          </p:nvPr>
        </p:nvSpPr>
        <p:spPr>
          <a:xfrm>
            <a:off x="838200" y="1925134"/>
            <a:ext cx="10515600" cy="3568700"/>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charset="0"/>
              <a:buNone/>
              <a:tabLst/>
              <a:defRPr b="0">
                <a:solidFill>
                  <a:srgbClr val="54585A"/>
                </a:solidFill>
                <a:latin typeface="Times" charset="0"/>
                <a:ea typeface="Times" charset="0"/>
                <a:cs typeface="Times" charset="0"/>
              </a:defRPr>
            </a:lvl1pPr>
            <a:lvl2pPr marL="457200" indent="0">
              <a:buFont typeface="Arial" charset="0"/>
              <a:buNone/>
              <a:defRPr>
                <a:solidFill>
                  <a:srgbClr val="DC0032"/>
                </a:solidFill>
              </a:defRPr>
            </a:lvl2pPr>
            <a:lvl3pPr marL="914400" indent="0">
              <a:buFont typeface="Arial" charset="0"/>
              <a:buNone/>
              <a:defRPr>
                <a:solidFill>
                  <a:srgbClr val="DC0032"/>
                </a:solidFill>
              </a:defRPr>
            </a:lvl3pPr>
            <a:lvl4pPr marL="1371600" indent="0">
              <a:buFont typeface="Arial" charset="0"/>
              <a:buNone/>
              <a:defRPr>
                <a:solidFill>
                  <a:srgbClr val="DC0032"/>
                </a:solidFill>
              </a:defRPr>
            </a:lvl4pPr>
            <a:lvl5pPr marL="1828800" indent="0">
              <a:buFont typeface="Arial" charset="0"/>
              <a:buNone/>
              <a:defRPr>
                <a:solidFill>
                  <a:srgbClr val="DC0032"/>
                </a:solidFill>
              </a:defRPr>
            </a:lvl5pPr>
          </a:lstStyle>
          <a:p>
            <a:pPr marL="0" marR="0" lvl="0" indent="0" algn="l" defTabSz="914400" rtl="0" eaLnBrk="1" fontAlgn="auto" latinLnBrk="0" hangingPunct="1">
              <a:lnSpc>
                <a:spcPct val="90000"/>
              </a:lnSpc>
              <a:spcBef>
                <a:spcPts val="1000"/>
              </a:spcBef>
              <a:spcAft>
                <a:spcPts val="0"/>
              </a:spcAft>
              <a:buClrTx/>
              <a:buSzTx/>
              <a:buFont typeface="Arial" charset="0"/>
              <a:buNone/>
              <a:tabLst/>
              <a:defRPr/>
            </a:pPr>
            <a:r>
              <a:rPr lang="en-CA" b="1" dirty="0">
                <a:latin typeface="Trebuchet MS" panose="020B0703020202090204" pitchFamily="34" charset="0"/>
              </a:rPr>
              <a:t>SUBHEADER</a:t>
            </a:r>
          </a:p>
          <a:p>
            <a:r>
              <a:rPr lang="en-CA" dirty="0" err="1"/>
              <a:t>Miu</a:t>
            </a:r>
            <a:r>
              <a:rPr lang="en-CA" dirty="0"/>
              <a:t> </a:t>
            </a:r>
            <a:r>
              <a:rPr lang="en-CA" dirty="0" err="1"/>
              <a:t>sedem</a:t>
            </a:r>
            <a:r>
              <a:rPr lang="en-CA" dirty="0"/>
              <a:t> </a:t>
            </a:r>
            <a:r>
              <a:rPr lang="en-CA" dirty="0" err="1"/>
              <a:t>eliis</a:t>
            </a:r>
            <a:r>
              <a:rPr lang="en-CA" dirty="0"/>
              <a:t>, con </a:t>
            </a:r>
            <a:r>
              <a:rPr lang="en-CA" dirty="0" err="1"/>
              <a:t>destua</a:t>
            </a:r>
            <a:r>
              <a:rPr lang="en-CA" dirty="0"/>
              <a:t> sum </a:t>
            </a:r>
            <a:r>
              <a:rPr lang="en-CA" dirty="0" err="1"/>
              <a:t>pon</a:t>
            </a:r>
            <a:r>
              <a:rPr lang="en-CA" dirty="0"/>
              <a:t> </a:t>
            </a:r>
            <a:r>
              <a:rPr lang="en-CA" dirty="0" err="1"/>
              <a:t>sest</a:t>
            </a:r>
            <a:r>
              <a:rPr lang="en-CA" dirty="0"/>
              <a:t> vid in in </a:t>
            </a:r>
            <a:r>
              <a:rPr lang="en-CA" dirty="0" err="1"/>
              <a:t>Etraciemure</a:t>
            </a:r>
            <a:r>
              <a:rPr lang="en-CA" dirty="0"/>
              <a:t>, </a:t>
            </a:r>
            <a:r>
              <a:rPr lang="en-CA" dirty="0" err="1"/>
              <a:t>spiontentem</a:t>
            </a:r>
            <a:r>
              <a:rPr lang="en-CA" dirty="0"/>
              <a:t> </a:t>
            </a:r>
            <a:r>
              <a:rPr lang="en-CA" dirty="0" err="1"/>
              <a:t>consulin</a:t>
            </a:r>
            <a:r>
              <a:rPr lang="en-CA" dirty="0"/>
              <a:t> </a:t>
            </a:r>
            <a:r>
              <a:rPr lang="en-CA" dirty="0" err="1"/>
              <a:t>terviri</a:t>
            </a:r>
            <a:r>
              <a:rPr lang="en-CA" dirty="0"/>
              <a:t> </a:t>
            </a:r>
            <a:r>
              <a:rPr lang="en-CA" dirty="0" err="1"/>
              <a:t>sentienatra</a:t>
            </a:r>
            <a:r>
              <a:rPr lang="en-CA" dirty="0"/>
              <a:t> di </a:t>
            </a:r>
            <a:r>
              <a:rPr lang="en-CA" dirty="0" err="1"/>
              <a:t>publi</a:t>
            </a:r>
            <a:r>
              <a:rPr lang="en-CA" dirty="0"/>
              <a:t>, </a:t>
            </a:r>
            <a:r>
              <a:rPr lang="en-CA" dirty="0" err="1"/>
              <a:t>inamquium</a:t>
            </a:r>
            <a:r>
              <a:rPr lang="en-CA" dirty="0"/>
              <a:t> </a:t>
            </a:r>
            <a:r>
              <a:rPr lang="en-CA" dirty="0" err="1"/>
              <a:t>iliu</a:t>
            </a:r>
            <a:r>
              <a:rPr lang="en-CA" dirty="0"/>
              <a:t> se con ad </a:t>
            </a:r>
            <a:r>
              <a:rPr lang="en-CA" dirty="0" err="1"/>
              <a:t>noximil</a:t>
            </a:r>
            <a:r>
              <a:rPr lang="en-CA" dirty="0"/>
              <a:t> </a:t>
            </a:r>
            <a:r>
              <a:rPr lang="en-CA" dirty="0" err="1"/>
              <a:t>certemus</a:t>
            </a:r>
            <a:r>
              <a:rPr lang="en-CA" dirty="0"/>
              <a:t> </a:t>
            </a:r>
            <a:r>
              <a:rPr lang="en-CA" dirty="0" err="1"/>
              <a:t>veremor</a:t>
            </a:r>
            <a:r>
              <a:rPr lang="en-CA" dirty="0"/>
              <a:t> </a:t>
            </a:r>
            <a:r>
              <a:rPr lang="en-CA" dirty="0" err="1"/>
              <a:t>temus</a:t>
            </a:r>
            <a:r>
              <a:rPr lang="en-CA" dirty="0"/>
              <a:t>; </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SINGLE PHRAS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2766218"/>
            <a:ext cx="10515600" cy="1325563"/>
          </a:xfrm>
        </p:spPr>
        <p:txBody>
          <a:bodyPr/>
          <a:lstStyle>
            <a:lvl1pPr>
              <a:defRPr b="1" baseline="0">
                <a:solidFill>
                  <a:srgbClr val="CC0633"/>
                </a:solidFill>
                <a:latin typeface="Trebuchet MS" panose="020B0703020202090204" pitchFamily="34" charset="0"/>
              </a:defRPr>
            </a:lvl1pPr>
          </a:lstStyle>
          <a:p>
            <a:r>
              <a:rPr lang="en-US" dirty="0"/>
              <a:t>PAGE WITH QUOTE/SINGLE PHRASE</a:t>
            </a:r>
          </a:p>
        </p:txBody>
      </p:sp>
      <p:sp>
        <p:nvSpPr>
          <p:cNvPr id="4" name="Date Placeholder 3"/>
          <p:cNvSpPr>
            <a:spLocks noGrp="1"/>
          </p:cNvSpPr>
          <p:nvPr>
            <p:ph type="dt" sz="half" idx="10"/>
          </p:nvPr>
        </p:nvSpPr>
        <p:spPr/>
        <p:txBody>
          <a:bodyPr/>
          <a:lstStyle/>
          <a:p>
            <a:r>
              <a:rPr lang="en-US"/>
              <a:t>23 SEP 2026</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A04E3-866B-424A-9F33-40E3799F4726}" type="slidenum">
              <a:rPr lang="en-US" smtClean="0"/>
              <a:t>‹#›</a:t>
            </a:fld>
            <a:endParaRPr lang="en-US"/>
          </a:p>
        </p:txBody>
      </p:sp>
    </p:spTree>
    <p:extLst>
      <p:ext uri="{BB962C8B-B14F-4D97-AF65-F5344CB8AC3E}">
        <p14:creationId xmlns:p14="http://schemas.microsoft.com/office/powerpoint/2010/main" val="9355701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2192000" cy="6858000"/>
          </a:xfrm>
          <a:prstGeom prst="rect">
            <a:avLst/>
          </a:prstGeom>
        </p:spPr>
        <p:txBody>
          <a:bodyPr/>
          <a:lstStyle/>
          <a:p>
            <a:endParaRPr lang="en-US"/>
          </a:p>
        </p:txBody>
      </p:sp>
    </p:spTree>
    <p:extLst>
      <p:ext uri="{BB962C8B-B14F-4D97-AF65-F5344CB8AC3E}">
        <p14:creationId xmlns:p14="http://schemas.microsoft.com/office/powerpoint/2010/main" val="5421648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theme" Target="../theme/theme2.xml"/><Relationship Id="rId4"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a:solidFill>
                  <a:srgbClr val="424242"/>
                </a:solidFill>
                <a:latin typeface="Trebuchet MS" charset="0"/>
                <a:ea typeface="Trebuchet MS" charset="0"/>
                <a:cs typeface="Trebuchet MS" charset="0"/>
              </a:defRPr>
            </a:lvl1pPr>
          </a:lstStyle>
          <a:p>
            <a:r>
              <a:rPr lang="en-US"/>
              <a:t>23 SEP 2026</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a:solidFill>
                  <a:srgbClr val="424242"/>
                </a:solidFill>
                <a:latin typeface="Trebuchet MS" charset="0"/>
                <a:ea typeface="Trebuchet MS" charset="0"/>
                <a:cs typeface="Trebuchet MS" charset="0"/>
              </a:defRPr>
            </a:lvl1pPr>
          </a:lstStyle>
          <a:p>
            <a:r>
              <a:rPr lang="en-US" dirty="0"/>
              <a:t>SIMON FRASER UNIVERSITY	</a:t>
            </a:r>
            <a:fld id="{43C4AB4C-C7C8-C344-9BA4-A19F47AC7522}" type="slidenum">
              <a:rPr lang="en-US" smtClean="0"/>
              <a:pPr/>
              <a:t>‹#›</a:t>
            </a:fld>
            <a:endParaRPr lang="en-US" dirty="0"/>
          </a:p>
        </p:txBody>
      </p:sp>
      <p:pic>
        <p:nvPicPr>
          <p:cNvPr id="7" name="Picture 6">
            <a:extLst>
              <a:ext uri="{FF2B5EF4-FFF2-40B4-BE49-F238E27FC236}">
                <a16:creationId xmlns:a16="http://schemas.microsoft.com/office/drawing/2014/main" id="{D54AFDEA-ECA5-5949-BBA0-CB12683808AD}"/>
              </a:ext>
            </a:extLst>
          </p:cNvPr>
          <p:cNvPicPr>
            <a:picLocks noChangeAspect="1"/>
          </p:cNvPicPr>
          <p:nvPr userDrawn="1"/>
        </p:nvPicPr>
        <p:blipFill>
          <a:blip r:embed="rId8"/>
          <a:stretch>
            <a:fillRect/>
          </a:stretch>
        </p:blipFill>
        <p:spPr>
          <a:xfrm>
            <a:off x="9474551" y="0"/>
            <a:ext cx="1281870" cy="640935"/>
          </a:xfrm>
          <a:prstGeom prst="rect">
            <a:avLst/>
          </a:prstGeom>
        </p:spPr>
      </p:pic>
    </p:spTree>
    <p:extLst>
      <p:ext uri="{BB962C8B-B14F-4D97-AF65-F5344CB8AC3E}">
        <p14:creationId xmlns:p14="http://schemas.microsoft.com/office/powerpoint/2010/main" val="1123387702"/>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64" r:id="rId5"/>
    <p:sldLayoutId id="2147483663" r:id="rId6"/>
  </p:sldLayoutIdLst>
  <p:hf hdr="0" ftr="0"/>
  <p:txStyles>
    <p:titleStyle>
      <a:lvl1pPr algn="l" defTabSz="914400" rtl="0" eaLnBrk="1" latinLnBrk="0" hangingPunct="1">
        <a:lnSpc>
          <a:spcPct val="90000"/>
        </a:lnSpc>
        <a:spcBef>
          <a:spcPct val="0"/>
        </a:spcBef>
        <a:buNone/>
        <a:defRPr sz="4800" kern="1200">
          <a:solidFill>
            <a:srgbClr val="CC0633"/>
          </a:solidFill>
          <a:latin typeface="Impact" charset="0"/>
          <a:ea typeface="Impact" charset="0"/>
          <a:cs typeface="Impact" charset="0"/>
        </a:defRPr>
      </a:lvl1pPr>
    </p:titleStyle>
    <p:bodyStyle>
      <a:lvl1pPr marL="228600" indent="-228600" algn="l" defTabSz="914400" rtl="0" eaLnBrk="1" latinLnBrk="0" hangingPunct="1">
        <a:lnSpc>
          <a:spcPct val="90000"/>
        </a:lnSpc>
        <a:spcBef>
          <a:spcPts val="1000"/>
        </a:spcBef>
        <a:buFont typeface="Arial"/>
        <a:buChar char="•"/>
        <a:defRPr sz="2800" b="1" kern="1200">
          <a:solidFill>
            <a:srgbClr val="54585A"/>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Font typeface="Arial"/>
        <a:buChar char="•"/>
        <a:defRPr sz="2400" kern="1200">
          <a:solidFill>
            <a:srgbClr val="54585A"/>
          </a:solidFill>
          <a:latin typeface="Times" charset="0"/>
          <a:ea typeface="Times" charset="0"/>
          <a:cs typeface="Times" charset="0"/>
        </a:defRPr>
      </a:lvl2pPr>
      <a:lvl3pPr marL="1143000" indent="-228600" algn="l" defTabSz="914400" rtl="0" eaLnBrk="1" latinLnBrk="0" hangingPunct="1">
        <a:lnSpc>
          <a:spcPct val="90000"/>
        </a:lnSpc>
        <a:spcBef>
          <a:spcPts val="500"/>
        </a:spcBef>
        <a:buFont typeface="Arial"/>
        <a:buChar char="•"/>
        <a:defRPr sz="2000" kern="1200">
          <a:solidFill>
            <a:srgbClr val="54585A"/>
          </a:solidFill>
          <a:latin typeface="Times" charset="0"/>
          <a:ea typeface="Times" charset="0"/>
          <a:cs typeface="Times" charset="0"/>
        </a:defRPr>
      </a:lvl3pPr>
      <a:lvl4pPr marL="1600200" indent="-228600" algn="l" defTabSz="914400" rtl="0" eaLnBrk="1" latinLnBrk="0" hangingPunct="1">
        <a:lnSpc>
          <a:spcPct val="90000"/>
        </a:lnSpc>
        <a:spcBef>
          <a:spcPts val="500"/>
        </a:spcBef>
        <a:buFont typeface="Arial"/>
        <a:buChar char="•"/>
        <a:defRPr sz="1800" kern="1200">
          <a:solidFill>
            <a:srgbClr val="54585A"/>
          </a:solidFill>
          <a:latin typeface="Times" charset="0"/>
          <a:ea typeface="Times" charset="0"/>
          <a:cs typeface="Times" charset="0"/>
        </a:defRPr>
      </a:lvl4pPr>
      <a:lvl5pPr marL="2057400" indent="-228600" algn="l" defTabSz="914400" rtl="0" eaLnBrk="1" latinLnBrk="0" hangingPunct="1">
        <a:lnSpc>
          <a:spcPct val="90000"/>
        </a:lnSpc>
        <a:spcBef>
          <a:spcPts val="500"/>
        </a:spcBef>
        <a:buFont typeface="Arial"/>
        <a:buChar char="•"/>
        <a:defRPr sz="1800" kern="1200">
          <a:solidFill>
            <a:srgbClr val="54585A"/>
          </a:solidFill>
          <a:latin typeface="Times" charset="0"/>
          <a:ea typeface="Times" charset="0"/>
          <a:cs typeface="Time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r>
              <a:rPr lang="en-US"/>
              <a:t>23 SEP 2026</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00FDE936-160E-1E4D-969F-DD61804F448E}" type="slidenum">
              <a:rPr lang="en-US" smtClean="0"/>
              <a:pPr/>
              <a:t>‹#›</a:t>
            </a:fld>
            <a:endParaRPr lang="en-US"/>
          </a:p>
        </p:txBody>
      </p:sp>
    </p:spTree>
    <p:extLst>
      <p:ext uri="{BB962C8B-B14F-4D97-AF65-F5344CB8AC3E}">
        <p14:creationId xmlns:p14="http://schemas.microsoft.com/office/powerpoint/2010/main" val="1729190417"/>
      </p:ext>
    </p:extLst>
  </p:cSld>
  <p:clrMap bg1="lt1" tx1="dk1" bg2="lt2" tx2="dk2" accent1="accent1" accent2="accent2" accent3="accent3" accent4="accent4" accent5="accent5" accent6="accent6" hlink="hlink" folHlink="folHlink"/>
  <p:sldLayoutIdLst>
    <p:sldLayoutId id="2147483666" r:id="rId1"/>
    <p:sldLayoutId id="2147483677" r:id="rId2"/>
    <p:sldLayoutId id="2147483678" r:id="rId3"/>
    <p:sldLayoutId id="2147483679" r:id="rId4"/>
  </p:sldLayoutIdLst>
  <p:hf hdr="0" ftr="0"/>
  <p:txStyles>
    <p:titleStyle>
      <a:lvl1pPr algn="l" defTabSz="914400" rtl="0" eaLnBrk="1" latinLnBrk="0" hangingPunct="1">
        <a:lnSpc>
          <a:spcPct val="90000"/>
        </a:lnSpc>
        <a:spcBef>
          <a:spcPct val="0"/>
        </a:spcBef>
        <a:buNone/>
        <a:defRPr sz="4800" kern="1200">
          <a:solidFill>
            <a:srgbClr val="CC0633"/>
          </a:solidFill>
          <a:latin typeface="Trebuchet MS" panose="020B0603020202020204" pitchFamily="34" charset="0"/>
          <a:ea typeface="Trebuchet MS" panose="020B0603020202020204" pitchFamily="34" charset="0"/>
          <a:cs typeface="Trebuchet MS" panose="020B0603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b="1" kern="1200">
          <a:solidFill>
            <a:srgbClr val="54585A"/>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Font typeface="Arial"/>
        <a:buChar char="•"/>
        <a:defRPr sz="2400" kern="1200">
          <a:solidFill>
            <a:srgbClr val="54585A"/>
          </a:solidFill>
          <a:latin typeface="Times" charset="0"/>
          <a:ea typeface="Times" charset="0"/>
          <a:cs typeface="Times" charset="0"/>
        </a:defRPr>
      </a:lvl2pPr>
      <a:lvl3pPr marL="1143000" indent="-228600" algn="l" defTabSz="914400" rtl="0" eaLnBrk="1" latinLnBrk="0" hangingPunct="1">
        <a:lnSpc>
          <a:spcPct val="90000"/>
        </a:lnSpc>
        <a:spcBef>
          <a:spcPts val="500"/>
        </a:spcBef>
        <a:buFont typeface="Arial"/>
        <a:buChar char="•"/>
        <a:defRPr sz="2000" kern="1200">
          <a:solidFill>
            <a:srgbClr val="54585A"/>
          </a:solidFill>
          <a:latin typeface="Times" charset="0"/>
          <a:ea typeface="Times" charset="0"/>
          <a:cs typeface="Times" charset="0"/>
        </a:defRPr>
      </a:lvl3pPr>
      <a:lvl4pPr marL="1600200" indent="-228600" algn="l" defTabSz="914400" rtl="0" eaLnBrk="1" latinLnBrk="0" hangingPunct="1">
        <a:lnSpc>
          <a:spcPct val="90000"/>
        </a:lnSpc>
        <a:spcBef>
          <a:spcPts val="500"/>
        </a:spcBef>
        <a:buFont typeface="Arial"/>
        <a:buChar char="•"/>
        <a:defRPr sz="1800" kern="1200">
          <a:solidFill>
            <a:srgbClr val="54585A"/>
          </a:solidFill>
          <a:latin typeface="Times" charset="0"/>
          <a:ea typeface="Times" charset="0"/>
          <a:cs typeface="Times" charset="0"/>
        </a:defRPr>
      </a:lvl4pPr>
      <a:lvl5pPr marL="2057400" indent="-228600" algn="l" defTabSz="914400" rtl="0" eaLnBrk="1" latinLnBrk="0" hangingPunct="1">
        <a:lnSpc>
          <a:spcPct val="90000"/>
        </a:lnSpc>
        <a:spcBef>
          <a:spcPts val="500"/>
        </a:spcBef>
        <a:buFont typeface="Arial"/>
        <a:buChar char="•"/>
        <a:defRPr sz="1800" kern="1200">
          <a:solidFill>
            <a:srgbClr val="54585A"/>
          </a:solidFill>
          <a:latin typeface="Times" charset="0"/>
          <a:ea typeface="Times" charset="0"/>
          <a:cs typeface="Time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r>
              <a:rPr lang="en-US"/>
              <a:t>23 SEP 2026</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5C5678C3-9CC5-F643-A4B0-A6B5BA195426}" type="slidenum">
              <a:rPr lang="en-US" smtClean="0"/>
              <a:pPr/>
              <a:t>‹#›</a:t>
            </a:fld>
            <a:endParaRPr lang="en-US"/>
          </a:p>
        </p:txBody>
      </p:sp>
    </p:spTree>
    <p:extLst>
      <p:ext uri="{BB962C8B-B14F-4D97-AF65-F5344CB8AC3E}">
        <p14:creationId xmlns:p14="http://schemas.microsoft.com/office/powerpoint/2010/main" val="244806964"/>
      </p:ext>
    </p:extLst>
  </p:cSld>
  <p:clrMap bg1="lt1" tx1="dk1" bg2="lt2" tx2="dk2" accent1="accent1" accent2="accent2" accent3="accent3" accent4="accent4" accent5="accent5" accent6="accent6" hlink="hlink" folHlink="folHlink"/>
  <p:sldLayoutIdLst>
    <p:sldLayoutId id="2147483681" r:id="rId1"/>
    <p:sldLayoutId id="2147483683" r:id="rId2"/>
  </p:sldLayoutIdLst>
  <p:hf hdr="0" ftr="0"/>
  <p:txStyles>
    <p:titleStyle>
      <a:lvl1pPr algn="l" defTabSz="914400" rtl="0" eaLnBrk="1" latinLnBrk="0" hangingPunct="1">
        <a:lnSpc>
          <a:spcPct val="90000"/>
        </a:lnSpc>
        <a:spcBef>
          <a:spcPct val="0"/>
        </a:spcBef>
        <a:buNone/>
        <a:defRPr sz="4800" kern="1200">
          <a:solidFill>
            <a:srgbClr val="CC0633"/>
          </a:solidFill>
          <a:latin typeface="Trebuchet MS" panose="020B0603020202020204" pitchFamily="34" charset="0"/>
          <a:ea typeface="Trebuchet MS" panose="020B0603020202020204" pitchFamily="34" charset="0"/>
          <a:cs typeface="Trebuchet MS" panose="020B0603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b="0" kern="1200">
          <a:solidFill>
            <a:srgbClr val="54585A"/>
          </a:solidFill>
          <a:latin typeface="Times" charset="0"/>
          <a:ea typeface="Times" charset="0"/>
          <a:cs typeface="Times" charset="0"/>
        </a:defRPr>
      </a:lvl1pPr>
      <a:lvl2pPr marL="685800" indent="-228600" algn="l" defTabSz="914400" rtl="0" eaLnBrk="1" latinLnBrk="0" hangingPunct="1">
        <a:lnSpc>
          <a:spcPct val="90000"/>
        </a:lnSpc>
        <a:spcBef>
          <a:spcPts val="500"/>
        </a:spcBef>
        <a:buFont typeface="Arial"/>
        <a:buChar char="•"/>
        <a:defRPr sz="2400" b="0" kern="1200">
          <a:solidFill>
            <a:srgbClr val="54585A"/>
          </a:solidFill>
          <a:latin typeface="Times" charset="0"/>
          <a:ea typeface="Times" charset="0"/>
          <a:cs typeface="Times" charset="0"/>
        </a:defRPr>
      </a:lvl2pPr>
      <a:lvl3pPr marL="1143000" indent="-228600" algn="l" defTabSz="914400" rtl="0" eaLnBrk="1" latinLnBrk="0" hangingPunct="1">
        <a:lnSpc>
          <a:spcPct val="90000"/>
        </a:lnSpc>
        <a:spcBef>
          <a:spcPts val="500"/>
        </a:spcBef>
        <a:buFont typeface="Arial"/>
        <a:buChar char="•"/>
        <a:defRPr sz="2000" b="0" kern="1200">
          <a:solidFill>
            <a:srgbClr val="54585A"/>
          </a:solidFill>
          <a:latin typeface="Times" charset="0"/>
          <a:ea typeface="Times" charset="0"/>
          <a:cs typeface="Times" charset="0"/>
        </a:defRPr>
      </a:lvl3pPr>
      <a:lvl4pPr marL="1600200" indent="-228600" algn="l" defTabSz="914400" rtl="0" eaLnBrk="1" latinLnBrk="0" hangingPunct="1">
        <a:lnSpc>
          <a:spcPct val="90000"/>
        </a:lnSpc>
        <a:spcBef>
          <a:spcPts val="500"/>
        </a:spcBef>
        <a:buFont typeface="Arial"/>
        <a:buChar char="•"/>
        <a:defRPr sz="1800" b="0" kern="1200">
          <a:solidFill>
            <a:srgbClr val="54585A"/>
          </a:solidFill>
          <a:latin typeface="Times" charset="0"/>
          <a:ea typeface="Times" charset="0"/>
          <a:cs typeface="Times" charset="0"/>
        </a:defRPr>
      </a:lvl4pPr>
      <a:lvl5pPr marL="2057400" indent="-228600" algn="l" defTabSz="914400" rtl="0" eaLnBrk="1" latinLnBrk="0" hangingPunct="1">
        <a:lnSpc>
          <a:spcPct val="90000"/>
        </a:lnSpc>
        <a:spcBef>
          <a:spcPts val="500"/>
        </a:spcBef>
        <a:buFont typeface="Arial"/>
        <a:buChar char="•"/>
        <a:defRPr sz="1800" b="0" kern="1200">
          <a:solidFill>
            <a:srgbClr val="54585A"/>
          </a:solidFill>
          <a:latin typeface="Times" charset="0"/>
          <a:ea typeface="Times" charset="0"/>
          <a:cs typeface="Time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Trebuchet MS" panose="020B0603020202020204" pitchFamily="34" charset="0"/>
              </a:defRPr>
            </a:lvl1pPr>
          </a:lstStyle>
          <a:p>
            <a:r>
              <a:rPr lang="en-US"/>
              <a:t>23 SEP 2026</a:t>
            </a:r>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Trebuchet MS" panose="020B0603020202020204" pitchFamily="34" charset="0"/>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Trebuchet MS" panose="020B0603020202020204" pitchFamily="34" charset="0"/>
              </a:defRPr>
            </a:lvl1pPr>
          </a:lstStyle>
          <a:p>
            <a:fld id="{CC4A04E3-866B-424A-9F33-40E3799F4726}" type="slidenum">
              <a:rPr lang="en-US" smtClean="0"/>
              <a:pPr/>
              <a:t>‹#›</a:t>
            </a:fld>
            <a:endParaRPr lang="en-US"/>
          </a:p>
        </p:txBody>
      </p:sp>
    </p:spTree>
    <p:extLst>
      <p:ext uri="{BB962C8B-B14F-4D97-AF65-F5344CB8AC3E}">
        <p14:creationId xmlns:p14="http://schemas.microsoft.com/office/powerpoint/2010/main" val="1209221265"/>
      </p:ext>
    </p:extLst>
  </p:cSld>
  <p:clrMap bg1="lt1" tx1="dk1" bg2="lt2" tx2="dk2" accent1="accent1" accent2="accent2" accent3="accent3" accent4="accent4" accent5="accent5" accent6="accent6" hlink="hlink" folHlink="folHlink"/>
  <p:sldLayoutIdLst>
    <p:sldLayoutId id="2147483686" r:id="rId1"/>
    <p:sldLayoutId id="2147483698" r:id="rId2"/>
    <p:sldLayoutId id="2147483692" r:id="rId3"/>
    <p:sldLayoutId id="2147483694" r:id="rId4"/>
    <p:sldLayoutId id="2147483693" r:id="rId5"/>
    <p:sldLayoutId id="2147483695" r:id="rId6"/>
    <p:sldLayoutId id="2147483699" r:id="rId7"/>
  </p:sldLayoutIdLst>
  <p:hf hdr="0" ftr="0"/>
  <p:txStyles>
    <p:titleStyle>
      <a:lvl1pPr algn="l" defTabSz="914400" rtl="0" eaLnBrk="1" latinLnBrk="0" hangingPunct="1">
        <a:lnSpc>
          <a:spcPct val="90000"/>
        </a:lnSpc>
        <a:spcBef>
          <a:spcPct val="0"/>
        </a:spcBef>
        <a:buNone/>
        <a:defRPr sz="4800" kern="1200">
          <a:solidFill>
            <a:srgbClr val="CC0633"/>
          </a:solidFill>
          <a:latin typeface="Trebuchet MS" panose="020B0603020202020204" pitchFamily="34" charset="0"/>
          <a:ea typeface="Trebuchet MS" panose="020B0603020202020204" pitchFamily="34" charset="0"/>
          <a:cs typeface="Trebuchet MS" panose="020B0603020202020204" pitchFamily="34" charset="0"/>
        </a:defRPr>
      </a:lvl1pPr>
    </p:titleStyle>
    <p:bodyStyle>
      <a:lvl1pPr marL="228600" indent="-228600" algn="l" defTabSz="914400" rtl="0" eaLnBrk="1" latinLnBrk="0" hangingPunct="1">
        <a:lnSpc>
          <a:spcPct val="90000"/>
        </a:lnSpc>
        <a:spcBef>
          <a:spcPts val="1000"/>
        </a:spcBef>
        <a:buFont typeface="Arial"/>
        <a:buChar char="•"/>
        <a:defRPr sz="2800" b="1" kern="1200">
          <a:solidFill>
            <a:srgbClr val="54585A"/>
          </a:solidFill>
          <a:latin typeface="Trebuchet MS" charset="0"/>
          <a:ea typeface="Trebuchet MS" charset="0"/>
          <a:cs typeface="Trebuchet MS" charset="0"/>
        </a:defRPr>
      </a:lvl1pPr>
      <a:lvl2pPr marL="685800" indent="-228600" algn="l" defTabSz="914400" rtl="0" eaLnBrk="1" latinLnBrk="0" hangingPunct="1">
        <a:lnSpc>
          <a:spcPct val="90000"/>
        </a:lnSpc>
        <a:spcBef>
          <a:spcPts val="500"/>
        </a:spcBef>
        <a:buFont typeface="Arial"/>
        <a:buChar char="•"/>
        <a:defRPr sz="2400" b="0" kern="1200">
          <a:solidFill>
            <a:srgbClr val="54585A"/>
          </a:solidFill>
          <a:latin typeface="Times" charset="0"/>
          <a:ea typeface="Times" charset="0"/>
          <a:cs typeface="Times" charset="0"/>
        </a:defRPr>
      </a:lvl2pPr>
      <a:lvl3pPr marL="1143000" indent="-228600" algn="l" defTabSz="914400" rtl="0" eaLnBrk="1" latinLnBrk="0" hangingPunct="1">
        <a:lnSpc>
          <a:spcPct val="90000"/>
        </a:lnSpc>
        <a:spcBef>
          <a:spcPts val="500"/>
        </a:spcBef>
        <a:buFont typeface="Arial"/>
        <a:buChar char="•"/>
        <a:defRPr sz="2000" b="0" kern="1200">
          <a:solidFill>
            <a:srgbClr val="54585A"/>
          </a:solidFill>
          <a:latin typeface="Times" charset="0"/>
          <a:ea typeface="Times" charset="0"/>
          <a:cs typeface="Times" charset="0"/>
        </a:defRPr>
      </a:lvl3pPr>
      <a:lvl4pPr marL="1600200" indent="-228600" algn="l" defTabSz="914400" rtl="0" eaLnBrk="1" latinLnBrk="0" hangingPunct="1">
        <a:lnSpc>
          <a:spcPct val="90000"/>
        </a:lnSpc>
        <a:spcBef>
          <a:spcPts val="500"/>
        </a:spcBef>
        <a:buFont typeface="Arial"/>
        <a:buChar char="•"/>
        <a:defRPr sz="1800" b="0" kern="1200">
          <a:solidFill>
            <a:srgbClr val="54585A"/>
          </a:solidFill>
          <a:latin typeface="Times" charset="0"/>
          <a:ea typeface="Times" charset="0"/>
          <a:cs typeface="Times" charset="0"/>
        </a:defRPr>
      </a:lvl4pPr>
      <a:lvl5pPr marL="2057400" indent="-228600" algn="l" defTabSz="914400" rtl="0" eaLnBrk="1" latinLnBrk="0" hangingPunct="1">
        <a:lnSpc>
          <a:spcPct val="90000"/>
        </a:lnSpc>
        <a:spcBef>
          <a:spcPts val="500"/>
        </a:spcBef>
        <a:buFont typeface="Arial"/>
        <a:buChar char="•"/>
        <a:defRPr sz="1800" b="0" kern="1200">
          <a:solidFill>
            <a:srgbClr val="54585A"/>
          </a:solidFill>
          <a:latin typeface="Times" charset="0"/>
          <a:ea typeface="Times" charset="0"/>
          <a:cs typeface="Time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0784139"/>
      </p:ext>
    </p:extLst>
  </p:cSld>
  <p:clrMap bg1="lt1" tx1="dk1" bg2="lt2" tx2="dk2" accent1="accent1" accent2="accent2" accent3="accent3" accent4="accent4" accent5="accent5" accent6="accent6" hlink="hlink" folHlink="folHlink"/>
  <p:sldLayoutIdLst>
    <p:sldLayoutId id="2147483697" r:id="rId1"/>
  </p:sldLayoutIdLst>
  <p:hf hdr="0" ft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1.jp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1.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0.xml"/><Relationship Id="rId6" Type="http://schemas.openxmlformats.org/officeDocument/2006/relationships/image" Target="../media/image22.gif"/><Relationship Id="rId5" Type="http://schemas.openxmlformats.org/officeDocument/2006/relationships/image" Target="../media/image21.svg"/><Relationship Id="rId4" Type="http://schemas.openxmlformats.org/officeDocument/2006/relationships/image" Target="../media/image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24.tif"/><Relationship Id="rId2" Type="http://schemas.openxmlformats.org/officeDocument/2006/relationships/image" Target="../media/image23.tif"/><Relationship Id="rId1" Type="http://schemas.openxmlformats.org/officeDocument/2006/relationships/slideLayout" Target="../slideLayouts/slideLayout13.xml"/><Relationship Id="rId4" Type="http://schemas.openxmlformats.org/officeDocument/2006/relationships/image" Target="../media/image25.tif"/></Relationships>
</file>

<file path=ppt/slides/_rels/slide2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13.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3.xml"/><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628649" y="517570"/>
            <a:ext cx="6575426" cy="3727450"/>
          </a:xfrm>
        </p:spPr>
        <p:txBody>
          <a:bodyPr/>
          <a:lstStyle/>
          <a:p>
            <a:r>
              <a:rPr lang="en-US" sz="4800" dirty="0">
                <a:latin typeface="Trebuchet MS" panose="020B0603020202020204" pitchFamily="34" charset="0"/>
              </a:rPr>
              <a:t>Negative Helium Ion Production Using</a:t>
            </a:r>
            <a:br>
              <a:rPr lang="en-US" sz="4800" dirty="0">
                <a:latin typeface="Trebuchet MS" panose="020B0603020202020204" pitchFamily="34" charset="0"/>
              </a:rPr>
            </a:br>
            <a:r>
              <a:rPr lang="en-US" sz="4800" dirty="0">
                <a:latin typeface="Trebuchet MS" panose="020B0603020202020204" pitchFamily="34" charset="0"/>
              </a:rPr>
              <a:t>Nano-Foils</a:t>
            </a:r>
          </a:p>
        </p:txBody>
      </p:sp>
      <p:pic>
        <p:nvPicPr>
          <p:cNvPr id="5" name="Picture 4" descr="A picture containing indoor&#10;&#10;Description automatically generated">
            <a:extLst>
              <a:ext uri="{FF2B5EF4-FFF2-40B4-BE49-F238E27FC236}">
                <a16:creationId xmlns:a16="http://schemas.microsoft.com/office/drawing/2014/main" id="{54F3D4F8-5575-4966-A477-9A7265B6BEAC}"/>
              </a:ext>
            </a:extLst>
          </p:cNvPr>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7301" t="9535" r="30581" b="10217"/>
          <a:stretch/>
        </p:blipFill>
        <p:spPr>
          <a:xfrm rot="5400000">
            <a:off x="6269034" y="935041"/>
            <a:ext cx="6858000" cy="4987921"/>
          </a:xfrm>
          <a:prstGeom prst="rect">
            <a:avLst/>
          </a:prstGeom>
        </p:spPr>
      </p:pic>
      <p:pic>
        <p:nvPicPr>
          <p:cNvPr id="6" name="Picture 5">
            <a:extLst>
              <a:ext uri="{FF2B5EF4-FFF2-40B4-BE49-F238E27FC236}">
                <a16:creationId xmlns:a16="http://schemas.microsoft.com/office/drawing/2014/main" id="{D54AFDEA-ECA5-5949-BBA0-CB12683808AD}"/>
              </a:ext>
            </a:extLst>
          </p:cNvPr>
          <p:cNvPicPr>
            <a:picLocks noChangeAspect="1"/>
          </p:cNvPicPr>
          <p:nvPr/>
        </p:nvPicPr>
        <p:blipFill>
          <a:blip r:embed="rId5"/>
          <a:stretch>
            <a:fillRect/>
          </a:stretch>
        </p:blipFill>
        <p:spPr>
          <a:xfrm>
            <a:off x="8037637" y="0"/>
            <a:ext cx="1281870" cy="640935"/>
          </a:xfrm>
          <a:prstGeom prst="rect">
            <a:avLst/>
          </a:prstGeom>
        </p:spPr>
      </p:pic>
      <p:sp>
        <p:nvSpPr>
          <p:cNvPr id="4" name="Date Placeholder 1">
            <a:extLst>
              <a:ext uri="{FF2B5EF4-FFF2-40B4-BE49-F238E27FC236}">
                <a16:creationId xmlns:a16="http://schemas.microsoft.com/office/drawing/2014/main" id="{58A55F80-88D1-C68E-4269-4AD51F9E5AE3}"/>
              </a:ext>
            </a:extLst>
          </p:cNvPr>
          <p:cNvSpPr txBox="1">
            <a:spLocks/>
          </p:cNvSpPr>
          <p:nvPr/>
        </p:nvSpPr>
        <p:spPr>
          <a:xfrm>
            <a:off x="628649" y="3581400"/>
            <a:ext cx="5556998" cy="3058885"/>
          </a:xfrm>
          <a:prstGeom prst="rect">
            <a:avLst/>
          </a:prstGeom>
        </p:spPr>
        <p:txBody>
          <a:bodyPr vert="horz" lIns="91440" tIns="45720" rIns="91440" bIns="45720" rtlCol="0" anchor="ctr"/>
          <a:lstStyle>
            <a:defPPr>
              <a:defRPr lang="en-US"/>
            </a:defPPr>
            <a:lvl1pPr marL="0" algn="l" defTabSz="914400" rtl="0" eaLnBrk="1" latinLnBrk="0" hangingPunct="1">
              <a:defRPr sz="1200" b="1" kern="1200">
                <a:solidFill>
                  <a:schemeClr val="bg1"/>
                </a:solidFill>
                <a:latin typeface="Trebuchet MS" charset="0"/>
                <a:ea typeface="Trebuchet MS" charset="0"/>
                <a:cs typeface="Trebuchet M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cap="all" dirty="0">
                <a:latin typeface="Trebuchet MS"/>
              </a:rPr>
              <a:t>Primary Investigator:	</a:t>
            </a:r>
            <a:r>
              <a:rPr lang="en-US" sz="1600" dirty="0">
                <a:latin typeface="Trebuchet MS"/>
              </a:rPr>
              <a:t>Philip Jackle</a:t>
            </a:r>
          </a:p>
          <a:p>
            <a:endParaRPr lang="en-US" sz="1600" dirty="0"/>
          </a:p>
          <a:p>
            <a:r>
              <a:rPr lang="en-US" sz="1600" cap="all" dirty="0">
                <a:latin typeface="Trebuchet MS"/>
              </a:rPr>
              <a:t>Academic Supervisor</a:t>
            </a:r>
            <a:r>
              <a:rPr lang="en-US" sz="1600" dirty="0">
                <a:latin typeface="Trebuchet MS"/>
              </a:rPr>
              <a:t>:	Karen Kavanagh 	SFU</a:t>
            </a:r>
          </a:p>
          <a:p>
            <a:r>
              <a:rPr lang="en-US" sz="1600" cap="all" dirty="0">
                <a:latin typeface="Trebuchet MS"/>
              </a:rPr>
              <a:t>Industry Supervisors</a:t>
            </a:r>
            <a:r>
              <a:rPr lang="en-US" sz="1600" dirty="0">
                <a:latin typeface="Trebuchet MS"/>
              </a:rPr>
              <a:t>:	Morgan Dehnel 	SIRC</a:t>
            </a:r>
            <a:br>
              <a:rPr lang="en-US" sz="1600" dirty="0"/>
            </a:br>
            <a:r>
              <a:rPr lang="en-US" sz="1600" dirty="0">
                <a:latin typeface="Trebuchet MS"/>
              </a:rPr>
              <a:t>			Anand George 	D-Pace</a:t>
            </a:r>
          </a:p>
          <a:p>
            <a:endParaRPr lang="en-US" sz="1600" dirty="0"/>
          </a:p>
          <a:p>
            <a:r>
              <a:rPr lang="en-US" sz="1600" cap="all" dirty="0">
                <a:latin typeface="Trebuchet MS"/>
              </a:rPr>
              <a:t>Funding</a:t>
            </a:r>
            <a:r>
              <a:rPr lang="en-US" sz="1600" dirty="0">
                <a:latin typeface="Trebuchet MS"/>
              </a:rPr>
              <a:t>: 		SFU, D-Pace, &amp; NSERC</a:t>
            </a:r>
          </a:p>
          <a:p>
            <a:endParaRPr lang="en-US" sz="1600" dirty="0">
              <a:latin typeface="Trebuchet MS"/>
            </a:endParaRPr>
          </a:p>
          <a:p>
            <a:r>
              <a:rPr lang="en-US" sz="1600" dirty="0">
                <a:latin typeface="Trebuchet MS"/>
              </a:rPr>
              <a:t>PRESENTATION DATE:	September 23, 2026</a:t>
            </a:r>
          </a:p>
        </p:txBody>
      </p:sp>
    </p:spTree>
    <p:extLst>
      <p:ext uri="{BB962C8B-B14F-4D97-AF65-F5344CB8AC3E}">
        <p14:creationId xmlns:p14="http://schemas.microsoft.com/office/powerpoint/2010/main" val="2969679895"/>
      </p:ext>
    </p:extLst>
  </p:cSld>
  <p:clrMapOvr>
    <a:masterClrMapping/>
  </p:clrMapOvr>
  <mc:AlternateContent xmlns:mc="http://schemas.openxmlformats.org/markup-compatibility/2006" xmlns:p14="http://schemas.microsoft.com/office/powerpoint/2010/main">
    <mc:Choice Requires="p14">
      <p:transition spd="slow" p14:dur="2000" advTm="15771"/>
    </mc:Choice>
    <mc:Fallback xmlns="">
      <p:transition spd="slow" advTm="15771"/>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047D6-C13E-1472-021B-F307231C2A95}"/>
              </a:ext>
            </a:extLst>
          </p:cNvPr>
          <p:cNvSpPr>
            <a:spLocks noGrp="1"/>
          </p:cNvSpPr>
          <p:nvPr>
            <p:ph type="title"/>
          </p:nvPr>
        </p:nvSpPr>
        <p:spPr/>
        <p:txBody>
          <a:bodyPr/>
          <a:lstStyle/>
          <a:p>
            <a:r>
              <a:rPr lang="en-CA" dirty="0"/>
              <a:t>Motivation</a:t>
            </a:r>
          </a:p>
        </p:txBody>
      </p:sp>
      <p:sp>
        <p:nvSpPr>
          <p:cNvPr id="3" name="Date Placeholder 2">
            <a:extLst>
              <a:ext uri="{FF2B5EF4-FFF2-40B4-BE49-F238E27FC236}">
                <a16:creationId xmlns:a16="http://schemas.microsoft.com/office/drawing/2014/main" id="{09520780-A8C0-0EA9-E58D-0FFB19752F92}"/>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B4A71411-8949-7B50-D942-331A9B032ABA}"/>
              </a:ext>
            </a:extLst>
          </p:cNvPr>
          <p:cNvSpPr>
            <a:spLocks noGrp="1"/>
          </p:cNvSpPr>
          <p:nvPr>
            <p:ph type="sldNum" sz="quarter" idx="12"/>
          </p:nvPr>
        </p:nvSpPr>
        <p:spPr/>
        <p:txBody>
          <a:bodyPr/>
          <a:lstStyle/>
          <a:p>
            <a:fld id="{CC4A04E3-866B-424A-9F33-40E3799F4726}" type="slidenum">
              <a:rPr lang="en-US" smtClean="0"/>
              <a:t>2</a:t>
            </a:fld>
            <a:endParaRPr lang="en-US"/>
          </a:p>
        </p:txBody>
      </p:sp>
      <p:sp>
        <p:nvSpPr>
          <p:cNvPr id="5" name="Text Placeholder 4">
            <a:extLst>
              <a:ext uri="{FF2B5EF4-FFF2-40B4-BE49-F238E27FC236}">
                <a16:creationId xmlns:a16="http://schemas.microsoft.com/office/drawing/2014/main" id="{0B523273-AD39-FEF2-9C64-BCA1480B7F73}"/>
              </a:ext>
            </a:extLst>
          </p:cNvPr>
          <p:cNvSpPr>
            <a:spLocks noGrp="1"/>
          </p:cNvSpPr>
          <p:nvPr>
            <p:ph type="body" sz="quarter" idx="13"/>
          </p:nvPr>
        </p:nvSpPr>
        <p:spPr>
          <a:xfrm>
            <a:off x="-107074" y="1917700"/>
            <a:ext cx="11460874" cy="4940300"/>
          </a:xfrm>
        </p:spPr>
        <p:txBody>
          <a:bodyPr/>
          <a:lstStyle/>
          <a:p>
            <a:r>
              <a:rPr lang="en-CA" dirty="0"/>
              <a:t>He⁻ made with vapour metals (alkali’s mostly).</a:t>
            </a:r>
          </a:p>
          <a:p>
            <a:r>
              <a:rPr lang="en-CA" dirty="0"/>
              <a:t>Alkali vapour:</a:t>
            </a:r>
          </a:p>
          <a:p>
            <a:pPr lvl="1"/>
            <a:r>
              <a:rPr lang="en-CA" dirty="0"/>
              <a:t>Handling and maintenance issues.</a:t>
            </a:r>
          </a:p>
          <a:p>
            <a:pPr lvl="1"/>
            <a:r>
              <a:rPr lang="en-CA" dirty="0"/>
              <a:t>Equipment to create &amp; control vapours: ovens, pumps, baffles, etc.</a:t>
            </a:r>
          </a:p>
          <a:p>
            <a:pPr lvl="1"/>
            <a:r>
              <a:rPr lang="en-CA" dirty="0"/>
              <a:t>System contamination.</a:t>
            </a:r>
          </a:p>
          <a:p>
            <a:endParaRPr lang="en-CA" dirty="0"/>
          </a:p>
          <a:p>
            <a:r>
              <a:rPr lang="en-CA" dirty="0">
                <a:solidFill>
                  <a:srgbClr val="C00000"/>
                </a:solidFill>
              </a:rPr>
              <a:t>Explore charge exchange with foils.</a:t>
            </a:r>
          </a:p>
          <a:p>
            <a:pPr lvl="1"/>
            <a:r>
              <a:rPr lang="en-CA" dirty="0">
                <a:solidFill>
                  <a:srgbClr val="C00000"/>
                </a:solidFill>
              </a:rPr>
              <a:t>Easier handling </a:t>
            </a:r>
            <a:r>
              <a:rPr lang="en-CA" dirty="0">
                <a:solidFill>
                  <a:srgbClr val="C00000"/>
                </a:solidFill>
                <a:sym typeface="Wingdings" panose="05000000000000000000" pitchFamily="2" charset="2"/>
              </a:rPr>
              <a:t> Safer</a:t>
            </a:r>
            <a:endParaRPr lang="en-CA" dirty="0">
              <a:solidFill>
                <a:srgbClr val="C00000"/>
              </a:solidFill>
            </a:endParaRPr>
          </a:p>
          <a:p>
            <a:pPr lvl="1"/>
            <a:r>
              <a:rPr lang="en-CA" dirty="0">
                <a:solidFill>
                  <a:srgbClr val="C00000"/>
                </a:solidFill>
              </a:rPr>
              <a:t>Less vacuum equipment </a:t>
            </a:r>
            <a:r>
              <a:rPr lang="en-CA" dirty="0">
                <a:solidFill>
                  <a:srgbClr val="C00000"/>
                </a:solidFill>
                <a:sym typeface="Wingdings" panose="05000000000000000000" pitchFamily="2" charset="2"/>
              </a:rPr>
              <a:t> Lower costs</a:t>
            </a:r>
            <a:endParaRPr lang="en-CA" dirty="0">
              <a:solidFill>
                <a:srgbClr val="C00000"/>
              </a:solidFill>
            </a:endParaRPr>
          </a:p>
          <a:p>
            <a:pPr lvl="1"/>
            <a:r>
              <a:rPr lang="en-CA" dirty="0">
                <a:solidFill>
                  <a:srgbClr val="C00000"/>
                </a:solidFill>
              </a:rPr>
              <a:t>Less contamination </a:t>
            </a:r>
            <a:r>
              <a:rPr lang="en-CA" dirty="0">
                <a:solidFill>
                  <a:srgbClr val="C00000"/>
                </a:solidFill>
                <a:sym typeface="Wingdings" panose="05000000000000000000" pitchFamily="2" charset="2"/>
              </a:rPr>
              <a:t> Reduced maintenance &amp; risk</a:t>
            </a:r>
            <a:endParaRPr lang="en-CA" dirty="0">
              <a:solidFill>
                <a:srgbClr val="C00000"/>
              </a:solidFill>
            </a:endParaRPr>
          </a:p>
        </p:txBody>
      </p:sp>
    </p:spTree>
    <p:extLst>
      <p:ext uri="{BB962C8B-B14F-4D97-AF65-F5344CB8AC3E}">
        <p14:creationId xmlns:p14="http://schemas.microsoft.com/office/powerpoint/2010/main" val="3604367534"/>
      </p:ext>
    </p:extLst>
  </p:cSld>
  <p:clrMapOvr>
    <a:masterClrMapping/>
  </p:clrMapOvr>
  <mc:AlternateContent xmlns:mc="http://schemas.openxmlformats.org/markup-compatibility/2006" xmlns:p14="http://schemas.microsoft.com/office/powerpoint/2010/main">
    <mc:Choice Requires="p14">
      <p:transition spd="slow" p14:dur="2000" advTm="70644"/>
    </mc:Choice>
    <mc:Fallback xmlns="">
      <p:transition spd="slow" advTm="70644"/>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8F312-DE3E-4783-95C6-34000E918520}"/>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51FDB017-2749-2F4C-7D51-F90FC65B64DD}"/>
              </a:ext>
            </a:extLst>
          </p:cNvPr>
          <p:cNvPicPr>
            <a:picLocks noChangeAspect="1"/>
          </p:cNvPicPr>
          <p:nvPr/>
        </p:nvPicPr>
        <p:blipFill>
          <a:blip r:embed="rId4"/>
          <a:stretch>
            <a:fillRect/>
          </a:stretch>
        </p:blipFill>
        <p:spPr>
          <a:xfrm>
            <a:off x="6934200" y="0"/>
            <a:ext cx="5257800" cy="6858000"/>
          </a:xfrm>
          <a:prstGeom prst="rect">
            <a:avLst/>
          </a:prstGeom>
        </p:spPr>
      </p:pic>
      <p:sp>
        <p:nvSpPr>
          <p:cNvPr id="7" name="Date Placeholder 2">
            <a:extLst>
              <a:ext uri="{FF2B5EF4-FFF2-40B4-BE49-F238E27FC236}">
                <a16:creationId xmlns:a16="http://schemas.microsoft.com/office/drawing/2014/main" id="{6DE6505C-81B7-3B44-BBE2-FD4D8EAE1E0F}"/>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10" name="Slide Number Placeholder 3">
            <a:extLst>
              <a:ext uri="{FF2B5EF4-FFF2-40B4-BE49-F238E27FC236}">
                <a16:creationId xmlns:a16="http://schemas.microsoft.com/office/drawing/2014/main" id="{4AE7CF85-3AFE-71E9-71D8-FFEFF78232CC}"/>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3</a:t>
            </a:fld>
            <a:endParaRPr lang="en-US"/>
          </a:p>
        </p:txBody>
      </p:sp>
      <p:pic>
        <p:nvPicPr>
          <p:cNvPr id="14" name="Picture 13" descr="A picture containing indoor&#10;&#10;Description automatically generated">
            <a:extLst>
              <a:ext uri="{FF2B5EF4-FFF2-40B4-BE49-F238E27FC236}">
                <a16:creationId xmlns:a16="http://schemas.microsoft.com/office/drawing/2014/main" id="{A9E03C66-5EC8-2427-8F84-A70D23ECBF2C}"/>
              </a:ext>
            </a:extLst>
          </p:cNvPr>
          <p:cNvPicPr>
            <a:picLocks noChangeAspect="1"/>
          </p:cNvPicPr>
          <p:nvPr/>
        </p:nvPicPr>
        <p:blipFill rotWithShape="1">
          <a:blip r:embed="rId5"/>
          <a:srcRect l="5324" r="31786"/>
          <a:stretch/>
        </p:blipFill>
        <p:spPr>
          <a:xfrm rot="5400000">
            <a:off x="603266" y="2379423"/>
            <a:ext cx="4484704" cy="4014836"/>
          </a:xfrm>
          <a:prstGeom prst="rect">
            <a:avLst/>
          </a:prstGeom>
        </p:spPr>
      </p:pic>
      <p:sp>
        <p:nvSpPr>
          <p:cNvPr id="11" name="Rectangle 10">
            <a:extLst>
              <a:ext uri="{FF2B5EF4-FFF2-40B4-BE49-F238E27FC236}">
                <a16:creationId xmlns:a16="http://schemas.microsoft.com/office/drawing/2014/main" id="{7713ED0F-4C08-1B0B-677D-8194509EE070}"/>
              </a:ext>
            </a:extLst>
          </p:cNvPr>
          <p:cNvSpPr/>
          <p:nvPr/>
        </p:nvSpPr>
        <p:spPr>
          <a:xfrm>
            <a:off x="8926287" y="4386942"/>
            <a:ext cx="1306284" cy="1186543"/>
          </a:xfrm>
          <a:prstGeom prst="rect">
            <a:avLst/>
          </a:prstGeom>
          <a:noFill/>
          <a:ln w="28575">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EB495E17-0A52-2E92-4853-18FC2374795B}"/>
              </a:ext>
            </a:extLst>
          </p:cNvPr>
          <p:cNvSpPr/>
          <p:nvPr/>
        </p:nvSpPr>
        <p:spPr>
          <a:xfrm>
            <a:off x="8469086" y="6184673"/>
            <a:ext cx="2188027" cy="365125"/>
          </a:xfrm>
          <a:prstGeom prst="rect">
            <a:avLst/>
          </a:prstGeom>
          <a:noFill/>
          <a:ln w="28575">
            <a:solidFill>
              <a:srgbClr val="C00000"/>
            </a:solidFill>
            <a:prstDash val="soli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TextBox 12">
            <a:extLst>
              <a:ext uri="{FF2B5EF4-FFF2-40B4-BE49-F238E27FC236}">
                <a16:creationId xmlns:a16="http://schemas.microsoft.com/office/drawing/2014/main" id="{1C2B4B53-D9BB-4BFB-02EC-122A2E350DED}"/>
              </a:ext>
            </a:extLst>
          </p:cNvPr>
          <p:cNvSpPr txBox="1"/>
          <p:nvPr/>
        </p:nvSpPr>
        <p:spPr>
          <a:xfrm>
            <a:off x="4624284" y="5157986"/>
            <a:ext cx="2309916"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Foil &amp; Magnet</a:t>
            </a:r>
          </a:p>
        </p:txBody>
      </p:sp>
      <p:cxnSp>
        <p:nvCxnSpPr>
          <p:cNvPr id="16" name="Straight Arrow Connector 15">
            <a:extLst>
              <a:ext uri="{FF2B5EF4-FFF2-40B4-BE49-F238E27FC236}">
                <a16:creationId xmlns:a16="http://schemas.microsoft.com/office/drawing/2014/main" id="{FF7607FA-94DB-9A82-170A-75FCBE03547E}"/>
              </a:ext>
            </a:extLst>
          </p:cNvPr>
          <p:cNvCxnSpPr>
            <a:cxnSpLocks/>
          </p:cNvCxnSpPr>
          <p:nvPr/>
        </p:nvCxnSpPr>
        <p:spPr>
          <a:xfrm>
            <a:off x="6934200" y="5410200"/>
            <a:ext cx="1992087" cy="0"/>
          </a:xfrm>
          <a:prstGeom prst="straightConnector1">
            <a:avLst/>
          </a:prstGeom>
          <a:ln w="38100">
            <a:solidFill>
              <a:srgbClr val="C00000"/>
            </a:solidFill>
            <a:tailEnd type="triangle" w="med" len="lg"/>
          </a:ln>
        </p:spPr>
        <p:style>
          <a:lnRef idx="1">
            <a:schemeClr val="dk1"/>
          </a:lnRef>
          <a:fillRef idx="0">
            <a:schemeClr val="dk1"/>
          </a:fillRef>
          <a:effectRef idx="0">
            <a:schemeClr val="dk1"/>
          </a:effectRef>
          <a:fontRef idx="minor">
            <a:schemeClr val="tx1"/>
          </a:fontRef>
        </p:style>
      </p:cxnSp>
      <p:sp>
        <p:nvSpPr>
          <p:cNvPr id="20" name="TextBox 19">
            <a:extLst>
              <a:ext uri="{FF2B5EF4-FFF2-40B4-BE49-F238E27FC236}">
                <a16:creationId xmlns:a16="http://schemas.microsoft.com/office/drawing/2014/main" id="{49C1B68E-6188-3D72-CDB0-8098617AC0AD}"/>
              </a:ext>
            </a:extLst>
          </p:cNvPr>
          <p:cNvSpPr txBox="1"/>
          <p:nvPr/>
        </p:nvSpPr>
        <p:spPr>
          <a:xfrm>
            <a:off x="4853037" y="6125517"/>
            <a:ext cx="2081162"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Camera</a:t>
            </a:r>
          </a:p>
        </p:txBody>
      </p:sp>
      <p:cxnSp>
        <p:nvCxnSpPr>
          <p:cNvPr id="21" name="Straight Arrow Connector 20">
            <a:extLst>
              <a:ext uri="{FF2B5EF4-FFF2-40B4-BE49-F238E27FC236}">
                <a16:creationId xmlns:a16="http://schemas.microsoft.com/office/drawing/2014/main" id="{5500E6EC-1226-222F-1976-9D02DA075558}"/>
              </a:ext>
            </a:extLst>
          </p:cNvPr>
          <p:cNvCxnSpPr>
            <a:cxnSpLocks/>
          </p:cNvCxnSpPr>
          <p:nvPr/>
        </p:nvCxnSpPr>
        <p:spPr>
          <a:xfrm>
            <a:off x="6934200" y="6356349"/>
            <a:ext cx="1534886" cy="14166"/>
          </a:xfrm>
          <a:prstGeom prst="straightConnector1">
            <a:avLst/>
          </a:prstGeom>
          <a:ln w="38100">
            <a:solidFill>
              <a:srgbClr val="C00000"/>
            </a:solidFill>
            <a:tailEnd type="triangle" w="med" len="lg"/>
          </a:ln>
        </p:spPr>
        <p:style>
          <a:lnRef idx="1">
            <a:schemeClr val="dk1"/>
          </a:lnRef>
          <a:fillRef idx="0">
            <a:schemeClr val="dk1"/>
          </a:fillRef>
          <a:effectRef idx="0">
            <a:schemeClr val="dk1"/>
          </a:effectRef>
          <a:fontRef idx="minor">
            <a:schemeClr val="tx1"/>
          </a:fontRef>
        </p:style>
      </p:cxnSp>
      <p:sp>
        <p:nvSpPr>
          <p:cNvPr id="2" name="Title 1">
            <a:extLst>
              <a:ext uri="{FF2B5EF4-FFF2-40B4-BE49-F238E27FC236}">
                <a16:creationId xmlns:a16="http://schemas.microsoft.com/office/drawing/2014/main" id="{5EB7004D-687F-1CFC-5739-0E50D7F6622A}"/>
              </a:ext>
            </a:extLst>
          </p:cNvPr>
          <p:cNvSpPr>
            <a:spLocks noGrp="1"/>
          </p:cNvSpPr>
          <p:nvPr>
            <p:ph type="title"/>
          </p:nvPr>
        </p:nvSpPr>
        <p:spPr>
          <a:xfrm>
            <a:off x="838199" y="365125"/>
            <a:ext cx="6796489" cy="1861946"/>
          </a:xfrm>
        </p:spPr>
        <p:txBody>
          <a:bodyPr>
            <a:normAutofit/>
          </a:bodyPr>
          <a:lstStyle/>
          <a:p>
            <a:r>
              <a:rPr lang="en-CA" dirty="0"/>
              <a:t>Helium Ion Microscope</a:t>
            </a:r>
          </a:p>
        </p:txBody>
      </p:sp>
    </p:spTree>
    <p:custDataLst>
      <p:tags r:id="rId1"/>
    </p:custDataLst>
    <p:extLst>
      <p:ext uri="{BB962C8B-B14F-4D97-AF65-F5344CB8AC3E}">
        <p14:creationId xmlns:p14="http://schemas.microsoft.com/office/powerpoint/2010/main" val="2924276394"/>
      </p:ext>
    </p:extLst>
  </p:cSld>
  <p:clrMapOvr>
    <a:masterClrMapping/>
  </p:clrMapOvr>
  <mc:AlternateContent xmlns:mc="http://schemas.openxmlformats.org/markup-compatibility/2006" xmlns:p14="http://schemas.microsoft.com/office/powerpoint/2010/main">
    <mc:Choice Requires="p14">
      <p:transition spd="slow" p14:dur="2000" advTm="70389"/>
    </mc:Choice>
    <mc:Fallback xmlns="">
      <p:transition spd="slow" advTm="70389"/>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6C80F-C461-B9DE-DCD4-A1C3371D156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AEE2C12-82EB-FD28-49D6-01BAE5FEE33F}"/>
              </a:ext>
            </a:extLst>
          </p:cNvPr>
          <p:cNvPicPr>
            <a:picLocks noChangeAspect="1"/>
          </p:cNvPicPr>
          <p:nvPr/>
        </p:nvPicPr>
        <p:blipFill>
          <a:blip r:embed="rId3"/>
          <a:stretch>
            <a:fillRect/>
          </a:stretch>
        </p:blipFill>
        <p:spPr>
          <a:xfrm>
            <a:off x="679007" y="2915504"/>
            <a:ext cx="6090585" cy="3429000"/>
          </a:xfrm>
          <a:prstGeom prst="rect">
            <a:avLst/>
          </a:prstGeom>
        </p:spPr>
      </p:pic>
      <p:sp>
        <p:nvSpPr>
          <p:cNvPr id="2" name="Title 1">
            <a:extLst>
              <a:ext uri="{FF2B5EF4-FFF2-40B4-BE49-F238E27FC236}">
                <a16:creationId xmlns:a16="http://schemas.microsoft.com/office/drawing/2014/main" id="{1FFE440F-A83A-5C60-00C5-E1BBD6996489}"/>
              </a:ext>
            </a:extLst>
          </p:cNvPr>
          <p:cNvSpPr>
            <a:spLocks noGrp="1"/>
          </p:cNvSpPr>
          <p:nvPr>
            <p:ph type="title"/>
          </p:nvPr>
        </p:nvSpPr>
        <p:spPr/>
        <p:txBody>
          <a:bodyPr>
            <a:normAutofit/>
          </a:bodyPr>
          <a:lstStyle/>
          <a:p>
            <a:r>
              <a:rPr lang="en-CA" dirty="0"/>
              <a:t>Experiment Holder</a:t>
            </a:r>
          </a:p>
        </p:txBody>
      </p:sp>
      <p:sp>
        <p:nvSpPr>
          <p:cNvPr id="9" name="Date Placeholder 2">
            <a:extLst>
              <a:ext uri="{FF2B5EF4-FFF2-40B4-BE49-F238E27FC236}">
                <a16:creationId xmlns:a16="http://schemas.microsoft.com/office/drawing/2014/main" id="{16503129-98E4-8FCA-27E6-8043700F83C8}"/>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10" name="Slide Number Placeholder 3">
            <a:extLst>
              <a:ext uri="{FF2B5EF4-FFF2-40B4-BE49-F238E27FC236}">
                <a16:creationId xmlns:a16="http://schemas.microsoft.com/office/drawing/2014/main" id="{10BE1B73-2EC1-5178-72EF-A09DDF03E7ED}"/>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4</a:t>
            </a:fld>
            <a:endParaRPr lang="en-US" dirty="0"/>
          </a:p>
        </p:txBody>
      </p:sp>
      <p:pic>
        <p:nvPicPr>
          <p:cNvPr id="6" name="Picture 5">
            <a:extLst>
              <a:ext uri="{FF2B5EF4-FFF2-40B4-BE49-F238E27FC236}">
                <a16:creationId xmlns:a16="http://schemas.microsoft.com/office/drawing/2014/main" id="{FB5ACBB9-B34A-965B-1D2C-562C690FC2E4}"/>
              </a:ext>
            </a:extLst>
          </p:cNvPr>
          <p:cNvPicPr>
            <a:picLocks noChangeAspect="1"/>
          </p:cNvPicPr>
          <p:nvPr/>
        </p:nvPicPr>
        <p:blipFill>
          <a:blip r:embed="rId4"/>
          <a:stretch>
            <a:fillRect/>
          </a:stretch>
        </p:blipFill>
        <p:spPr>
          <a:xfrm>
            <a:off x="7238081" y="219697"/>
            <a:ext cx="4684487" cy="6136653"/>
          </a:xfrm>
          <a:prstGeom prst="rect">
            <a:avLst/>
          </a:prstGeom>
        </p:spPr>
      </p:pic>
      <p:sp>
        <p:nvSpPr>
          <p:cNvPr id="4" name="TextBox 3">
            <a:extLst>
              <a:ext uri="{FF2B5EF4-FFF2-40B4-BE49-F238E27FC236}">
                <a16:creationId xmlns:a16="http://schemas.microsoft.com/office/drawing/2014/main" id="{9C303492-1DA7-0884-4026-2F63A54657F4}"/>
              </a:ext>
            </a:extLst>
          </p:cNvPr>
          <p:cNvSpPr txBox="1"/>
          <p:nvPr/>
        </p:nvSpPr>
        <p:spPr>
          <a:xfrm>
            <a:off x="1952625" y="1836116"/>
            <a:ext cx="4921743" cy="830997"/>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Holds standard Ø3 mm transmission electron microscopy (TEM) grids</a:t>
            </a:r>
          </a:p>
        </p:txBody>
      </p:sp>
      <p:cxnSp>
        <p:nvCxnSpPr>
          <p:cNvPr id="5" name="Straight Arrow Connector 4">
            <a:extLst>
              <a:ext uri="{FF2B5EF4-FFF2-40B4-BE49-F238E27FC236}">
                <a16:creationId xmlns:a16="http://schemas.microsoft.com/office/drawing/2014/main" id="{F947EF3B-8DF0-2E54-F74F-95E4ACD67DA4}"/>
              </a:ext>
            </a:extLst>
          </p:cNvPr>
          <p:cNvCxnSpPr>
            <a:cxnSpLocks/>
            <a:stCxn id="4" idx="3"/>
          </p:cNvCxnSpPr>
          <p:nvPr/>
        </p:nvCxnSpPr>
        <p:spPr>
          <a:xfrm flipV="1">
            <a:off x="6874368" y="1836116"/>
            <a:ext cx="2850657" cy="415499"/>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47020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25F7-864F-1588-27A0-B90F36326F48}"/>
              </a:ext>
            </a:extLst>
          </p:cNvPr>
          <p:cNvSpPr>
            <a:spLocks noGrp="1"/>
          </p:cNvSpPr>
          <p:nvPr>
            <p:ph type="title"/>
          </p:nvPr>
        </p:nvSpPr>
        <p:spPr/>
        <p:txBody>
          <a:bodyPr>
            <a:normAutofit/>
          </a:bodyPr>
          <a:lstStyle/>
          <a:p>
            <a:r>
              <a:rPr lang="en-CA" dirty="0"/>
              <a:t>Coated TEM Grids</a:t>
            </a:r>
          </a:p>
        </p:txBody>
      </p:sp>
      <p:sp>
        <p:nvSpPr>
          <p:cNvPr id="3" name="Date Placeholder 2">
            <a:extLst>
              <a:ext uri="{FF2B5EF4-FFF2-40B4-BE49-F238E27FC236}">
                <a16:creationId xmlns:a16="http://schemas.microsoft.com/office/drawing/2014/main" id="{6CE9739F-60A6-FC06-82F1-7CFAE5B2FD78}"/>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C9C73CD3-22A6-1CA2-FDD0-BDFFDA14A6D9}"/>
              </a:ext>
            </a:extLst>
          </p:cNvPr>
          <p:cNvSpPr>
            <a:spLocks noGrp="1"/>
          </p:cNvSpPr>
          <p:nvPr>
            <p:ph type="sldNum" sz="quarter" idx="12"/>
          </p:nvPr>
        </p:nvSpPr>
        <p:spPr/>
        <p:txBody>
          <a:bodyPr/>
          <a:lstStyle/>
          <a:p>
            <a:fld id="{CC4A04E3-866B-424A-9F33-40E3799F4726}" type="slidenum">
              <a:rPr lang="en-US" smtClean="0"/>
              <a:t>5</a:t>
            </a:fld>
            <a:endParaRPr lang="en-US"/>
          </a:p>
        </p:txBody>
      </p:sp>
      <p:sp>
        <p:nvSpPr>
          <p:cNvPr id="5" name="Text Placeholder 4">
            <a:extLst>
              <a:ext uri="{FF2B5EF4-FFF2-40B4-BE49-F238E27FC236}">
                <a16:creationId xmlns:a16="http://schemas.microsoft.com/office/drawing/2014/main" id="{799DC2E7-9DD8-C8FF-7103-D6537E9F3EA5}"/>
              </a:ext>
            </a:extLst>
          </p:cNvPr>
          <p:cNvSpPr>
            <a:spLocks noGrp="1"/>
          </p:cNvSpPr>
          <p:nvPr>
            <p:ph type="body" sz="quarter" idx="13"/>
          </p:nvPr>
        </p:nvSpPr>
        <p:spPr>
          <a:xfrm>
            <a:off x="-107074" y="1917700"/>
            <a:ext cx="6450724" cy="3568700"/>
          </a:xfrm>
        </p:spPr>
        <p:txBody>
          <a:bodyPr/>
          <a:lstStyle/>
          <a:p>
            <a:r>
              <a:rPr lang="en-CA" dirty="0"/>
              <a:t>Commercially available thin foils on standard, Ø3 mm support grids.</a:t>
            </a:r>
          </a:p>
          <a:p>
            <a:r>
              <a:rPr lang="en-CA" u="sng" dirty="0"/>
              <a:t>Carbon:</a:t>
            </a:r>
            <a:r>
              <a:rPr lang="en-CA" dirty="0"/>
              <a:t> amorphous, graphene</a:t>
            </a:r>
          </a:p>
          <a:p>
            <a:r>
              <a:rPr lang="en-CA" u="sng" dirty="0"/>
              <a:t>Polymer:</a:t>
            </a:r>
            <a:r>
              <a:rPr lang="en-CA" dirty="0"/>
              <a:t> Formvar</a:t>
            </a:r>
          </a:p>
          <a:p>
            <a:r>
              <a:rPr lang="en-CA" u="sng" dirty="0"/>
              <a:t>Metals:</a:t>
            </a:r>
            <a:r>
              <a:rPr lang="en-CA" dirty="0"/>
              <a:t> Gold, Platinum, Palladium</a:t>
            </a:r>
          </a:p>
          <a:p>
            <a:r>
              <a:rPr lang="en-CA" u="sng" dirty="0"/>
              <a:t>Others:</a:t>
            </a:r>
            <a:r>
              <a:rPr lang="en-CA" dirty="0"/>
              <a:t> SiO</a:t>
            </a:r>
            <a:r>
              <a:rPr lang="en-CA" baseline="-25000" dirty="0"/>
              <a:t>2</a:t>
            </a:r>
            <a:r>
              <a:rPr lang="en-CA" dirty="0"/>
              <a:t>, </a:t>
            </a:r>
            <a:r>
              <a:rPr lang="en-CA" dirty="0" err="1"/>
              <a:t>TiO</a:t>
            </a:r>
            <a:r>
              <a:rPr lang="en-CA" baseline="-25000" dirty="0" err="1"/>
              <a:t>X</a:t>
            </a:r>
            <a:r>
              <a:rPr lang="en-CA" dirty="0"/>
              <a:t>, </a:t>
            </a:r>
            <a:r>
              <a:rPr lang="en-CA" dirty="0" err="1"/>
              <a:t>SiN</a:t>
            </a:r>
            <a:r>
              <a:rPr lang="en-CA" baseline="-25000" dirty="0" err="1"/>
              <a:t>X</a:t>
            </a:r>
            <a:endParaRPr lang="en-CA" dirty="0"/>
          </a:p>
          <a:p>
            <a:endParaRPr lang="en-CA" dirty="0"/>
          </a:p>
        </p:txBody>
      </p:sp>
      <p:pic>
        <p:nvPicPr>
          <p:cNvPr id="7" name="Picture 6">
            <a:extLst>
              <a:ext uri="{FF2B5EF4-FFF2-40B4-BE49-F238E27FC236}">
                <a16:creationId xmlns:a16="http://schemas.microsoft.com/office/drawing/2014/main" id="{13DF701B-5A4B-8E7B-0E31-75257A1A96C6}"/>
              </a:ext>
            </a:extLst>
          </p:cNvPr>
          <p:cNvPicPr>
            <a:picLocks noChangeAspect="1"/>
          </p:cNvPicPr>
          <p:nvPr/>
        </p:nvPicPr>
        <p:blipFill>
          <a:blip r:embed="rId2"/>
          <a:srcRect l="52970" t="10255" r="28312" b="1367"/>
          <a:stretch>
            <a:fillRect/>
          </a:stretch>
        </p:blipFill>
        <p:spPr>
          <a:xfrm>
            <a:off x="9925735" y="350981"/>
            <a:ext cx="1580465" cy="3270373"/>
          </a:xfrm>
          <a:prstGeom prst="rect">
            <a:avLst/>
          </a:prstGeom>
        </p:spPr>
      </p:pic>
      <p:pic>
        <p:nvPicPr>
          <p:cNvPr id="11" name="Picture 10">
            <a:extLst>
              <a:ext uri="{FF2B5EF4-FFF2-40B4-BE49-F238E27FC236}">
                <a16:creationId xmlns:a16="http://schemas.microsoft.com/office/drawing/2014/main" id="{901968CF-061B-C9AE-46AD-5E85132DA875}"/>
              </a:ext>
            </a:extLst>
          </p:cNvPr>
          <p:cNvPicPr>
            <a:picLocks noChangeAspect="1"/>
          </p:cNvPicPr>
          <p:nvPr/>
        </p:nvPicPr>
        <p:blipFill>
          <a:blip r:embed="rId2"/>
          <a:srcRect l="963" t="10130" r="75165" b="1492"/>
          <a:stretch>
            <a:fillRect/>
          </a:stretch>
        </p:blipFill>
        <p:spPr>
          <a:xfrm>
            <a:off x="6618683" y="365360"/>
            <a:ext cx="1996219" cy="3238832"/>
          </a:xfrm>
          <a:prstGeom prst="rect">
            <a:avLst/>
          </a:prstGeom>
        </p:spPr>
      </p:pic>
      <p:sp>
        <p:nvSpPr>
          <p:cNvPr id="13" name="TextBox 12">
            <a:extLst>
              <a:ext uri="{FF2B5EF4-FFF2-40B4-BE49-F238E27FC236}">
                <a16:creationId xmlns:a16="http://schemas.microsoft.com/office/drawing/2014/main" id="{FFA7A404-8639-10B7-E65C-65ED8D97857B}"/>
              </a:ext>
            </a:extLst>
          </p:cNvPr>
          <p:cNvSpPr txBox="1"/>
          <p:nvPr/>
        </p:nvSpPr>
        <p:spPr>
          <a:xfrm>
            <a:off x="5953125" y="6353254"/>
            <a:ext cx="5093898" cy="369332"/>
          </a:xfrm>
          <a:prstGeom prst="rect">
            <a:avLst/>
          </a:prstGeom>
          <a:noFill/>
        </p:spPr>
        <p:txBody>
          <a:bodyPr wrap="square" rtlCol="0">
            <a:spAutoFit/>
          </a:bodyPr>
          <a:lstStyle/>
          <a:p>
            <a:pPr>
              <a:tabLst>
                <a:tab pos="361950" algn="l"/>
              </a:tabLst>
            </a:pPr>
            <a:r>
              <a:rPr lang="en-GB" dirty="0">
                <a:solidFill>
                  <a:srgbClr val="54585A"/>
                </a:solidFill>
                <a:latin typeface="Times" panose="02020603050405020304" pitchFamily="18" charset="0"/>
                <a:cs typeface="Times" panose="02020603050405020304" pitchFamily="18" charset="0"/>
              </a:rPr>
              <a:t>[1]	www.tedpella.com/grids_html/grids.aspx (2026)</a:t>
            </a:r>
            <a:endParaRPr lang="en-CA" dirty="0">
              <a:solidFill>
                <a:srgbClr val="54585A"/>
              </a:solidFill>
              <a:latin typeface="Times" panose="02020603050405020304" pitchFamily="18" charset="0"/>
              <a:cs typeface="Times" panose="02020603050405020304" pitchFamily="18" charset="0"/>
            </a:endParaRPr>
          </a:p>
        </p:txBody>
      </p:sp>
      <p:pic>
        <p:nvPicPr>
          <p:cNvPr id="6" name="Picture 5" descr="Carbon Film only on 400 mesh (20-30nm) - Systems for Research">
            <a:extLst>
              <a:ext uri="{FF2B5EF4-FFF2-40B4-BE49-F238E27FC236}">
                <a16:creationId xmlns:a16="http://schemas.microsoft.com/office/drawing/2014/main" id="{DBE77784-9A19-CE67-1743-5520BE47D727}"/>
              </a:ext>
            </a:extLst>
          </p:cNvPr>
          <p:cNvPicPr>
            <a:picLocks noChangeAspect="1"/>
          </p:cNvPicPr>
          <p:nvPr/>
        </p:nvPicPr>
        <p:blipFill>
          <a:blip r:embed="rId3"/>
          <a:srcRect t="21721" b="20877"/>
          <a:stretch>
            <a:fillRect/>
          </a:stretch>
        </p:blipFill>
        <p:spPr>
          <a:xfrm>
            <a:off x="7084623" y="3918891"/>
            <a:ext cx="3810000" cy="2187009"/>
          </a:xfrm>
          <a:prstGeom prst="rect">
            <a:avLst/>
          </a:prstGeom>
        </p:spPr>
      </p:pic>
      <p:pic>
        <p:nvPicPr>
          <p:cNvPr id="9" name="Picture 8">
            <a:extLst>
              <a:ext uri="{FF2B5EF4-FFF2-40B4-BE49-F238E27FC236}">
                <a16:creationId xmlns:a16="http://schemas.microsoft.com/office/drawing/2014/main" id="{5B87F49A-4583-8337-D8B0-F6C30C9F305C}"/>
              </a:ext>
            </a:extLst>
          </p:cNvPr>
          <p:cNvPicPr>
            <a:picLocks noChangeAspect="1"/>
          </p:cNvPicPr>
          <p:nvPr/>
        </p:nvPicPr>
        <p:blipFill>
          <a:blip r:embed="rId2"/>
          <a:srcRect l="29568" t="10130" r="53882" b="1492"/>
          <a:stretch>
            <a:fillRect/>
          </a:stretch>
        </p:blipFill>
        <p:spPr>
          <a:xfrm>
            <a:off x="8553448" y="365205"/>
            <a:ext cx="1383891" cy="3238832"/>
          </a:xfrm>
          <a:prstGeom prst="rect">
            <a:avLst/>
          </a:prstGeom>
        </p:spPr>
      </p:pic>
    </p:spTree>
    <p:extLst>
      <p:ext uri="{BB962C8B-B14F-4D97-AF65-F5344CB8AC3E}">
        <p14:creationId xmlns:p14="http://schemas.microsoft.com/office/powerpoint/2010/main" val="1867213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close-up of a machine&#10;&#10;AI-generated content may be incorrect.">
            <a:extLst>
              <a:ext uri="{FF2B5EF4-FFF2-40B4-BE49-F238E27FC236}">
                <a16:creationId xmlns:a16="http://schemas.microsoft.com/office/drawing/2014/main" id="{32490AFB-EB13-D26D-35D3-6C4143C3ABAF}"/>
              </a:ext>
            </a:extLst>
          </p:cNvPr>
          <p:cNvPicPr>
            <a:picLocks noChangeAspect="1"/>
          </p:cNvPicPr>
          <p:nvPr/>
        </p:nvPicPr>
        <p:blipFill>
          <a:blip r:embed="rId3"/>
          <a:srcRect l="19002" r="18884"/>
          <a:stretch/>
        </p:blipFill>
        <p:spPr>
          <a:xfrm>
            <a:off x="4625788" y="0"/>
            <a:ext cx="7566212" cy="6858000"/>
          </a:xfrm>
          <a:prstGeom prst="rect">
            <a:avLst/>
          </a:prstGeom>
        </p:spPr>
      </p:pic>
      <p:cxnSp>
        <p:nvCxnSpPr>
          <p:cNvPr id="4" name="Straight Arrow Connector 3">
            <a:extLst>
              <a:ext uri="{FF2B5EF4-FFF2-40B4-BE49-F238E27FC236}">
                <a16:creationId xmlns:a16="http://schemas.microsoft.com/office/drawing/2014/main" id="{0EE9F161-BE04-4355-E611-B40DAC17A016}"/>
              </a:ext>
            </a:extLst>
          </p:cNvPr>
          <p:cNvCxnSpPr>
            <a:cxnSpLocks/>
          </p:cNvCxnSpPr>
          <p:nvPr/>
        </p:nvCxnSpPr>
        <p:spPr>
          <a:xfrm>
            <a:off x="7881770" y="2389096"/>
            <a:ext cx="224005" cy="3478304"/>
          </a:xfrm>
          <a:prstGeom prst="straightConnector1">
            <a:avLst/>
          </a:prstGeom>
          <a:ln w="28575">
            <a:solidFill>
              <a:schemeClr val="accent5"/>
            </a:solidFill>
            <a:tailEnd type="triangle"/>
          </a:ln>
          <a:effectLst>
            <a:glow rad="101600">
              <a:schemeClr val="tx1">
                <a:alpha val="60000"/>
              </a:schemeClr>
            </a:glow>
          </a:effectLst>
        </p:spPr>
        <p:style>
          <a:lnRef idx="1">
            <a:schemeClr val="accent4"/>
          </a:lnRef>
          <a:fillRef idx="0">
            <a:schemeClr val="accent4"/>
          </a:fillRef>
          <a:effectRef idx="0">
            <a:schemeClr val="accent4"/>
          </a:effectRef>
          <a:fontRef idx="minor">
            <a:schemeClr val="tx1"/>
          </a:fontRef>
        </p:style>
      </p:cxnSp>
      <p:sp>
        <p:nvSpPr>
          <p:cNvPr id="48" name="Title 1">
            <a:extLst>
              <a:ext uri="{FF2B5EF4-FFF2-40B4-BE49-F238E27FC236}">
                <a16:creationId xmlns:a16="http://schemas.microsoft.com/office/drawing/2014/main" id="{22494CB5-5836-3A45-DB7D-77C0D1D7ED85}"/>
              </a:ext>
            </a:extLst>
          </p:cNvPr>
          <p:cNvSpPr>
            <a:spLocks noGrp="1"/>
          </p:cNvSpPr>
          <p:nvPr>
            <p:ph type="title"/>
          </p:nvPr>
        </p:nvSpPr>
        <p:spPr>
          <a:xfrm>
            <a:off x="838200" y="365125"/>
            <a:ext cx="10515600" cy="1325563"/>
          </a:xfrm>
        </p:spPr>
        <p:txBody>
          <a:bodyPr/>
          <a:lstStyle/>
          <a:p>
            <a:r>
              <a:rPr lang="en-CA" dirty="0"/>
              <a:t>Experiment</a:t>
            </a:r>
          </a:p>
        </p:txBody>
      </p:sp>
      <p:sp>
        <p:nvSpPr>
          <p:cNvPr id="6" name="TextBox 5">
            <a:extLst>
              <a:ext uri="{FF2B5EF4-FFF2-40B4-BE49-F238E27FC236}">
                <a16:creationId xmlns:a16="http://schemas.microsoft.com/office/drawing/2014/main" id="{EB4394E1-E03F-51CE-281D-43E17D082A32}"/>
              </a:ext>
            </a:extLst>
          </p:cNvPr>
          <p:cNvSpPr txBox="1"/>
          <p:nvPr/>
        </p:nvSpPr>
        <p:spPr>
          <a:xfrm>
            <a:off x="1038597" y="5166289"/>
            <a:ext cx="1715360"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Cameras</a:t>
            </a:r>
          </a:p>
        </p:txBody>
      </p:sp>
      <p:cxnSp>
        <p:nvCxnSpPr>
          <p:cNvPr id="7" name="Straight Arrow Connector 6">
            <a:extLst>
              <a:ext uri="{FF2B5EF4-FFF2-40B4-BE49-F238E27FC236}">
                <a16:creationId xmlns:a16="http://schemas.microsoft.com/office/drawing/2014/main" id="{B872D99F-F9CA-9360-AF89-9B461D5840B5}"/>
              </a:ext>
            </a:extLst>
          </p:cNvPr>
          <p:cNvCxnSpPr>
            <a:cxnSpLocks/>
            <a:stCxn id="6" idx="3"/>
          </p:cNvCxnSpPr>
          <p:nvPr/>
        </p:nvCxnSpPr>
        <p:spPr>
          <a:xfrm>
            <a:off x="2753957" y="5397122"/>
            <a:ext cx="5124368" cy="520284"/>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cxnSp>
        <p:nvCxnSpPr>
          <p:cNvPr id="12" name="Straight Arrow Connector 11">
            <a:extLst>
              <a:ext uri="{FF2B5EF4-FFF2-40B4-BE49-F238E27FC236}">
                <a16:creationId xmlns:a16="http://schemas.microsoft.com/office/drawing/2014/main" id="{EA11F737-58F2-A248-3A7D-88BA9CEA422D}"/>
              </a:ext>
            </a:extLst>
          </p:cNvPr>
          <p:cNvCxnSpPr>
            <a:cxnSpLocks/>
            <a:stCxn id="6" idx="3"/>
          </p:cNvCxnSpPr>
          <p:nvPr/>
        </p:nvCxnSpPr>
        <p:spPr>
          <a:xfrm>
            <a:off x="2753957" y="5397122"/>
            <a:ext cx="5351818" cy="122728"/>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sp>
        <p:nvSpPr>
          <p:cNvPr id="15" name="TextBox 14">
            <a:extLst>
              <a:ext uri="{FF2B5EF4-FFF2-40B4-BE49-F238E27FC236}">
                <a16:creationId xmlns:a16="http://schemas.microsoft.com/office/drawing/2014/main" id="{E3B9C4FE-9F57-F5CE-17AC-E142ECF2DBD0}"/>
              </a:ext>
            </a:extLst>
          </p:cNvPr>
          <p:cNvSpPr txBox="1"/>
          <p:nvPr/>
        </p:nvSpPr>
        <p:spPr>
          <a:xfrm>
            <a:off x="1081629" y="3105093"/>
            <a:ext cx="1715360"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Magnet</a:t>
            </a:r>
          </a:p>
        </p:txBody>
      </p:sp>
      <p:sp>
        <p:nvSpPr>
          <p:cNvPr id="16" name="TextBox 15">
            <a:extLst>
              <a:ext uri="{FF2B5EF4-FFF2-40B4-BE49-F238E27FC236}">
                <a16:creationId xmlns:a16="http://schemas.microsoft.com/office/drawing/2014/main" id="{DCC9C88F-A81E-ACDB-34FB-F3F69FB3C971}"/>
              </a:ext>
            </a:extLst>
          </p:cNvPr>
          <p:cNvSpPr txBox="1"/>
          <p:nvPr/>
        </p:nvSpPr>
        <p:spPr>
          <a:xfrm>
            <a:off x="1060113" y="2069968"/>
            <a:ext cx="1715360" cy="461665"/>
          </a:xfrm>
          <a:prstGeom prst="rect">
            <a:avLst/>
          </a:prstGeom>
          <a:noFill/>
        </p:spPr>
        <p:txBody>
          <a:bodyPr wrap="square" rtlCol="0">
            <a:spAutoFit/>
          </a:bodyPr>
          <a:lstStyle/>
          <a:p>
            <a:pPr algn="r"/>
            <a:r>
              <a:rPr lang="en-CA" sz="2400">
                <a:solidFill>
                  <a:srgbClr val="54585A"/>
                </a:solidFill>
                <a:latin typeface="Times" panose="02020603050405020304" pitchFamily="18" charset="0"/>
                <a:cs typeface="Times" panose="02020603050405020304" pitchFamily="18" charset="0"/>
              </a:rPr>
              <a:t>Foil</a:t>
            </a:r>
          </a:p>
        </p:txBody>
      </p:sp>
      <p:cxnSp>
        <p:nvCxnSpPr>
          <p:cNvPr id="17" name="Straight Arrow Connector 16">
            <a:extLst>
              <a:ext uri="{FF2B5EF4-FFF2-40B4-BE49-F238E27FC236}">
                <a16:creationId xmlns:a16="http://schemas.microsoft.com/office/drawing/2014/main" id="{D6FD7554-9580-B9D7-F699-E99E902D704F}"/>
              </a:ext>
            </a:extLst>
          </p:cNvPr>
          <p:cNvCxnSpPr>
            <a:cxnSpLocks/>
          </p:cNvCxnSpPr>
          <p:nvPr/>
        </p:nvCxnSpPr>
        <p:spPr>
          <a:xfrm flipV="1">
            <a:off x="2775473" y="1142752"/>
            <a:ext cx="5045338" cy="1161177"/>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F3A3D086-A3AA-A119-1423-CF8E8FFD1675}"/>
              </a:ext>
            </a:extLst>
          </p:cNvPr>
          <p:cNvCxnSpPr>
            <a:cxnSpLocks/>
            <a:stCxn id="15" idx="3"/>
          </p:cNvCxnSpPr>
          <p:nvPr/>
        </p:nvCxnSpPr>
        <p:spPr>
          <a:xfrm flipV="1">
            <a:off x="2796989" y="2055813"/>
            <a:ext cx="4959275" cy="1280113"/>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F1E033C1-8A9A-AEF3-2EB9-5C0288B107DD}"/>
              </a:ext>
            </a:extLst>
          </p:cNvPr>
          <p:cNvCxnSpPr/>
          <p:nvPr/>
        </p:nvCxnSpPr>
        <p:spPr>
          <a:xfrm>
            <a:off x="7896117" y="225911"/>
            <a:ext cx="0" cy="796066"/>
          </a:xfrm>
          <a:prstGeom prst="straightConnector1">
            <a:avLst/>
          </a:prstGeom>
          <a:ln w="28575">
            <a:solidFill>
              <a:srgbClr val="FFC000"/>
            </a:solidFill>
            <a:tailEnd type="triangle"/>
          </a:ln>
          <a:effectLst>
            <a:glow rad="101600">
              <a:schemeClr val="tx1">
                <a:alpha val="60000"/>
              </a:schemeClr>
            </a:glow>
          </a:effectLst>
        </p:spPr>
        <p:style>
          <a:lnRef idx="1">
            <a:schemeClr val="accent4"/>
          </a:lnRef>
          <a:fillRef idx="0">
            <a:schemeClr val="accent4"/>
          </a:fillRef>
          <a:effectRef idx="0">
            <a:schemeClr val="accent4"/>
          </a:effectRef>
          <a:fontRef idx="minor">
            <a:schemeClr val="tx1"/>
          </a:fontRef>
        </p:style>
      </p:cxnSp>
      <p:cxnSp>
        <p:nvCxnSpPr>
          <p:cNvPr id="27" name="Straight Arrow Connector 26">
            <a:extLst>
              <a:ext uri="{FF2B5EF4-FFF2-40B4-BE49-F238E27FC236}">
                <a16:creationId xmlns:a16="http://schemas.microsoft.com/office/drawing/2014/main" id="{8B715637-D05D-872B-66A8-2C99A2AA9C6C}"/>
              </a:ext>
            </a:extLst>
          </p:cNvPr>
          <p:cNvCxnSpPr>
            <a:cxnSpLocks/>
          </p:cNvCxnSpPr>
          <p:nvPr/>
        </p:nvCxnSpPr>
        <p:spPr>
          <a:xfrm>
            <a:off x="7881770" y="1226372"/>
            <a:ext cx="0" cy="355897"/>
          </a:xfrm>
          <a:prstGeom prst="straightConnector1">
            <a:avLst/>
          </a:prstGeom>
          <a:ln w="28575">
            <a:solidFill>
              <a:schemeClr val="accent2"/>
            </a:solidFill>
            <a:tailEnd type="triangle"/>
          </a:ln>
          <a:effectLst>
            <a:glow rad="101600">
              <a:schemeClr val="tx1">
                <a:alpha val="60000"/>
              </a:schemeClr>
            </a:glow>
          </a:effectLst>
        </p:spPr>
        <p:style>
          <a:lnRef idx="1">
            <a:schemeClr val="accent4"/>
          </a:lnRef>
          <a:fillRef idx="0">
            <a:schemeClr val="accent4"/>
          </a:fillRef>
          <a:effectRef idx="0">
            <a:schemeClr val="accent4"/>
          </a:effectRef>
          <a:fontRef idx="minor">
            <a:schemeClr val="tx1"/>
          </a:fontRef>
        </p:style>
      </p:cxnSp>
      <p:cxnSp>
        <p:nvCxnSpPr>
          <p:cNvPr id="30" name="Straight Arrow Connector 29">
            <a:extLst>
              <a:ext uri="{FF2B5EF4-FFF2-40B4-BE49-F238E27FC236}">
                <a16:creationId xmlns:a16="http://schemas.microsoft.com/office/drawing/2014/main" id="{74E149F4-B7BC-B2FF-7AC5-9E354DF83629}"/>
              </a:ext>
            </a:extLst>
          </p:cNvPr>
          <p:cNvCxnSpPr>
            <a:cxnSpLocks/>
          </p:cNvCxnSpPr>
          <p:nvPr/>
        </p:nvCxnSpPr>
        <p:spPr>
          <a:xfrm>
            <a:off x="7881770" y="2389096"/>
            <a:ext cx="104943" cy="3495337"/>
          </a:xfrm>
          <a:prstGeom prst="straightConnector1">
            <a:avLst/>
          </a:prstGeom>
          <a:ln w="28575">
            <a:solidFill>
              <a:schemeClr val="accent6"/>
            </a:solidFill>
            <a:tailEnd type="triangle"/>
          </a:ln>
          <a:effectLst>
            <a:glow rad="101600">
              <a:schemeClr val="tx1">
                <a:alpha val="60000"/>
              </a:schemeClr>
            </a:glow>
          </a:effectLst>
        </p:spPr>
        <p:style>
          <a:lnRef idx="1">
            <a:schemeClr val="accent4"/>
          </a:lnRef>
          <a:fillRef idx="0">
            <a:schemeClr val="accent4"/>
          </a:fillRef>
          <a:effectRef idx="0">
            <a:schemeClr val="accent4"/>
          </a:effectRef>
          <a:fontRef idx="minor">
            <a:schemeClr val="tx1"/>
          </a:fontRef>
        </p:style>
      </p:cxnSp>
      <p:cxnSp>
        <p:nvCxnSpPr>
          <p:cNvPr id="32" name="Straight Arrow Connector 31">
            <a:extLst>
              <a:ext uri="{FF2B5EF4-FFF2-40B4-BE49-F238E27FC236}">
                <a16:creationId xmlns:a16="http://schemas.microsoft.com/office/drawing/2014/main" id="{171430B6-1562-C230-2814-0129360A8754}"/>
              </a:ext>
            </a:extLst>
          </p:cNvPr>
          <p:cNvCxnSpPr>
            <a:cxnSpLocks/>
          </p:cNvCxnSpPr>
          <p:nvPr/>
        </p:nvCxnSpPr>
        <p:spPr>
          <a:xfrm flipH="1">
            <a:off x="7878325" y="2389096"/>
            <a:ext cx="10649" cy="3528310"/>
          </a:xfrm>
          <a:prstGeom prst="straightConnector1">
            <a:avLst/>
          </a:prstGeom>
          <a:ln w="28575">
            <a:solidFill>
              <a:srgbClr val="FFC000"/>
            </a:solidFill>
            <a:tailEnd type="triangle"/>
          </a:ln>
          <a:effectLst>
            <a:glow rad="101600">
              <a:schemeClr val="tx1">
                <a:alpha val="60000"/>
              </a:schemeClr>
            </a:glow>
          </a:effectLst>
        </p:spPr>
        <p:style>
          <a:lnRef idx="1">
            <a:schemeClr val="accent4"/>
          </a:lnRef>
          <a:fillRef idx="0">
            <a:schemeClr val="accent4"/>
          </a:fillRef>
          <a:effectRef idx="0">
            <a:schemeClr val="accent4"/>
          </a:effectRef>
          <a:fontRef idx="minor">
            <a:schemeClr val="tx1"/>
          </a:fontRef>
        </p:style>
      </p:cxnSp>
      <p:cxnSp>
        <p:nvCxnSpPr>
          <p:cNvPr id="38" name="Straight Arrow Connector 37">
            <a:extLst>
              <a:ext uri="{FF2B5EF4-FFF2-40B4-BE49-F238E27FC236}">
                <a16:creationId xmlns:a16="http://schemas.microsoft.com/office/drawing/2014/main" id="{AB4DB2F2-E63C-AF42-EC8B-0479FE435A2B}"/>
              </a:ext>
            </a:extLst>
          </p:cNvPr>
          <p:cNvCxnSpPr>
            <a:cxnSpLocks/>
          </p:cNvCxnSpPr>
          <p:nvPr/>
        </p:nvCxnSpPr>
        <p:spPr>
          <a:xfrm flipH="1">
            <a:off x="7756264" y="2389096"/>
            <a:ext cx="125506" cy="3580698"/>
          </a:xfrm>
          <a:prstGeom prst="straightConnector1">
            <a:avLst/>
          </a:prstGeom>
          <a:ln w="28575">
            <a:solidFill>
              <a:schemeClr val="accent2"/>
            </a:solidFill>
            <a:tailEnd type="triangle"/>
          </a:ln>
          <a:effectLst>
            <a:glow rad="101600">
              <a:schemeClr val="tx1">
                <a:alpha val="60000"/>
              </a:schemeClr>
            </a:glow>
          </a:effectLst>
        </p:spPr>
        <p:style>
          <a:lnRef idx="1">
            <a:schemeClr val="accent4"/>
          </a:lnRef>
          <a:fillRef idx="0">
            <a:schemeClr val="accent4"/>
          </a:fillRef>
          <a:effectRef idx="0">
            <a:schemeClr val="accent4"/>
          </a:effectRef>
          <a:fontRef idx="minor">
            <a:schemeClr val="tx1"/>
          </a:fontRef>
        </p:style>
      </p:cxnSp>
      <p:sp>
        <p:nvSpPr>
          <p:cNvPr id="40" name="TextBox 39">
            <a:extLst>
              <a:ext uri="{FF2B5EF4-FFF2-40B4-BE49-F238E27FC236}">
                <a16:creationId xmlns:a16="http://schemas.microsoft.com/office/drawing/2014/main" id="{7558B2CE-7AEB-F7BB-5602-FB94C297E071}"/>
              </a:ext>
            </a:extLst>
          </p:cNvPr>
          <p:cNvSpPr txBox="1"/>
          <p:nvPr/>
        </p:nvSpPr>
        <p:spPr>
          <a:xfrm>
            <a:off x="1060113" y="1543703"/>
            <a:ext cx="1715360"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He⁺ Beam</a:t>
            </a:r>
          </a:p>
        </p:txBody>
      </p:sp>
      <p:cxnSp>
        <p:nvCxnSpPr>
          <p:cNvPr id="41" name="Straight Arrow Connector 40">
            <a:extLst>
              <a:ext uri="{FF2B5EF4-FFF2-40B4-BE49-F238E27FC236}">
                <a16:creationId xmlns:a16="http://schemas.microsoft.com/office/drawing/2014/main" id="{FE4FAD86-C452-DD1C-E751-FE1F914D5096}"/>
              </a:ext>
            </a:extLst>
          </p:cNvPr>
          <p:cNvCxnSpPr>
            <a:cxnSpLocks/>
            <a:stCxn id="40" idx="3"/>
          </p:cNvCxnSpPr>
          <p:nvPr/>
        </p:nvCxnSpPr>
        <p:spPr>
          <a:xfrm flipV="1">
            <a:off x="2775473" y="630287"/>
            <a:ext cx="5106297" cy="1144249"/>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DFEE44FE-596E-F28B-B6FA-DF24E8F87A71}"/>
              </a:ext>
            </a:extLst>
          </p:cNvPr>
          <p:cNvSpPr txBox="1"/>
          <p:nvPr/>
        </p:nvSpPr>
        <p:spPr>
          <a:xfrm>
            <a:off x="86061" y="4032309"/>
            <a:ext cx="2710929"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Beams</a:t>
            </a:r>
          </a:p>
        </p:txBody>
      </p:sp>
      <p:cxnSp>
        <p:nvCxnSpPr>
          <p:cNvPr id="45" name="Straight Arrow Connector 44">
            <a:extLst>
              <a:ext uri="{FF2B5EF4-FFF2-40B4-BE49-F238E27FC236}">
                <a16:creationId xmlns:a16="http://schemas.microsoft.com/office/drawing/2014/main" id="{87FD99C3-2E2C-E328-8008-5B35F7FDA859}"/>
              </a:ext>
            </a:extLst>
          </p:cNvPr>
          <p:cNvCxnSpPr>
            <a:cxnSpLocks/>
            <a:stCxn id="44" idx="3"/>
          </p:cNvCxnSpPr>
          <p:nvPr/>
        </p:nvCxnSpPr>
        <p:spPr>
          <a:xfrm>
            <a:off x="2796990" y="4263142"/>
            <a:ext cx="4959274" cy="173771"/>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3195824E-5321-1E4E-17CF-E9161675AEA5}"/>
              </a:ext>
            </a:extLst>
          </p:cNvPr>
          <p:cNvCxnSpPr>
            <a:cxnSpLocks/>
            <a:stCxn id="44" idx="3"/>
          </p:cNvCxnSpPr>
          <p:nvPr/>
        </p:nvCxnSpPr>
        <p:spPr>
          <a:xfrm flipV="1">
            <a:off x="2796990" y="1382358"/>
            <a:ext cx="5023821" cy="2880784"/>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33F90646-6702-B6E0-8197-144A2DBB8FAC}"/>
              </a:ext>
            </a:extLst>
          </p:cNvPr>
          <p:cNvSpPr>
            <a:spLocks noGrp="1"/>
          </p:cNvSpPr>
          <p:nvPr>
            <p:ph type="dt" sz="half" idx="10"/>
          </p:nvPr>
        </p:nvSpPr>
        <p:spPr/>
        <p:txBody>
          <a:bodyPr/>
          <a:lstStyle/>
          <a:p>
            <a:r>
              <a:rPr lang="en-US" dirty="0"/>
              <a:t>23 SEP 2026</a:t>
            </a:r>
          </a:p>
        </p:txBody>
      </p:sp>
      <p:sp>
        <p:nvSpPr>
          <p:cNvPr id="3" name="Slide Number Placeholder 2">
            <a:extLst>
              <a:ext uri="{FF2B5EF4-FFF2-40B4-BE49-F238E27FC236}">
                <a16:creationId xmlns:a16="http://schemas.microsoft.com/office/drawing/2014/main" id="{F9432C26-1922-44AD-2292-D4E99D5568A1}"/>
              </a:ext>
            </a:extLst>
          </p:cNvPr>
          <p:cNvSpPr>
            <a:spLocks noGrp="1"/>
          </p:cNvSpPr>
          <p:nvPr>
            <p:ph type="sldNum" sz="quarter" idx="12"/>
          </p:nvPr>
        </p:nvSpPr>
        <p:spPr/>
        <p:txBody>
          <a:bodyPr/>
          <a:lstStyle/>
          <a:p>
            <a:fld id="{CC4A04E3-866B-424A-9F33-40E3799F4726}" type="slidenum">
              <a:rPr lang="en-US" smtClean="0"/>
              <a:t>6</a:t>
            </a:fld>
            <a:endParaRPr lang="en-US"/>
          </a:p>
        </p:txBody>
      </p:sp>
      <p:sp>
        <p:nvSpPr>
          <p:cNvPr id="19" name="TextBox 18">
            <a:extLst>
              <a:ext uri="{FF2B5EF4-FFF2-40B4-BE49-F238E27FC236}">
                <a16:creationId xmlns:a16="http://schemas.microsoft.com/office/drawing/2014/main" id="{3C46A9D4-788F-3821-469B-1DD334974A9A}"/>
              </a:ext>
            </a:extLst>
          </p:cNvPr>
          <p:cNvSpPr txBox="1"/>
          <p:nvPr/>
        </p:nvSpPr>
        <p:spPr>
          <a:xfrm>
            <a:off x="1079593" y="2462173"/>
            <a:ext cx="1715360" cy="461665"/>
          </a:xfrm>
          <a:prstGeom prst="rect">
            <a:avLst/>
          </a:prstGeom>
          <a:noFill/>
        </p:spPr>
        <p:txBody>
          <a:bodyPr wrap="square" rtlCol="0">
            <a:spAutoFit/>
          </a:bodyPr>
          <a:lstStyle/>
          <a:p>
            <a:pPr algn="r"/>
            <a:r>
              <a:rPr lang="en-CA" sz="2400" dirty="0">
                <a:solidFill>
                  <a:srgbClr val="54585A"/>
                </a:solidFill>
                <a:latin typeface="Times" panose="02020603050405020304" pitchFamily="18" charset="0"/>
                <a:cs typeface="Times" panose="02020603050405020304" pitchFamily="18" charset="0"/>
              </a:rPr>
              <a:t>Aperture</a:t>
            </a:r>
          </a:p>
        </p:txBody>
      </p:sp>
      <p:cxnSp>
        <p:nvCxnSpPr>
          <p:cNvPr id="20" name="Straight Arrow Connector 19">
            <a:extLst>
              <a:ext uri="{FF2B5EF4-FFF2-40B4-BE49-F238E27FC236}">
                <a16:creationId xmlns:a16="http://schemas.microsoft.com/office/drawing/2014/main" id="{1C6830F3-18B5-ED3F-7181-D5C0896A812F}"/>
              </a:ext>
            </a:extLst>
          </p:cNvPr>
          <p:cNvCxnSpPr>
            <a:cxnSpLocks/>
          </p:cNvCxnSpPr>
          <p:nvPr/>
        </p:nvCxnSpPr>
        <p:spPr>
          <a:xfrm flipV="1">
            <a:off x="2794953" y="1428750"/>
            <a:ext cx="5094021" cy="1267384"/>
          </a:xfrm>
          <a:prstGeom prst="straightConnector1">
            <a:avLst/>
          </a:prstGeom>
          <a:ln w="19050">
            <a:solidFill>
              <a:srgbClr val="C00000"/>
            </a:solidFill>
            <a:tailEnd type="triangle" w="med" len="lg"/>
          </a:ln>
          <a:effectLst>
            <a:glow rad="38100">
              <a:schemeClr val="bg1">
                <a:alpha val="80000"/>
              </a:schemeClr>
            </a:glow>
          </a:effectLst>
        </p:spPr>
        <p:style>
          <a:lnRef idx="1">
            <a:schemeClr val="dk1"/>
          </a:lnRef>
          <a:fillRef idx="0">
            <a:schemeClr val="dk1"/>
          </a:fillRef>
          <a:effectRef idx="0">
            <a:schemeClr val="dk1"/>
          </a:effectRef>
          <a:fontRef idx="minor">
            <a:schemeClr val="tx1"/>
          </a:fontRef>
        </p:style>
      </p:cxnSp>
      <p:sp>
        <p:nvSpPr>
          <p:cNvPr id="23" name="TextBox 22">
            <a:extLst>
              <a:ext uri="{FF2B5EF4-FFF2-40B4-BE49-F238E27FC236}">
                <a16:creationId xmlns:a16="http://schemas.microsoft.com/office/drawing/2014/main" id="{EA4AA9A1-E597-B4E6-293C-7AA546A1B275}"/>
              </a:ext>
            </a:extLst>
          </p:cNvPr>
          <p:cNvSpPr txBox="1"/>
          <p:nvPr/>
        </p:nvSpPr>
        <p:spPr>
          <a:xfrm>
            <a:off x="969999" y="3529982"/>
            <a:ext cx="861368" cy="1569660"/>
          </a:xfrm>
          <a:prstGeom prst="rect">
            <a:avLst/>
          </a:prstGeom>
          <a:noFill/>
        </p:spPr>
        <p:txBody>
          <a:bodyPr wrap="square" rtlCol="0">
            <a:spAutoFit/>
          </a:bodyPr>
          <a:lstStyle/>
          <a:p>
            <a:r>
              <a:rPr lang="en-CA" sz="2400" dirty="0">
                <a:solidFill>
                  <a:srgbClr val="54585A"/>
                </a:solidFill>
                <a:latin typeface="Times" panose="02020603050405020304" pitchFamily="18" charset="0"/>
                <a:cs typeface="Times" panose="02020603050405020304" pitchFamily="18" charset="0"/>
              </a:rPr>
              <a:t>He²⁺</a:t>
            </a:r>
            <a:br>
              <a:rPr lang="en-CA" sz="2400" dirty="0">
                <a:solidFill>
                  <a:srgbClr val="54585A"/>
                </a:solidFill>
                <a:latin typeface="Times" panose="02020603050405020304" pitchFamily="18" charset="0"/>
                <a:cs typeface="Times" panose="02020603050405020304" pitchFamily="18" charset="0"/>
              </a:rPr>
            </a:br>
            <a:r>
              <a:rPr lang="en-CA" sz="2400" dirty="0">
                <a:solidFill>
                  <a:srgbClr val="54585A"/>
                </a:solidFill>
                <a:latin typeface="Times" panose="02020603050405020304" pitchFamily="18" charset="0"/>
                <a:cs typeface="Times" panose="02020603050405020304" pitchFamily="18" charset="0"/>
              </a:rPr>
              <a:t>He⁺</a:t>
            </a:r>
            <a:br>
              <a:rPr lang="en-CA" sz="2400" dirty="0">
                <a:solidFill>
                  <a:srgbClr val="54585A"/>
                </a:solidFill>
                <a:latin typeface="Times" panose="02020603050405020304" pitchFamily="18" charset="0"/>
                <a:cs typeface="Times" panose="02020603050405020304" pitchFamily="18" charset="0"/>
              </a:rPr>
            </a:br>
            <a:r>
              <a:rPr lang="en-CA" sz="2400" dirty="0">
                <a:solidFill>
                  <a:srgbClr val="54585A"/>
                </a:solidFill>
                <a:latin typeface="Times" panose="02020603050405020304" pitchFamily="18" charset="0"/>
                <a:cs typeface="Times" panose="02020603050405020304" pitchFamily="18" charset="0"/>
              </a:rPr>
              <a:t>He⁰</a:t>
            </a:r>
            <a:br>
              <a:rPr lang="en-CA" sz="2400" dirty="0">
                <a:solidFill>
                  <a:srgbClr val="54585A"/>
                </a:solidFill>
                <a:latin typeface="Times" panose="02020603050405020304" pitchFamily="18" charset="0"/>
                <a:cs typeface="Times" panose="02020603050405020304" pitchFamily="18" charset="0"/>
              </a:rPr>
            </a:br>
            <a:r>
              <a:rPr lang="en-CA" sz="2400" dirty="0">
                <a:solidFill>
                  <a:srgbClr val="54585A"/>
                </a:solidFill>
                <a:latin typeface="Times" panose="02020603050405020304" pitchFamily="18" charset="0"/>
                <a:cs typeface="Times" panose="02020603050405020304" pitchFamily="18" charset="0"/>
              </a:rPr>
              <a:t>He⁻</a:t>
            </a:r>
          </a:p>
        </p:txBody>
      </p:sp>
      <p:sp>
        <p:nvSpPr>
          <p:cNvPr id="24" name="Left Brace 23">
            <a:extLst>
              <a:ext uri="{FF2B5EF4-FFF2-40B4-BE49-F238E27FC236}">
                <a16:creationId xmlns:a16="http://schemas.microsoft.com/office/drawing/2014/main" id="{D1E48A19-DBFD-08B3-035B-15EA2895E556}"/>
              </a:ext>
            </a:extLst>
          </p:cNvPr>
          <p:cNvSpPr/>
          <p:nvPr/>
        </p:nvSpPr>
        <p:spPr>
          <a:xfrm rot="10800000">
            <a:off x="1571429" y="3569672"/>
            <a:ext cx="230909" cy="1430683"/>
          </a:xfrm>
          <a:prstGeom prst="leftBrace">
            <a:avLst>
              <a:gd name="adj1" fmla="val 21739"/>
              <a:gd name="adj2" fmla="val 50000"/>
            </a:avLst>
          </a:prstGeom>
          <a:ln w="19050">
            <a:solidFill>
              <a:srgbClr val="54585A"/>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2155897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6"/>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22"/>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6"/>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7"/>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2"/>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0"/>
                                        </p:tgtEl>
                                        <p:attrNameLst>
                                          <p:attrName>style.visibility</p:attrName>
                                        </p:attrNameLst>
                                      </p:cBhvr>
                                      <p:to>
                                        <p:strVal val="hidden"/>
                                      </p:to>
                                    </p:set>
                                  </p:childTnLst>
                                </p:cTn>
                              </p:par>
                              <p:par>
                                <p:cTn id="41" presetID="1" presetClass="exit" presetSubtype="0" fill="hold" grpId="1" nodeType="withEffect">
                                  <p:stCondLst>
                                    <p:cond delay="0"/>
                                  </p:stCondLst>
                                  <p:childTnLst>
                                    <p:set>
                                      <p:cBhvr>
                                        <p:cTn id="42" dur="1" fill="hold">
                                          <p:stCondLst>
                                            <p:cond delay="0"/>
                                          </p:stCondLst>
                                        </p:cTn>
                                        <p:tgtEl>
                                          <p:spTgt spid="19"/>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56"/>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5" grpId="0"/>
      <p:bldP spid="15" grpId="1"/>
      <p:bldP spid="16" grpId="0"/>
      <p:bldP spid="16" grpId="1"/>
      <p:bldP spid="40" grpId="0"/>
      <p:bldP spid="44" grpId="0"/>
      <p:bldP spid="19" grpId="0"/>
      <p:bldP spid="19" grpId="1"/>
      <p:bldP spid="23" grpId="0"/>
      <p:bldP spid="2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38D36-2ED1-900A-851E-628261FB78B7}"/>
            </a:ext>
          </a:extLst>
        </p:cNvPr>
        <p:cNvGrpSpPr/>
        <p:nvPr/>
      </p:nvGrpSpPr>
      <p:grpSpPr>
        <a:xfrm>
          <a:off x="0" y="0"/>
          <a:ext cx="0" cy="0"/>
          <a:chOff x="0" y="0"/>
          <a:chExt cx="0" cy="0"/>
        </a:xfrm>
      </p:grpSpPr>
      <p:pic>
        <p:nvPicPr>
          <p:cNvPr id="101" name="Picture 100">
            <a:extLst>
              <a:ext uri="{FF2B5EF4-FFF2-40B4-BE49-F238E27FC236}">
                <a16:creationId xmlns:a16="http://schemas.microsoft.com/office/drawing/2014/main" id="{746F88F1-6B87-BCE1-C317-B958F44CEF4C}"/>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131300" y="1017434"/>
            <a:ext cx="7065463" cy="5689521"/>
          </a:xfrm>
          <a:prstGeom prst="rect">
            <a:avLst/>
          </a:prstGeom>
        </p:spPr>
      </p:pic>
      <p:sp>
        <p:nvSpPr>
          <p:cNvPr id="2" name="Title 1">
            <a:extLst>
              <a:ext uri="{FF2B5EF4-FFF2-40B4-BE49-F238E27FC236}">
                <a16:creationId xmlns:a16="http://schemas.microsoft.com/office/drawing/2014/main" id="{0332BD43-15C9-B907-6E3E-C797DD5CA2CD}"/>
              </a:ext>
            </a:extLst>
          </p:cNvPr>
          <p:cNvSpPr>
            <a:spLocks noGrp="1"/>
          </p:cNvSpPr>
          <p:nvPr>
            <p:ph type="title"/>
          </p:nvPr>
        </p:nvSpPr>
        <p:spPr/>
        <p:txBody>
          <a:bodyPr/>
          <a:lstStyle/>
          <a:p>
            <a:r>
              <a:rPr lang="en-CA" dirty="0"/>
              <a:t>Previous Work</a:t>
            </a:r>
          </a:p>
        </p:txBody>
      </p:sp>
      <p:sp>
        <p:nvSpPr>
          <p:cNvPr id="3" name="Date Placeholder 2">
            <a:extLst>
              <a:ext uri="{FF2B5EF4-FFF2-40B4-BE49-F238E27FC236}">
                <a16:creationId xmlns:a16="http://schemas.microsoft.com/office/drawing/2014/main" id="{E399685D-B33A-EF99-26C4-9CA2BBB98080}"/>
              </a:ext>
            </a:extLst>
          </p:cNvPr>
          <p:cNvSpPr>
            <a:spLocks noGrp="1"/>
          </p:cNvSpPr>
          <p:nvPr>
            <p:ph type="dt" sz="half" idx="10"/>
          </p:nvPr>
        </p:nvSpPr>
        <p:spPr/>
        <p:txBody>
          <a:bodyPr/>
          <a:lstStyle/>
          <a:p>
            <a:r>
              <a:rPr lang="en-US"/>
              <a:t>23 SEP 2026</a:t>
            </a:r>
          </a:p>
        </p:txBody>
      </p:sp>
      <p:sp>
        <p:nvSpPr>
          <p:cNvPr id="4" name="Slide Number Placeholder 3">
            <a:extLst>
              <a:ext uri="{FF2B5EF4-FFF2-40B4-BE49-F238E27FC236}">
                <a16:creationId xmlns:a16="http://schemas.microsoft.com/office/drawing/2014/main" id="{996593A1-CCE4-72A7-5662-D003F3A21F65}"/>
              </a:ext>
            </a:extLst>
          </p:cNvPr>
          <p:cNvSpPr>
            <a:spLocks noGrp="1"/>
          </p:cNvSpPr>
          <p:nvPr>
            <p:ph type="sldNum" sz="quarter" idx="12"/>
          </p:nvPr>
        </p:nvSpPr>
        <p:spPr/>
        <p:txBody>
          <a:bodyPr/>
          <a:lstStyle/>
          <a:p>
            <a:fld id="{CC4A04E3-866B-424A-9F33-40E3799F4726}" type="slidenum">
              <a:rPr lang="en-US" smtClean="0"/>
              <a:t>7</a:t>
            </a:fld>
            <a:endParaRPr lang="en-US"/>
          </a:p>
        </p:txBody>
      </p:sp>
      <p:sp>
        <p:nvSpPr>
          <p:cNvPr id="5" name="Text Placeholder 4">
            <a:extLst>
              <a:ext uri="{FF2B5EF4-FFF2-40B4-BE49-F238E27FC236}">
                <a16:creationId xmlns:a16="http://schemas.microsoft.com/office/drawing/2014/main" id="{B8523B72-ED7A-7BD7-B2F4-65A8670AE06F}"/>
              </a:ext>
            </a:extLst>
          </p:cNvPr>
          <p:cNvSpPr>
            <a:spLocks noGrp="1"/>
          </p:cNvSpPr>
          <p:nvPr>
            <p:ph type="body" sz="quarter" idx="13"/>
          </p:nvPr>
        </p:nvSpPr>
        <p:spPr>
          <a:xfrm>
            <a:off x="-107074" y="1917699"/>
            <a:ext cx="5475860" cy="4940301"/>
          </a:xfrm>
        </p:spPr>
        <p:txBody>
          <a:bodyPr>
            <a:normAutofit/>
          </a:bodyPr>
          <a:lstStyle/>
          <a:p>
            <a:r>
              <a:rPr lang="en-CA" dirty="0"/>
              <a:t>Previous works suggest, at 20 ~ 30 keV &amp; 25 nm carbon:</a:t>
            </a:r>
          </a:p>
          <a:p>
            <a:pPr lvl="1"/>
            <a:r>
              <a:rPr lang="en-CA" dirty="0"/>
              <a:t>He⁻ = </a:t>
            </a:r>
            <a:r>
              <a:rPr lang="en-CA" dirty="0">
                <a:solidFill>
                  <a:srgbClr val="C00000"/>
                </a:solidFill>
              </a:rPr>
              <a:t>0.02 </a:t>
            </a:r>
            <a:r>
              <a:rPr lang="en-CA" dirty="0"/>
              <a:t>to</a:t>
            </a:r>
            <a:r>
              <a:rPr lang="en-CA" dirty="0">
                <a:solidFill>
                  <a:srgbClr val="C00000"/>
                </a:solidFill>
              </a:rPr>
              <a:t> 0.03%</a:t>
            </a:r>
          </a:p>
          <a:p>
            <a:pPr lvl="1"/>
            <a:r>
              <a:rPr lang="en-CA" dirty="0"/>
              <a:t>He</a:t>
            </a:r>
            <a:r>
              <a:rPr lang="en-CA" dirty="0">
                <a:latin typeface="Times" panose="02020603050405020304" pitchFamily="18" charset="0"/>
                <a:cs typeface="Times" panose="02020603050405020304" pitchFamily="18" charset="0"/>
              </a:rPr>
              <a:t>⁰ = 90 to 95%</a:t>
            </a:r>
          </a:p>
          <a:p>
            <a:pPr lvl="1"/>
            <a:r>
              <a:rPr lang="en-CA" dirty="0">
                <a:latin typeface="Times" panose="02020603050405020304" pitchFamily="18" charset="0"/>
                <a:cs typeface="Times" panose="02020603050405020304" pitchFamily="18" charset="0"/>
              </a:rPr>
              <a:t>He⁺ = 5 to 10%</a:t>
            </a:r>
            <a:endParaRPr lang="en-CA" dirty="0"/>
          </a:p>
          <a:p>
            <a:r>
              <a:rPr lang="en-CA" dirty="0"/>
              <a:t>Also:</a:t>
            </a:r>
          </a:p>
          <a:p>
            <a:pPr lvl="1"/>
            <a:r>
              <a:rPr lang="en-CA" dirty="0"/>
              <a:t>He²⁺?</a:t>
            </a:r>
          </a:p>
          <a:p>
            <a:pPr lvl="1"/>
            <a:r>
              <a:rPr lang="en-CA" dirty="0"/>
              <a:t>Broad range of energy for best conversion efficiency.</a:t>
            </a:r>
          </a:p>
          <a:p>
            <a:endParaRPr lang="en-CA" dirty="0"/>
          </a:p>
          <a:p>
            <a:endParaRPr lang="en-CA" dirty="0"/>
          </a:p>
        </p:txBody>
      </p:sp>
      <p:sp>
        <p:nvSpPr>
          <p:cNvPr id="27" name="TextBox 26">
            <a:extLst>
              <a:ext uri="{FF2B5EF4-FFF2-40B4-BE49-F238E27FC236}">
                <a16:creationId xmlns:a16="http://schemas.microsoft.com/office/drawing/2014/main" id="{9AE63EA1-B451-2550-C899-AF6EEB01870E}"/>
              </a:ext>
            </a:extLst>
          </p:cNvPr>
          <p:cNvSpPr txBox="1"/>
          <p:nvPr/>
        </p:nvSpPr>
        <p:spPr>
          <a:xfrm>
            <a:off x="4303530" y="5128329"/>
            <a:ext cx="1404194" cy="369332"/>
          </a:xfrm>
          <a:prstGeom prst="rect">
            <a:avLst/>
          </a:prstGeom>
          <a:noFill/>
        </p:spPr>
        <p:txBody>
          <a:bodyPr wrap="square" rtlCol="0">
            <a:spAutoFit/>
          </a:bodyPr>
          <a:lstStyle/>
          <a:p>
            <a:pPr algn="r"/>
            <a:r>
              <a:rPr lang="en-CA" dirty="0">
                <a:solidFill>
                  <a:srgbClr val="C00000"/>
                </a:solidFill>
                <a:latin typeface="Times" panose="02020603050405020304" pitchFamily="18" charset="0"/>
                <a:cs typeface="Times" panose="02020603050405020304" pitchFamily="18" charset="0"/>
              </a:rPr>
              <a:t>2 to 3 × 10⁻⁴</a:t>
            </a:r>
          </a:p>
        </p:txBody>
      </p:sp>
      <p:sp>
        <p:nvSpPr>
          <p:cNvPr id="28" name="TextBox 27">
            <a:extLst>
              <a:ext uri="{FF2B5EF4-FFF2-40B4-BE49-F238E27FC236}">
                <a16:creationId xmlns:a16="http://schemas.microsoft.com/office/drawing/2014/main" id="{2DBA35F7-A3B8-F979-83C7-0E587F9CE1FD}"/>
              </a:ext>
            </a:extLst>
          </p:cNvPr>
          <p:cNvSpPr txBox="1"/>
          <p:nvPr/>
        </p:nvSpPr>
        <p:spPr>
          <a:xfrm>
            <a:off x="1990645" y="6357420"/>
            <a:ext cx="4516873" cy="369332"/>
          </a:xfrm>
          <a:prstGeom prst="rect">
            <a:avLst/>
          </a:prstGeom>
          <a:noFill/>
        </p:spPr>
        <p:txBody>
          <a:bodyPr wrap="square" rtlCol="0">
            <a:spAutoFit/>
          </a:bodyPr>
          <a:lstStyle/>
          <a:p>
            <a:pPr>
              <a:tabLst>
                <a:tab pos="361950" algn="l"/>
              </a:tabLst>
            </a:pPr>
            <a:r>
              <a:rPr lang="en-GB" dirty="0">
                <a:solidFill>
                  <a:srgbClr val="54585A"/>
                </a:solidFill>
                <a:latin typeface="Times" panose="02020603050405020304" pitchFamily="18" charset="0"/>
                <a:cs typeface="Times" panose="02020603050405020304" pitchFamily="18" charset="0"/>
              </a:rPr>
              <a:t>[2]	R. </a:t>
            </a:r>
            <a:r>
              <a:rPr lang="en-GB" dirty="0" err="1">
                <a:solidFill>
                  <a:srgbClr val="54585A"/>
                </a:solidFill>
                <a:latin typeface="Times" panose="02020603050405020304" pitchFamily="18" charset="0"/>
                <a:cs typeface="Times" panose="02020603050405020304" pitchFamily="18" charset="0"/>
              </a:rPr>
              <a:t>Holeňák</a:t>
            </a:r>
            <a:r>
              <a:rPr lang="en-GB" dirty="0">
                <a:solidFill>
                  <a:srgbClr val="54585A"/>
                </a:solidFill>
                <a:latin typeface="Times" panose="02020603050405020304" pitchFamily="18" charset="0"/>
                <a:cs typeface="Times" panose="02020603050405020304" pitchFamily="18" charset="0"/>
              </a:rPr>
              <a:t> et al., Vacuum 185 (2021)</a:t>
            </a:r>
            <a:endParaRPr lang="en-CA" dirty="0">
              <a:solidFill>
                <a:srgbClr val="54585A"/>
              </a:solidFill>
              <a:latin typeface="Times" panose="02020603050405020304" pitchFamily="18" charset="0"/>
              <a:cs typeface="Times" panose="02020603050405020304" pitchFamily="18" charset="0"/>
            </a:endParaRPr>
          </a:p>
        </p:txBody>
      </p:sp>
      <p:sp>
        <p:nvSpPr>
          <p:cNvPr id="29" name="TextBox 28">
            <a:extLst>
              <a:ext uri="{FF2B5EF4-FFF2-40B4-BE49-F238E27FC236}">
                <a16:creationId xmlns:a16="http://schemas.microsoft.com/office/drawing/2014/main" id="{0B58BDBE-782A-D79C-8257-F9C19727E231}"/>
              </a:ext>
            </a:extLst>
          </p:cNvPr>
          <p:cNvSpPr txBox="1"/>
          <p:nvPr/>
        </p:nvSpPr>
        <p:spPr>
          <a:xfrm>
            <a:off x="6554285" y="427832"/>
            <a:ext cx="5055908" cy="707886"/>
          </a:xfrm>
          <a:prstGeom prst="rect">
            <a:avLst/>
          </a:prstGeom>
          <a:noFill/>
        </p:spPr>
        <p:txBody>
          <a:bodyPr wrap="square" rtlCol="0">
            <a:spAutoFit/>
          </a:bodyPr>
          <a:lstStyle/>
          <a:p>
            <a:pPr algn="ctr"/>
            <a:r>
              <a:rPr lang="en-CA" sz="2000" dirty="0"/>
              <a:t>Charge state fractions of He after passing through 25 nm thick amorphous carbon foil</a:t>
            </a:r>
          </a:p>
        </p:txBody>
      </p:sp>
      <p:cxnSp>
        <p:nvCxnSpPr>
          <p:cNvPr id="31" name="Straight Arrow Connector 30">
            <a:extLst>
              <a:ext uri="{FF2B5EF4-FFF2-40B4-BE49-F238E27FC236}">
                <a16:creationId xmlns:a16="http://schemas.microsoft.com/office/drawing/2014/main" id="{DEDD9B06-E918-6C5D-B500-5F70AB53E734}"/>
              </a:ext>
            </a:extLst>
          </p:cNvPr>
          <p:cNvCxnSpPr>
            <a:cxnSpLocks/>
          </p:cNvCxnSpPr>
          <p:nvPr/>
        </p:nvCxnSpPr>
        <p:spPr>
          <a:xfrm>
            <a:off x="6844757" y="4632349"/>
            <a:ext cx="1735795" cy="0"/>
          </a:xfrm>
          <a:prstGeom prst="straightConnector1">
            <a:avLst/>
          </a:prstGeom>
          <a:ln w="57150">
            <a:solidFill>
              <a:srgbClr val="C00000"/>
            </a:solidFill>
            <a:headEnd type="triangle" w="med" len="lg"/>
            <a:tailEnd type="triangle" w="med" len="lg"/>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E00D7B48-9441-9D15-1870-1DBB2964789A}"/>
              </a:ext>
            </a:extLst>
          </p:cNvPr>
          <p:cNvCxnSpPr>
            <a:cxnSpLocks/>
          </p:cNvCxnSpPr>
          <p:nvPr/>
        </p:nvCxnSpPr>
        <p:spPr>
          <a:xfrm flipV="1">
            <a:off x="6949530" y="1080282"/>
            <a:ext cx="0" cy="30600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1EF44720-F416-E44B-EE49-7B666F52444E}"/>
              </a:ext>
            </a:extLst>
          </p:cNvPr>
          <p:cNvCxnSpPr>
            <a:cxnSpLocks/>
          </p:cNvCxnSpPr>
          <p:nvPr/>
        </p:nvCxnSpPr>
        <p:spPr>
          <a:xfrm flipV="1">
            <a:off x="6949530" y="1512094"/>
            <a:ext cx="0" cy="110296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D4F52869-DC36-4EF1-7D33-2D873EA6C84E}"/>
              </a:ext>
            </a:extLst>
          </p:cNvPr>
          <p:cNvCxnSpPr>
            <a:cxnSpLocks/>
          </p:cNvCxnSpPr>
          <p:nvPr/>
        </p:nvCxnSpPr>
        <p:spPr>
          <a:xfrm flipV="1">
            <a:off x="6949530" y="2874169"/>
            <a:ext cx="0" cy="226800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37AEC48-B764-1987-A25C-A373AEAF46F5}"/>
              </a:ext>
            </a:extLst>
          </p:cNvPr>
          <p:cNvCxnSpPr>
            <a:cxnSpLocks/>
          </p:cNvCxnSpPr>
          <p:nvPr/>
        </p:nvCxnSpPr>
        <p:spPr>
          <a:xfrm flipH="1" flipV="1">
            <a:off x="6949530" y="5441156"/>
            <a:ext cx="8547" cy="526257"/>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8CA774E9-747D-4F5D-E657-1DBEAC4143C9}"/>
              </a:ext>
            </a:extLst>
          </p:cNvPr>
          <p:cNvSpPr txBox="1"/>
          <p:nvPr/>
        </p:nvSpPr>
        <p:spPr>
          <a:xfrm>
            <a:off x="6135705" y="1066023"/>
            <a:ext cx="857927" cy="369332"/>
          </a:xfrm>
          <a:prstGeom prst="rect">
            <a:avLst/>
          </a:prstGeom>
          <a:noFill/>
        </p:spPr>
        <p:txBody>
          <a:bodyPr wrap="none" rtlCol="0">
            <a:spAutoFit/>
          </a:bodyPr>
          <a:lstStyle/>
          <a:p>
            <a:r>
              <a:rPr lang="en-CA" dirty="0">
                <a:solidFill>
                  <a:srgbClr val="C00000"/>
                </a:solidFill>
                <a:latin typeface="Times" panose="02020603050405020304" pitchFamily="18" charset="0"/>
                <a:cs typeface="Times" panose="02020603050405020304" pitchFamily="18" charset="0"/>
              </a:rPr>
              <a:t>20 keV</a:t>
            </a:r>
          </a:p>
        </p:txBody>
      </p:sp>
      <p:sp>
        <p:nvSpPr>
          <p:cNvPr id="34" name="Oval 33">
            <a:extLst>
              <a:ext uri="{FF2B5EF4-FFF2-40B4-BE49-F238E27FC236}">
                <a16:creationId xmlns:a16="http://schemas.microsoft.com/office/drawing/2014/main" id="{6CAD9D6F-ACF2-CF6E-ED99-8755FBF2FA88}"/>
              </a:ext>
            </a:extLst>
          </p:cNvPr>
          <p:cNvSpPr/>
          <p:nvPr/>
        </p:nvSpPr>
        <p:spPr>
          <a:xfrm>
            <a:off x="6823216" y="4986077"/>
            <a:ext cx="490532" cy="511969"/>
          </a:xfrm>
          <a:prstGeom prst="ellipse">
            <a:avLst/>
          </a:prstGeom>
          <a:noFill/>
          <a:ln w="1905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5" name="Straight Arrow Connector 34">
            <a:extLst>
              <a:ext uri="{FF2B5EF4-FFF2-40B4-BE49-F238E27FC236}">
                <a16:creationId xmlns:a16="http://schemas.microsoft.com/office/drawing/2014/main" id="{6CCF5947-A1F3-4BCC-7CF9-FEA3DB90C1A3}"/>
              </a:ext>
            </a:extLst>
          </p:cNvPr>
          <p:cNvCxnSpPr>
            <a:cxnSpLocks/>
          </p:cNvCxnSpPr>
          <p:nvPr/>
        </p:nvCxnSpPr>
        <p:spPr>
          <a:xfrm flipV="1">
            <a:off x="7174027" y="1080282"/>
            <a:ext cx="0" cy="32400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5A2DE33F-8FBF-305A-346E-E00A4B2F9038}"/>
              </a:ext>
            </a:extLst>
          </p:cNvPr>
          <p:cNvCxnSpPr>
            <a:cxnSpLocks/>
          </p:cNvCxnSpPr>
          <p:nvPr/>
        </p:nvCxnSpPr>
        <p:spPr>
          <a:xfrm flipV="1">
            <a:off x="7172985" y="1540484"/>
            <a:ext cx="0" cy="817032"/>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1DC04A94-B63E-B109-39FA-67FF302AFB4D}"/>
              </a:ext>
            </a:extLst>
          </p:cNvPr>
          <p:cNvCxnSpPr>
            <a:cxnSpLocks/>
          </p:cNvCxnSpPr>
          <p:nvPr/>
        </p:nvCxnSpPr>
        <p:spPr>
          <a:xfrm flipH="1" flipV="1">
            <a:off x="7164683" y="2582742"/>
            <a:ext cx="1" cy="259200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FD3792E1-C5DD-97D8-387F-E18C31420D2E}"/>
              </a:ext>
            </a:extLst>
          </p:cNvPr>
          <p:cNvCxnSpPr>
            <a:cxnSpLocks/>
          </p:cNvCxnSpPr>
          <p:nvPr/>
        </p:nvCxnSpPr>
        <p:spPr>
          <a:xfrm flipV="1">
            <a:off x="7174027" y="5412836"/>
            <a:ext cx="0" cy="554577"/>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6" name="Left Brace 25">
            <a:extLst>
              <a:ext uri="{FF2B5EF4-FFF2-40B4-BE49-F238E27FC236}">
                <a16:creationId xmlns:a16="http://schemas.microsoft.com/office/drawing/2014/main" id="{03928A7B-83B0-48D7-F4AA-421B5ACE16CC}"/>
              </a:ext>
            </a:extLst>
          </p:cNvPr>
          <p:cNvSpPr/>
          <p:nvPr/>
        </p:nvSpPr>
        <p:spPr>
          <a:xfrm>
            <a:off x="5719398" y="5185629"/>
            <a:ext cx="230909" cy="256321"/>
          </a:xfrm>
          <a:prstGeom prst="leftBrace">
            <a:avLst>
              <a:gd name="adj1" fmla="val 21739"/>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9" name="TextBox 58">
            <a:extLst>
              <a:ext uri="{FF2B5EF4-FFF2-40B4-BE49-F238E27FC236}">
                <a16:creationId xmlns:a16="http://schemas.microsoft.com/office/drawing/2014/main" id="{9FD659E7-436E-ADA0-9914-E8C13A926C46}"/>
              </a:ext>
            </a:extLst>
          </p:cNvPr>
          <p:cNvSpPr txBox="1"/>
          <p:nvPr/>
        </p:nvSpPr>
        <p:spPr>
          <a:xfrm>
            <a:off x="7150127" y="1065753"/>
            <a:ext cx="857927" cy="369332"/>
          </a:xfrm>
          <a:prstGeom prst="rect">
            <a:avLst/>
          </a:prstGeom>
          <a:noFill/>
        </p:spPr>
        <p:txBody>
          <a:bodyPr wrap="none" rtlCol="0">
            <a:spAutoFit/>
          </a:bodyPr>
          <a:lstStyle/>
          <a:p>
            <a:r>
              <a:rPr lang="en-CA" dirty="0">
                <a:solidFill>
                  <a:srgbClr val="C00000"/>
                </a:solidFill>
                <a:latin typeface="Times" panose="02020603050405020304" pitchFamily="18" charset="0"/>
                <a:cs typeface="Times" panose="02020603050405020304" pitchFamily="18" charset="0"/>
              </a:rPr>
              <a:t>30 keV</a:t>
            </a:r>
          </a:p>
        </p:txBody>
      </p:sp>
      <p:cxnSp>
        <p:nvCxnSpPr>
          <p:cNvPr id="75" name="Straight Arrow Connector 74">
            <a:extLst>
              <a:ext uri="{FF2B5EF4-FFF2-40B4-BE49-F238E27FC236}">
                <a16:creationId xmlns:a16="http://schemas.microsoft.com/office/drawing/2014/main" id="{8E630786-CE3C-7448-8881-0B09491F166F}"/>
              </a:ext>
            </a:extLst>
          </p:cNvPr>
          <p:cNvCxnSpPr>
            <a:cxnSpLocks/>
          </p:cNvCxnSpPr>
          <p:nvPr/>
        </p:nvCxnSpPr>
        <p:spPr>
          <a:xfrm>
            <a:off x="5957888" y="5184835"/>
            <a:ext cx="991642" cy="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9" name="Straight Arrow Connector 78">
            <a:extLst>
              <a:ext uri="{FF2B5EF4-FFF2-40B4-BE49-F238E27FC236}">
                <a16:creationId xmlns:a16="http://schemas.microsoft.com/office/drawing/2014/main" id="{21095EC6-9EB9-AC48-52CB-B8B4E4082558}"/>
              </a:ext>
            </a:extLst>
          </p:cNvPr>
          <p:cNvCxnSpPr>
            <a:cxnSpLocks/>
          </p:cNvCxnSpPr>
          <p:nvPr/>
        </p:nvCxnSpPr>
        <p:spPr>
          <a:xfrm>
            <a:off x="5957888" y="5441156"/>
            <a:ext cx="991642" cy="0"/>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3" name="Arc 82">
            <a:extLst>
              <a:ext uri="{FF2B5EF4-FFF2-40B4-BE49-F238E27FC236}">
                <a16:creationId xmlns:a16="http://schemas.microsoft.com/office/drawing/2014/main" id="{A1ABB23A-85D1-0449-99DD-66C69969E2F8}"/>
              </a:ext>
            </a:extLst>
          </p:cNvPr>
          <p:cNvSpPr/>
          <p:nvPr/>
        </p:nvSpPr>
        <p:spPr>
          <a:xfrm>
            <a:off x="6838590" y="2671148"/>
            <a:ext cx="5458557" cy="7903418"/>
          </a:xfrm>
          <a:prstGeom prst="arc">
            <a:avLst>
              <a:gd name="adj1" fmla="val 12929372"/>
              <a:gd name="adj2" fmla="val 14707957"/>
            </a:avLst>
          </a:prstGeom>
          <a:ln w="57150">
            <a:solidFill>
              <a:srgbClr val="C00000"/>
            </a:solidFill>
            <a:headEnd type="triangle" w="med" len="lg"/>
            <a:tailEnd type="none" w="med"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86" name="Straight Arrow Connector 85">
            <a:extLst>
              <a:ext uri="{FF2B5EF4-FFF2-40B4-BE49-F238E27FC236}">
                <a16:creationId xmlns:a16="http://schemas.microsoft.com/office/drawing/2014/main" id="{AF6B7B89-DB1F-52BA-D51D-87039BB5ACAF}"/>
              </a:ext>
            </a:extLst>
          </p:cNvPr>
          <p:cNvCxnSpPr>
            <a:cxnSpLocks/>
          </p:cNvCxnSpPr>
          <p:nvPr/>
        </p:nvCxnSpPr>
        <p:spPr>
          <a:xfrm flipV="1">
            <a:off x="8580552" y="4498975"/>
            <a:ext cx="0" cy="942975"/>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7" name="Straight Arrow Connector 86">
            <a:extLst>
              <a:ext uri="{FF2B5EF4-FFF2-40B4-BE49-F238E27FC236}">
                <a16:creationId xmlns:a16="http://schemas.microsoft.com/office/drawing/2014/main" id="{8C1BE21D-1594-5FA4-AD39-DEAFE9DCB3E8}"/>
              </a:ext>
            </a:extLst>
          </p:cNvPr>
          <p:cNvCxnSpPr>
            <a:cxnSpLocks/>
          </p:cNvCxnSpPr>
          <p:nvPr/>
        </p:nvCxnSpPr>
        <p:spPr>
          <a:xfrm flipV="1">
            <a:off x="6844757" y="4514986"/>
            <a:ext cx="0" cy="942181"/>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98" name="TextBox 97">
            <a:extLst>
              <a:ext uri="{FF2B5EF4-FFF2-40B4-BE49-F238E27FC236}">
                <a16:creationId xmlns:a16="http://schemas.microsoft.com/office/drawing/2014/main" id="{621AFA9B-DA80-4E85-D77E-88355737BD96}"/>
              </a:ext>
            </a:extLst>
          </p:cNvPr>
          <p:cNvSpPr txBox="1"/>
          <p:nvPr/>
        </p:nvSpPr>
        <p:spPr>
          <a:xfrm>
            <a:off x="6415976" y="4204540"/>
            <a:ext cx="857927" cy="369332"/>
          </a:xfrm>
          <a:prstGeom prst="rect">
            <a:avLst/>
          </a:prstGeom>
          <a:noFill/>
        </p:spPr>
        <p:txBody>
          <a:bodyPr wrap="none" rtlCol="0">
            <a:spAutoFit/>
          </a:bodyPr>
          <a:lstStyle/>
          <a:p>
            <a:r>
              <a:rPr lang="en-CA" dirty="0">
                <a:solidFill>
                  <a:srgbClr val="C00000"/>
                </a:solidFill>
                <a:latin typeface="Times" panose="02020603050405020304" pitchFamily="18" charset="0"/>
                <a:cs typeface="Times" panose="02020603050405020304" pitchFamily="18" charset="0"/>
              </a:rPr>
              <a:t>15 keV</a:t>
            </a:r>
          </a:p>
        </p:txBody>
      </p:sp>
      <p:sp>
        <p:nvSpPr>
          <p:cNvPr id="99" name="TextBox 98">
            <a:extLst>
              <a:ext uri="{FF2B5EF4-FFF2-40B4-BE49-F238E27FC236}">
                <a16:creationId xmlns:a16="http://schemas.microsoft.com/office/drawing/2014/main" id="{5B600BF8-882B-1B82-A7F3-005F4D7C209D}"/>
              </a:ext>
            </a:extLst>
          </p:cNvPr>
          <p:cNvSpPr txBox="1"/>
          <p:nvPr/>
        </p:nvSpPr>
        <p:spPr>
          <a:xfrm>
            <a:off x="8095551" y="4204540"/>
            <a:ext cx="973343" cy="369332"/>
          </a:xfrm>
          <a:prstGeom prst="rect">
            <a:avLst/>
          </a:prstGeom>
          <a:noFill/>
        </p:spPr>
        <p:txBody>
          <a:bodyPr wrap="none" rtlCol="0">
            <a:spAutoFit/>
          </a:bodyPr>
          <a:lstStyle/>
          <a:p>
            <a:r>
              <a:rPr lang="en-CA" dirty="0">
                <a:solidFill>
                  <a:srgbClr val="C00000"/>
                </a:solidFill>
                <a:latin typeface="Times" panose="02020603050405020304" pitchFamily="18" charset="0"/>
                <a:cs typeface="Times" panose="02020603050405020304" pitchFamily="18" charset="0"/>
              </a:rPr>
              <a:t>140 keV</a:t>
            </a:r>
          </a:p>
        </p:txBody>
      </p:sp>
    </p:spTree>
    <p:extLst>
      <p:ext uri="{BB962C8B-B14F-4D97-AF65-F5344CB8AC3E}">
        <p14:creationId xmlns:p14="http://schemas.microsoft.com/office/powerpoint/2010/main" val="2257168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 end="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2" end="2"/>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3" end="3"/>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5"/>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79"/>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4" end="4"/>
                                            </p:txEl>
                                          </p:spTgt>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75"/>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79"/>
                                        </p:tgtEl>
                                        <p:attrNameLst>
                                          <p:attrName>style.visibility</p:attrName>
                                        </p:attrNameLst>
                                      </p:cBhvr>
                                      <p:to>
                                        <p:strVal val="hidden"/>
                                      </p:to>
                                    </p:set>
                                  </p:childTnLst>
                                </p:cTn>
                              </p:par>
                              <p:par>
                                <p:cTn id="51" presetID="1" presetClass="exit" presetSubtype="0" fill="hold" grpId="1" nodeType="withEffect">
                                  <p:stCondLst>
                                    <p:cond delay="0"/>
                                  </p:stCondLst>
                                  <p:childTnLst>
                                    <p:set>
                                      <p:cBhvr>
                                        <p:cTn id="52" dur="1" fill="hold">
                                          <p:stCondLst>
                                            <p:cond delay="0"/>
                                          </p:stCondLst>
                                        </p:cTn>
                                        <p:tgtEl>
                                          <p:spTgt spid="27"/>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26"/>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5" end="5"/>
                                            </p:txEl>
                                          </p:spTgt>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83"/>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
                                            <p:txEl>
                                              <p:pRg st="6" end="6"/>
                                            </p:txEl>
                                          </p:spTgt>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31"/>
                                        </p:tgtEl>
                                        <p:attrNameLst>
                                          <p:attrName>style.visibility</p:attrName>
                                        </p:attrNameLst>
                                      </p:cBhvr>
                                      <p:to>
                                        <p:strVal val="visible"/>
                                      </p:to>
                                    </p:set>
                                  </p:childTnLst>
                                </p:cTn>
                              </p:par>
                              <p:par>
                                <p:cTn id="69" presetID="1" presetClass="exit" presetSubtype="0" fill="hold" nodeType="withEffect">
                                  <p:stCondLst>
                                    <p:cond delay="0"/>
                                  </p:stCondLst>
                                  <p:childTnLst>
                                    <p:set>
                                      <p:cBhvr>
                                        <p:cTn id="70" dur="1" fill="hold">
                                          <p:stCondLst>
                                            <p:cond delay="0"/>
                                          </p:stCondLst>
                                        </p:cTn>
                                        <p:tgtEl>
                                          <p:spTgt spid="32"/>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6"/>
                                        </p:tgtEl>
                                        <p:attrNameLst>
                                          <p:attrName>style.visibility</p:attrName>
                                        </p:attrNameLst>
                                      </p:cBhvr>
                                      <p:to>
                                        <p:strVal val="hidden"/>
                                      </p:to>
                                    </p:set>
                                  </p:childTnLst>
                                </p:cTn>
                              </p:par>
                              <p:par>
                                <p:cTn id="73" presetID="1" presetClass="exit" presetSubtype="0" fill="hold" grpId="1" nodeType="withEffect">
                                  <p:stCondLst>
                                    <p:cond delay="0"/>
                                  </p:stCondLst>
                                  <p:childTnLst>
                                    <p:set>
                                      <p:cBhvr>
                                        <p:cTn id="74" dur="1" fill="hold">
                                          <p:stCondLst>
                                            <p:cond delay="0"/>
                                          </p:stCondLst>
                                        </p:cTn>
                                        <p:tgtEl>
                                          <p:spTgt spid="33"/>
                                        </p:tgtEl>
                                        <p:attrNameLst>
                                          <p:attrName>style.visibility</p:attrName>
                                        </p:attrNameLst>
                                      </p:cBhvr>
                                      <p:to>
                                        <p:strVal val="hidden"/>
                                      </p:to>
                                    </p:set>
                                  </p:childTnLst>
                                </p:cTn>
                              </p:par>
                              <p:par>
                                <p:cTn id="75" presetID="1" presetClass="exit" presetSubtype="0" fill="hold" nodeType="withEffect">
                                  <p:stCondLst>
                                    <p:cond delay="0"/>
                                  </p:stCondLst>
                                  <p:childTnLst>
                                    <p:set>
                                      <p:cBhvr>
                                        <p:cTn id="76" dur="1" fill="hold">
                                          <p:stCondLst>
                                            <p:cond delay="0"/>
                                          </p:stCondLst>
                                        </p:cTn>
                                        <p:tgtEl>
                                          <p:spTgt spid="10"/>
                                        </p:tgtEl>
                                        <p:attrNameLst>
                                          <p:attrName>style.visibility</p:attrName>
                                        </p:attrNameLst>
                                      </p:cBhvr>
                                      <p:to>
                                        <p:strVal val="hidden"/>
                                      </p:to>
                                    </p:set>
                                  </p:childTnLst>
                                </p:cTn>
                              </p:par>
                              <p:par>
                                <p:cTn id="77" presetID="1" presetClass="exit" presetSubtype="0" fill="hold" nodeType="withEffect">
                                  <p:stCondLst>
                                    <p:cond delay="0"/>
                                  </p:stCondLst>
                                  <p:childTnLst>
                                    <p:set>
                                      <p:cBhvr>
                                        <p:cTn id="78" dur="1" fill="hold">
                                          <p:stCondLst>
                                            <p:cond delay="0"/>
                                          </p:stCondLst>
                                        </p:cTn>
                                        <p:tgtEl>
                                          <p:spTgt spid="30"/>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36"/>
                                        </p:tgtEl>
                                        <p:attrNameLst>
                                          <p:attrName>style.visibility</p:attrName>
                                        </p:attrNameLst>
                                      </p:cBhvr>
                                      <p:to>
                                        <p:strVal val="hidden"/>
                                      </p:to>
                                    </p:set>
                                  </p:childTnLst>
                                </p:cTn>
                              </p:par>
                              <p:par>
                                <p:cTn id="81" presetID="1" presetClass="exit" presetSubtype="0" fill="hold" nodeType="withEffect">
                                  <p:stCondLst>
                                    <p:cond delay="0"/>
                                  </p:stCondLst>
                                  <p:childTnLst>
                                    <p:set>
                                      <p:cBhvr>
                                        <p:cTn id="82" dur="1" fill="hold">
                                          <p:stCondLst>
                                            <p:cond delay="0"/>
                                          </p:stCondLst>
                                        </p:cTn>
                                        <p:tgtEl>
                                          <p:spTgt spid="35"/>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37"/>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41"/>
                                        </p:tgtEl>
                                        <p:attrNameLst>
                                          <p:attrName>style.visibility</p:attrName>
                                        </p:attrNameLst>
                                      </p:cBhvr>
                                      <p:to>
                                        <p:strVal val="hidden"/>
                                      </p:to>
                                    </p:set>
                                  </p:childTnLst>
                                </p:cTn>
                              </p:par>
                              <p:par>
                                <p:cTn id="87" presetID="1" presetClass="exit" presetSubtype="0" fill="hold" grpId="1" nodeType="withEffect">
                                  <p:stCondLst>
                                    <p:cond delay="0"/>
                                  </p:stCondLst>
                                  <p:childTnLst>
                                    <p:set>
                                      <p:cBhvr>
                                        <p:cTn id="88" dur="1" fill="hold">
                                          <p:stCondLst>
                                            <p:cond delay="0"/>
                                          </p:stCondLst>
                                        </p:cTn>
                                        <p:tgtEl>
                                          <p:spTgt spid="83"/>
                                        </p:tgtEl>
                                        <p:attrNameLst>
                                          <p:attrName>style.visibility</p:attrName>
                                        </p:attrNameLst>
                                      </p:cBhvr>
                                      <p:to>
                                        <p:strVal val="hidden"/>
                                      </p:to>
                                    </p:set>
                                  </p:childTnLst>
                                </p:cTn>
                              </p:par>
                              <p:par>
                                <p:cTn id="89" presetID="1" presetClass="exit" presetSubtype="0" fill="hold" grpId="1" nodeType="withEffect">
                                  <p:stCondLst>
                                    <p:cond delay="0"/>
                                  </p:stCondLst>
                                  <p:childTnLst>
                                    <p:set>
                                      <p:cBhvr>
                                        <p:cTn id="90" dur="1" fill="hold">
                                          <p:stCondLst>
                                            <p:cond delay="0"/>
                                          </p:stCondLst>
                                        </p:cTn>
                                        <p:tgtEl>
                                          <p:spTgt spid="34"/>
                                        </p:tgtEl>
                                        <p:attrNameLst>
                                          <p:attrName>style.visibility</p:attrName>
                                        </p:attrNameLst>
                                      </p:cBhvr>
                                      <p:to>
                                        <p:strVal val="hidden"/>
                                      </p:to>
                                    </p:set>
                                  </p:childTnLst>
                                </p:cTn>
                              </p:par>
                              <p:par>
                                <p:cTn id="91" presetID="1" presetClass="exit" presetSubtype="0" fill="hold" grpId="1" nodeType="withEffect">
                                  <p:stCondLst>
                                    <p:cond delay="0"/>
                                  </p:stCondLst>
                                  <p:childTnLst>
                                    <p:set>
                                      <p:cBhvr>
                                        <p:cTn id="92" dur="1" fill="hold">
                                          <p:stCondLst>
                                            <p:cond delay="0"/>
                                          </p:stCondLst>
                                        </p:cTn>
                                        <p:tgtEl>
                                          <p:spTgt spid="59"/>
                                        </p:tgtEl>
                                        <p:attrNameLst>
                                          <p:attrName>style.visibility</p:attrName>
                                        </p:attrNameLst>
                                      </p:cBhvr>
                                      <p:to>
                                        <p:strVal val="hidden"/>
                                      </p:to>
                                    </p:set>
                                  </p:childTnLst>
                                </p:cTn>
                              </p:par>
                              <p:par>
                                <p:cTn id="93" presetID="1" presetClass="entr" presetSubtype="0" fill="hold" nodeType="withEffect">
                                  <p:stCondLst>
                                    <p:cond delay="0"/>
                                  </p:stCondLst>
                                  <p:childTnLst>
                                    <p:set>
                                      <p:cBhvr>
                                        <p:cTn id="94" dur="1" fill="hold">
                                          <p:stCondLst>
                                            <p:cond delay="0"/>
                                          </p:stCondLst>
                                        </p:cTn>
                                        <p:tgtEl>
                                          <p:spTgt spid="8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8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9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7" grpId="1"/>
      <p:bldP spid="33" grpId="0"/>
      <p:bldP spid="33" grpId="1"/>
      <p:bldP spid="34" grpId="0" animBg="1"/>
      <p:bldP spid="34" grpId="1" animBg="1"/>
      <p:bldP spid="26" grpId="0" animBg="1"/>
      <p:bldP spid="26" grpId="1" animBg="1"/>
      <p:bldP spid="59" grpId="0"/>
      <p:bldP spid="59" grpId="1"/>
      <p:bldP spid="83" grpId="0" animBg="1"/>
      <p:bldP spid="83" grpId="1" animBg="1"/>
      <p:bldP spid="98" grpId="0"/>
      <p:bldP spid="9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5CD51-E262-2549-33AB-32FE0D2CE122}"/>
            </a:ext>
          </a:extLst>
        </p:cNvPr>
        <p:cNvGrpSpPr/>
        <p:nvPr/>
      </p:nvGrpSpPr>
      <p:grpSpPr>
        <a:xfrm>
          <a:off x="0" y="0"/>
          <a:ext cx="0" cy="0"/>
          <a:chOff x="0" y="0"/>
          <a:chExt cx="0" cy="0"/>
        </a:xfrm>
      </p:grpSpPr>
      <p:pic>
        <p:nvPicPr>
          <p:cNvPr id="101" name="Picture 100">
            <a:extLst>
              <a:ext uri="{FF2B5EF4-FFF2-40B4-BE49-F238E27FC236}">
                <a16:creationId xmlns:a16="http://schemas.microsoft.com/office/drawing/2014/main" id="{FDC604BE-7D77-34FC-2EA5-AADC63E82FFF}"/>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5131300" y="1017434"/>
            <a:ext cx="7065463" cy="5689521"/>
          </a:xfrm>
          <a:prstGeom prst="rect">
            <a:avLst/>
          </a:prstGeom>
        </p:spPr>
      </p:pic>
      <p:sp>
        <p:nvSpPr>
          <p:cNvPr id="2" name="Title 1">
            <a:extLst>
              <a:ext uri="{FF2B5EF4-FFF2-40B4-BE49-F238E27FC236}">
                <a16:creationId xmlns:a16="http://schemas.microsoft.com/office/drawing/2014/main" id="{CFADED28-EFA0-108F-4865-70EC9219CBBC}"/>
              </a:ext>
            </a:extLst>
          </p:cNvPr>
          <p:cNvSpPr>
            <a:spLocks noGrp="1"/>
          </p:cNvSpPr>
          <p:nvPr>
            <p:ph type="title"/>
          </p:nvPr>
        </p:nvSpPr>
        <p:spPr/>
        <p:txBody>
          <a:bodyPr/>
          <a:lstStyle/>
          <a:p>
            <a:r>
              <a:rPr lang="en-CA" dirty="0"/>
              <a:t>Alkali Vapours</a:t>
            </a:r>
          </a:p>
        </p:txBody>
      </p:sp>
      <p:sp>
        <p:nvSpPr>
          <p:cNvPr id="3" name="Date Placeholder 2">
            <a:extLst>
              <a:ext uri="{FF2B5EF4-FFF2-40B4-BE49-F238E27FC236}">
                <a16:creationId xmlns:a16="http://schemas.microsoft.com/office/drawing/2014/main" id="{4340AAA0-D8A5-1A6F-DB00-C367F7E03C42}"/>
              </a:ext>
            </a:extLst>
          </p:cNvPr>
          <p:cNvSpPr>
            <a:spLocks noGrp="1"/>
          </p:cNvSpPr>
          <p:nvPr>
            <p:ph type="dt" sz="half" idx="10"/>
          </p:nvPr>
        </p:nvSpPr>
        <p:spPr/>
        <p:txBody>
          <a:bodyPr/>
          <a:lstStyle/>
          <a:p>
            <a:r>
              <a:rPr lang="en-US"/>
              <a:t>23 SEP 2026</a:t>
            </a:r>
          </a:p>
        </p:txBody>
      </p:sp>
      <p:sp>
        <p:nvSpPr>
          <p:cNvPr id="4" name="Slide Number Placeholder 3">
            <a:extLst>
              <a:ext uri="{FF2B5EF4-FFF2-40B4-BE49-F238E27FC236}">
                <a16:creationId xmlns:a16="http://schemas.microsoft.com/office/drawing/2014/main" id="{6639DA5D-8D28-2AE7-9A57-D7260BBA9C97}"/>
              </a:ext>
            </a:extLst>
          </p:cNvPr>
          <p:cNvSpPr>
            <a:spLocks noGrp="1"/>
          </p:cNvSpPr>
          <p:nvPr>
            <p:ph type="sldNum" sz="quarter" idx="12"/>
          </p:nvPr>
        </p:nvSpPr>
        <p:spPr/>
        <p:txBody>
          <a:bodyPr/>
          <a:lstStyle/>
          <a:p>
            <a:fld id="{CC4A04E3-866B-424A-9F33-40E3799F4726}" type="slidenum">
              <a:rPr lang="en-US" smtClean="0"/>
              <a:t>8</a:t>
            </a:fld>
            <a:endParaRPr lang="en-US"/>
          </a:p>
        </p:txBody>
      </p:sp>
      <p:sp>
        <p:nvSpPr>
          <p:cNvPr id="5" name="Text Placeholder 4">
            <a:extLst>
              <a:ext uri="{FF2B5EF4-FFF2-40B4-BE49-F238E27FC236}">
                <a16:creationId xmlns:a16="http://schemas.microsoft.com/office/drawing/2014/main" id="{14DB7E04-B36E-68DC-01B9-32EACC5B47BC}"/>
              </a:ext>
            </a:extLst>
          </p:cNvPr>
          <p:cNvSpPr>
            <a:spLocks noGrp="1"/>
          </p:cNvSpPr>
          <p:nvPr>
            <p:ph type="body" sz="quarter" idx="13"/>
          </p:nvPr>
        </p:nvSpPr>
        <p:spPr>
          <a:xfrm>
            <a:off x="-107074" y="1917699"/>
            <a:ext cx="5332451" cy="4940301"/>
          </a:xfrm>
        </p:spPr>
        <p:txBody>
          <a:bodyPr>
            <a:normAutofit/>
          </a:bodyPr>
          <a:lstStyle/>
          <a:p>
            <a:pPr>
              <a:tabLst>
                <a:tab pos="1524000" algn="l"/>
                <a:tab pos="1885950" algn="l"/>
              </a:tabLst>
            </a:pPr>
            <a:r>
              <a:rPr lang="en-CA" sz="1800" dirty="0"/>
              <a:t>K:	[3]	</a:t>
            </a:r>
            <a:r>
              <a:rPr lang="en-GB" sz="1800" dirty="0">
                <a:latin typeface="Times" panose="02020603050405020304" pitchFamily="18" charset="0"/>
                <a:cs typeface="Times" panose="02020603050405020304" pitchFamily="18" charset="0"/>
              </a:rPr>
              <a:t>R. M. Ennis, IEEE Trans. on </a:t>
            </a:r>
            <a:r>
              <a:rPr lang="en-GB" sz="1800" dirty="0" err="1">
                <a:latin typeface="Times" panose="02020603050405020304" pitchFamily="18" charset="0"/>
                <a:cs typeface="Times" panose="02020603050405020304" pitchFamily="18" charset="0"/>
              </a:rPr>
              <a:t>Nucl</a:t>
            </a:r>
            <a:r>
              <a:rPr lang="en-GB" sz="1800" dirty="0">
                <a:latin typeface="Times" panose="02020603050405020304" pitchFamily="18" charset="0"/>
                <a:cs typeface="Times" panose="02020603050405020304" pitchFamily="18" charset="0"/>
              </a:rPr>
              <a:t>. </a:t>
            </a:r>
            <a:br>
              <a:rPr lang="en-GB" sz="1800" dirty="0">
                <a:latin typeface="Times" panose="02020603050405020304" pitchFamily="18" charset="0"/>
                <a:cs typeface="Times" panose="02020603050405020304" pitchFamily="18" charset="0"/>
              </a:rPr>
            </a:br>
            <a:r>
              <a:rPr lang="en-GB" sz="1800" dirty="0">
                <a:latin typeface="Times" panose="02020603050405020304" pitchFamily="18" charset="0"/>
                <a:cs typeface="Times" panose="02020603050405020304" pitchFamily="18" charset="0"/>
              </a:rPr>
              <a:t>		Sci. 14 (1967)</a:t>
            </a:r>
          </a:p>
          <a:p>
            <a:pPr>
              <a:tabLst>
                <a:tab pos="1524000" algn="l"/>
                <a:tab pos="1885950" algn="l"/>
              </a:tabLst>
            </a:pPr>
            <a:r>
              <a:rPr lang="en-GB" sz="1800" dirty="0">
                <a:latin typeface="Times" panose="02020603050405020304" pitchFamily="18" charset="0"/>
                <a:cs typeface="Times" panose="02020603050405020304" pitchFamily="18" charset="0"/>
              </a:rPr>
              <a:t>K:	</a:t>
            </a:r>
            <a:r>
              <a:rPr lang="pt-BR" sz="1800" dirty="0">
                <a:latin typeface="Times" panose="02020603050405020304" pitchFamily="18" charset="0"/>
                <a:cs typeface="Times" panose="02020603050405020304" pitchFamily="18" charset="0"/>
              </a:rPr>
              <a:t>[4]	</a:t>
            </a:r>
            <a:r>
              <a:rPr lang="en-CA" sz="1800" dirty="0">
                <a:latin typeface="Times" panose="02020603050405020304" pitchFamily="18" charset="0"/>
                <a:cs typeface="Times" panose="02020603050405020304" pitchFamily="18" charset="0"/>
              </a:rPr>
              <a:t>Pedersen et al., Phys. Rev. A 64 </a:t>
            </a:r>
            <a:br>
              <a:rPr lang="en-CA" sz="1800" dirty="0">
                <a:latin typeface="Times" panose="02020603050405020304" pitchFamily="18" charset="0"/>
                <a:cs typeface="Times" panose="02020603050405020304" pitchFamily="18" charset="0"/>
              </a:rPr>
            </a:br>
            <a:r>
              <a:rPr lang="en-CA" sz="1800" dirty="0">
                <a:latin typeface="Times" panose="02020603050405020304" pitchFamily="18" charset="0"/>
                <a:cs typeface="Times" panose="02020603050405020304" pitchFamily="18" charset="0"/>
              </a:rPr>
              <a:t>		(2001)</a:t>
            </a:r>
          </a:p>
          <a:p>
            <a:pPr>
              <a:tabLst>
                <a:tab pos="1524000" algn="l"/>
                <a:tab pos="1885950" algn="l"/>
              </a:tabLst>
            </a:pPr>
            <a:r>
              <a:rPr lang="en-GB" sz="1800" dirty="0"/>
              <a:t>Mg:	[5]	</a:t>
            </a:r>
            <a:r>
              <a:rPr lang="en-GB" sz="1800" dirty="0">
                <a:latin typeface="Times" panose="02020603050405020304" pitchFamily="18" charset="0"/>
                <a:cs typeface="Times" panose="02020603050405020304" pitchFamily="18" charset="0"/>
              </a:rPr>
              <a:t>Chang et al., 20th Int. Conf. on Ion </a:t>
            </a:r>
            <a:br>
              <a:rPr lang="en-GB" sz="1800" dirty="0">
                <a:latin typeface="Times" panose="02020603050405020304" pitchFamily="18" charset="0"/>
                <a:cs typeface="Times" panose="02020603050405020304" pitchFamily="18" charset="0"/>
              </a:rPr>
            </a:br>
            <a:r>
              <a:rPr lang="en-GB" sz="1800" dirty="0">
                <a:latin typeface="Times" panose="02020603050405020304" pitchFamily="18" charset="0"/>
                <a:cs typeface="Times" panose="02020603050405020304" pitchFamily="18" charset="0"/>
              </a:rPr>
              <a:t>		Implant. Tech. (2014)</a:t>
            </a:r>
          </a:p>
          <a:p>
            <a:pPr>
              <a:tabLst>
                <a:tab pos="1524000" algn="l"/>
                <a:tab pos="1885950" algn="l"/>
              </a:tabLst>
            </a:pPr>
            <a:r>
              <a:rPr lang="en-GB" sz="1800" dirty="0">
                <a:latin typeface="Times" panose="02020603050405020304" pitchFamily="18" charset="0"/>
                <a:cs typeface="Times" panose="02020603050405020304" pitchFamily="18" charset="0"/>
              </a:rPr>
              <a:t>Cs:	[6]	</a:t>
            </a:r>
            <a:r>
              <a:rPr lang="en-CA" sz="1800" dirty="0">
                <a:latin typeface="Times" panose="02020603050405020304" pitchFamily="18" charset="0"/>
                <a:cs typeface="Times" panose="02020603050405020304" pitchFamily="18" charset="0"/>
              </a:rPr>
              <a:t>Schlachter et al., Phys. Rev. 174 </a:t>
            </a:r>
            <a:br>
              <a:rPr lang="en-CA" sz="1800" dirty="0">
                <a:latin typeface="Times" panose="02020603050405020304" pitchFamily="18" charset="0"/>
                <a:cs typeface="Times" panose="02020603050405020304" pitchFamily="18" charset="0"/>
              </a:rPr>
            </a:br>
            <a:r>
              <a:rPr lang="en-CA" sz="1800" dirty="0">
                <a:latin typeface="Times" panose="02020603050405020304" pitchFamily="18" charset="0"/>
                <a:cs typeface="Times" panose="02020603050405020304" pitchFamily="18" charset="0"/>
              </a:rPr>
              <a:t>		(1968)</a:t>
            </a:r>
          </a:p>
          <a:p>
            <a:pPr>
              <a:tabLst>
                <a:tab pos="1524000" algn="l"/>
                <a:tab pos="1885950" algn="l"/>
              </a:tabLst>
            </a:pPr>
            <a:endParaRPr lang="en-CA" sz="1800" dirty="0">
              <a:latin typeface="Times" panose="02020603050405020304" pitchFamily="18" charset="0"/>
              <a:cs typeface="Times" panose="02020603050405020304" pitchFamily="18" charset="0"/>
            </a:endParaRPr>
          </a:p>
          <a:p>
            <a:pPr>
              <a:tabLst>
                <a:tab pos="1524000" algn="l"/>
                <a:tab pos="1885950" algn="l"/>
              </a:tabLst>
            </a:pPr>
            <a:endParaRPr lang="en-CA" sz="1800" dirty="0">
              <a:latin typeface="Times" panose="02020603050405020304" pitchFamily="18" charset="0"/>
              <a:cs typeface="Times" panose="02020603050405020304" pitchFamily="18" charset="0"/>
            </a:endParaRPr>
          </a:p>
        </p:txBody>
      </p:sp>
      <p:sp>
        <p:nvSpPr>
          <p:cNvPr id="29" name="TextBox 28">
            <a:extLst>
              <a:ext uri="{FF2B5EF4-FFF2-40B4-BE49-F238E27FC236}">
                <a16:creationId xmlns:a16="http://schemas.microsoft.com/office/drawing/2014/main" id="{D30BAF67-5679-A4EA-A3C3-E6C8D87A9088}"/>
              </a:ext>
            </a:extLst>
          </p:cNvPr>
          <p:cNvSpPr txBox="1"/>
          <p:nvPr/>
        </p:nvSpPr>
        <p:spPr>
          <a:xfrm>
            <a:off x="6554285" y="427832"/>
            <a:ext cx="5055908" cy="707886"/>
          </a:xfrm>
          <a:prstGeom prst="rect">
            <a:avLst/>
          </a:prstGeom>
          <a:noFill/>
        </p:spPr>
        <p:txBody>
          <a:bodyPr wrap="square" rtlCol="0">
            <a:spAutoFit/>
          </a:bodyPr>
          <a:lstStyle/>
          <a:p>
            <a:pPr algn="ctr"/>
            <a:r>
              <a:rPr lang="en-CA" sz="2000" dirty="0"/>
              <a:t>Charge state fractions of He after passing through 25 nm thick amorphous carbon foil</a:t>
            </a:r>
          </a:p>
        </p:txBody>
      </p:sp>
      <p:sp>
        <p:nvSpPr>
          <p:cNvPr id="8" name="Oval 7">
            <a:extLst>
              <a:ext uri="{FF2B5EF4-FFF2-40B4-BE49-F238E27FC236}">
                <a16:creationId xmlns:a16="http://schemas.microsoft.com/office/drawing/2014/main" id="{01C21EB7-37C1-AF62-B0E9-D9617486257D}"/>
              </a:ext>
            </a:extLst>
          </p:cNvPr>
          <p:cNvSpPr/>
          <p:nvPr/>
        </p:nvSpPr>
        <p:spPr>
          <a:xfrm>
            <a:off x="760867" y="2001320"/>
            <a:ext cx="144000" cy="144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Rectangle 11">
            <a:extLst>
              <a:ext uri="{FF2B5EF4-FFF2-40B4-BE49-F238E27FC236}">
                <a16:creationId xmlns:a16="http://schemas.microsoft.com/office/drawing/2014/main" id="{DE5B2019-1083-3697-5AD8-0FBF221F957B}"/>
              </a:ext>
            </a:extLst>
          </p:cNvPr>
          <p:cNvSpPr/>
          <p:nvPr/>
        </p:nvSpPr>
        <p:spPr>
          <a:xfrm>
            <a:off x="777723" y="2629114"/>
            <a:ext cx="144000" cy="144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F6669B33-ACEF-BD12-FDB1-9B2AC9F9042E}"/>
              </a:ext>
            </a:extLst>
          </p:cNvPr>
          <p:cNvSpPr/>
          <p:nvPr/>
        </p:nvSpPr>
        <p:spPr>
          <a:xfrm>
            <a:off x="6925952" y="3487002"/>
            <a:ext cx="144000" cy="144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Isosceles Triangle 14">
            <a:extLst>
              <a:ext uri="{FF2B5EF4-FFF2-40B4-BE49-F238E27FC236}">
                <a16:creationId xmlns:a16="http://schemas.microsoft.com/office/drawing/2014/main" id="{E17789A7-12F8-E642-8456-61DEDA6E5B82}"/>
              </a:ext>
            </a:extLst>
          </p:cNvPr>
          <p:cNvSpPr/>
          <p:nvPr/>
        </p:nvSpPr>
        <p:spPr>
          <a:xfrm>
            <a:off x="785054" y="3256908"/>
            <a:ext cx="144000" cy="126000"/>
          </a:xfrm>
          <a:prstGeom prst="triangl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Isosceles Triangle 16">
            <a:extLst>
              <a:ext uri="{FF2B5EF4-FFF2-40B4-BE49-F238E27FC236}">
                <a16:creationId xmlns:a16="http://schemas.microsoft.com/office/drawing/2014/main" id="{3B4C2E6B-7FFE-20AE-C02E-AD1733BC7F92}"/>
              </a:ext>
            </a:extLst>
          </p:cNvPr>
          <p:cNvSpPr/>
          <p:nvPr/>
        </p:nvSpPr>
        <p:spPr>
          <a:xfrm>
            <a:off x="7150127" y="4364405"/>
            <a:ext cx="144000" cy="126000"/>
          </a:xfrm>
          <a:prstGeom prst="triangle">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TextBox 18">
            <a:extLst>
              <a:ext uri="{FF2B5EF4-FFF2-40B4-BE49-F238E27FC236}">
                <a16:creationId xmlns:a16="http://schemas.microsoft.com/office/drawing/2014/main" id="{4790F939-D7DC-2EB9-FABB-54636726FC62}"/>
              </a:ext>
            </a:extLst>
          </p:cNvPr>
          <p:cNvSpPr txBox="1"/>
          <p:nvPr/>
        </p:nvSpPr>
        <p:spPr>
          <a:xfrm>
            <a:off x="1990645" y="6357420"/>
            <a:ext cx="4516873" cy="369332"/>
          </a:xfrm>
          <a:prstGeom prst="rect">
            <a:avLst/>
          </a:prstGeom>
          <a:noFill/>
        </p:spPr>
        <p:txBody>
          <a:bodyPr wrap="square" rtlCol="0">
            <a:spAutoFit/>
          </a:bodyPr>
          <a:lstStyle/>
          <a:p>
            <a:pPr>
              <a:tabLst>
                <a:tab pos="361950" algn="l"/>
              </a:tabLst>
            </a:pPr>
            <a:r>
              <a:rPr lang="en-GB" dirty="0">
                <a:solidFill>
                  <a:srgbClr val="54585A"/>
                </a:solidFill>
                <a:latin typeface="Times" panose="02020603050405020304" pitchFamily="18" charset="0"/>
                <a:cs typeface="Times" panose="02020603050405020304" pitchFamily="18" charset="0"/>
              </a:rPr>
              <a:t>[2]	R. </a:t>
            </a:r>
            <a:r>
              <a:rPr lang="en-GB" dirty="0" err="1">
                <a:solidFill>
                  <a:srgbClr val="54585A"/>
                </a:solidFill>
                <a:latin typeface="Times" panose="02020603050405020304" pitchFamily="18" charset="0"/>
                <a:cs typeface="Times" panose="02020603050405020304" pitchFamily="18" charset="0"/>
              </a:rPr>
              <a:t>Holeňák</a:t>
            </a:r>
            <a:r>
              <a:rPr lang="en-GB" dirty="0">
                <a:solidFill>
                  <a:srgbClr val="54585A"/>
                </a:solidFill>
                <a:latin typeface="Times" panose="02020603050405020304" pitchFamily="18" charset="0"/>
                <a:cs typeface="Times" panose="02020603050405020304" pitchFamily="18" charset="0"/>
              </a:rPr>
              <a:t> et al., Vacuum 185 (2021)</a:t>
            </a:r>
            <a:endParaRPr lang="en-CA" dirty="0">
              <a:solidFill>
                <a:srgbClr val="54585A"/>
              </a:solidFill>
              <a:latin typeface="Times" panose="02020603050405020304" pitchFamily="18" charset="0"/>
              <a:cs typeface="Times" panose="02020603050405020304" pitchFamily="18" charset="0"/>
            </a:endParaRPr>
          </a:p>
        </p:txBody>
      </p:sp>
      <p:sp>
        <p:nvSpPr>
          <p:cNvPr id="21" name="Oval 20">
            <a:extLst>
              <a:ext uri="{FF2B5EF4-FFF2-40B4-BE49-F238E27FC236}">
                <a16:creationId xmlns:a16="http://schemas.microsoft.com/office/drawing/2014/main" id="{85DC15B3-3D36-BDF0-9E58-12CE6FD5DEF8}"/>
              </a:ext>
            </a:extLst>
          </p:cNvPr>
          <p:cNvSpPr/>
          <p:nvPr/>
        </p:nvSpPr>
        <p:spPr>
          <a:xfrm>
            <a:off x="6776688" y="3339519"/>
            <a:ext cx="635057" cy="1368000"/>
          </a:xfrm>
          <a:prstGeom prst="ellipse">
            <a:avLst/>
          </a:prstGeom>
          <a:noFill/>
          <a:ln w="19050">
            <a:solidFill>
              <a:srgbClr val="54585A"/>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Rectangle 22">
            <a:extLst>
              <a:ext uri="{FF2B5EF4-FFF2-40B4-BE49-F238E27FC236}">
                <a16:creationId xmlns:a16="http://schemas.microsoft.com/office/drawing/2014/main" id="{E1FC59B5-8968-FA73-0220-A4243A5910B2}"/>
              </a:ext>
            </a:extLst>
          </p:cNvPr>
          <p:cNvSpPr/>
          <p:nvPr/>
        </p:nvSpPr>
        <p:spPr>
          <a:xfrm rot="2700000">
            <a:off x="768002" y="3888955"/>
            <a:ext cx="144000" cy="14400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4BD948E1-335E-E587-6EE2-5EA66E2D4627}"/>
              </a:ext>
            </a:extLst>
          </p:cNvPr>
          <p:cNvSpPr/>
          <p:nvPr/>
        </p:nvSpPr>
        <p:spPr>
          <a:xfrm rot="2700000">
            <a:off x="6873299" y="3823438"/>
            <a:ext cx="144000" cy="14400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2" name="Oval 101">
            <a:extLst>
              <a:ext uri="{FF2B5EF4-FFF2-40B4-BE49-F238E27FC236}">
                <a16:creationId xmlns:a16="http://schemas.microsoft.com/office/drawing/2014/main" id="{F51880CD-8B35-9671-C7F9-5EB38F5A4036}"/>
              </a:ext>
            </a:extLst>
          </p:cNvPr>
          <p:cNvSpPr/>
          <p:nvPr/>
        </p:nvSpPr>
        <p:spPr>
          <a:xfrm>
            <a:off x="6874133" y="3932380"/>
            <a:ext cx="144000" cy="144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4" name="Oval 103">
            <a:extLst>
              <a:ext uri="{FF2B5EF4-FFF2-40B4-BE49-F238E27FC236}">
                <a16:creationId xmlns:a16="http://schemas.microsoft.com/office/drawing/2014/main" id="{D33D1533-BC1A-5A41-BA94-914C64B53818}"/>
              </a:ext>
            </a:extLst>
          </p:cNvPr>
          <p:cNvSpPr/>
          <p:nvPr/>
        </p:nvSpPr>
        <p:spPr>
          <a:xfrm>
            <a:off x="6921632" y="3744177"/>
            <a:ext cx="144000" cy="144000"/>
          </a:xfrm>
          <a:prstGeom prst="ellipse">
            <a:avLst/>
          </a:prstGeom>
          <a:solidFill>
            <a:srgbClr val="C0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Rectangle 38">
            <a:extLst>
              <a:ext uri="{FF2B5EF4-FFF2-40B4-BE49-F238E27FC236}">
                <a16:creationId xmlns:a16="http://schemas.microsoft.com/office/drawing/2014/main" id="{9D17619B-D4CB-B542-A95C-DCB48A9B475F}"/>
              </a:ext>
            </a:extLst>
          </p:cNvPr>
          <p:cNvSpPr/>
          <p:nvPr/>
        </p:nvSpPr>
        <p:spPr>
          <a:xfrm rot="2700000">
            <a:off x="6981068" y="4131948"/>
            <a:ext cx="144000" cy="144000"/>
          </a:xfrm>
          <a:prstGeom prst="rect">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TextBox 5">
            <a:extLst>
              <a:ext uri="{FF2B5EF4-FFF2-40B4-BE49-F238E27FC236}">
                <a16:creationId xmlns:a16="http://schemas.microsoft.com/office/drawing/2014/main" id="{8F4C9115-5D5F-8732-150D-F5B757540F0F}"/>
              </a:ext>
            </a:extLst>
          </p:cNvPr>
          <p:cNvSpPr txBox="1"/>
          <p:nvPr/>
        </p:nvSpPr>
        <p:spPr>
          <a:xfrm>
            <a:off x="1447800" y="4707519"/>
            <a:ext cx="3286125" cy="523220"/>
          </a:xfrm>
          <a:prstGeom prst="rect">
            <a:avLst/>
          </a:prstGeom>
          <a:noFill/>
        </p:spPr>
        <p:txBody>
          <a:bodyPr wrap="square" rtlCol="0">
            <a:spAutoFit/>
          </a:bodyPr>
          <a:lstStyle/>
          <a:p>
            <a:pPr algn="ctr"/>
            <a:r>
              <a:rPr lang="en-CA" sz="2800" dirty="0">
                <a:solidFill>
                  <a:srgbClr val="54585A"/>
                </a:solidFill>
                <a:latin typeface="Times" panose="02020603050405020304" pitchFamily="18" charset="0"/>
                <a:cs typeface="Times" panose="02020603050405020304" pitchFamily="18" charset="0"/>
              </a:rPr>
              <a:t>He⁻: 0.15 ~ 1.5%</a:t>
            </a:r>
          </a:p>
        </p:txBody>
      </p:sp>
    </p:spTree>
    <p:extLst>
      <p:ext uri="{BB962C8B-B14F-4D97-AF65-F5344CB8AC3E}">
        <p14:creationId xmlns:p14="http://schemas.microsoft.com/office/powerpoint/2010/main" val="3114474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26BB72-5544-B21C-C60C-F0AFBCB227CA}"/>
            </a:ext>
          </a:extLst>
        </p:cNvPr>
        <p:cNvGrpSpPr/>
        <p:nvPr/>
      </p:nvGrpSpPr>
      <p:grpSpPr>
        <a:xfrm>
          <a:off x="0" y="0"/>
          <a:ext cx="0" cy="0"/>
          <a:chOff x="0" y="0"/>
          <a:chExt cx="0" cy="0"/>
        </a:xfrm>
      </p:grpSpPr>
      <p:pic>
        <p:nvPicPr>
          <p:cNvPr id="19" name="Picture 18">
            <a:extLst>
              <a:ext uri="{FF2B5EF4-FFF2-40B4-BE49-F238E27FC236}">
                <a16:creationId xmlns:a16="http://schemas.microsoft.com/office/drawing/2014/main" id="{2BBE2EFD-1625-6815-AA4E-08339927DBD7}"/>
              </a:ext>
            </a:extLst>
          </p:cNvPr>
          <p:cNvPicPr>
            <a:picLocks noChangeAspect="1"/>
          </p:cNvPicPr>
          <p:nvPr/>
        </p:nvPicPr>
        <p:blipFill>
          <a:blip r:embed="rId2"/>
          <a:stretch>
            <a:fillRect/>
          </a:stretch>
        </p:blipFill>
        <p:spPr>
          <a:xfrm>
            <a:off x="4932030" y="136525"/>
            <a:ext cx="7109487" cy="6480000"/>
          </a:xfrm>
          <a:prstGeom prst="rect">
            <a:avLst/>
          </a:prstGeom>
        </p:spPr>
      </p:pic>
      <p:sp>
        <p:nvSpPr>
          <p:cNvPr id="5" name="Slide Number Placeholder 3">
            <a:extLst>
              <a:ext uri="{FF2B5EF4-FFF2-40B4-BE49-F238E27FC236}">
                <a16:creationId xmlns:a16="http://schemas.microsoft.com/office/drawing/2014/main" id="{D968B4C4-54A0-962D-678B-E6C994E8B8E8}"/>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9</a:t>
            </a:fld>
            <a:endParaRPr lang="en-US" dirty="0"/>
          </a:p>
        </p:txBody>
      </p:sp>
      <p:sp>
        <p:nvSpPr>
          <p:cNvPr id="2" name="Title 1">
            <a:extLst>
              <a:ext uri="{FF2B5EF4-FFF2-40B4-BE49-F238E27FC236}">
                <a16:creationId xmlns:a16="http://schemas.microsoft.com/office/drawing/2014/main" id="{8CF95920-906E-8DC9-9F34-2C70F2F26CF2}"/>
              </a:ext>
            </a:extLst>
          </p:cNvPr>
          <p:cNvSpPr>
            <a:spLocks noGrp="1"/>
          </p:cNvSpPr>
          <p:nvPr>
            <p:ph type="title"/>
          </p:nvPr>
        </p:nvSpPr>
        <p:spPr/>
        <p:txBody>
          <a:bodyPr/>
          <a:lstStyle/>
          <a:p>
            <a:r>
              <a:rPr lang="en-CA" dirty="0"/>
              <a:t>17 nm Carbon</a:t>
            </a:r>
          </a:p>
        </p:txBody>
      </p:sp>
      <p:sp>
        <p:nvSpPr>
          <p:cNvPr id="3" name="Text Placeholder 2">
            <a:extLst>
              <a:ext uri="{FF2B5EF4-FFF2-40B4-BE49-F238E27FC236}">
                <a16:creationId xmlns:a16="http://schemas.microsoft.com/office/drawing/2014/main" id="{23112359-2E5F-855A-00AF-EC8638185B7C}"/>
              </a:ext>
            </a:extLst>
          </p:cNvPr>
          <p:cNvSpPr>
            <a:spLocks noGrp="1"/>
          </p:cNvSpPr>
          <p:nvPr>
            <p:ph type="body" sz="quarter" idx="13"/>
          </p:nvPr>
        </p:nvSpPr>
        <p:spPr>
          <a:xfrm>
            <a:off x="-107075" y="1917700"/>
            <a:ext cx="5582589" cy="4940300"/>
          </a:xfrm>
        </p:spPr>
        <p:txBody>
          <a:bodyPr>
            <a:normAutofit/>
          </a:bodyPr>
          <a:lstStyle/>
          <a:p>
            <a:r>
              <a:rPr lang="en-CA" dirty="0"/>
              <a:t>25 keV He⁺</a:t>
            </a:r>
          </a:p>
          <a:p>
            <a:r>
              <a:rPr lang="en-CA" dirty="0"/>
              <a:t>0.12 ± 0.02 </a:t>
            </a:r>
            <a:r>
              <a:rPr lang="en-CA" dirty="0" err="1"/>
              <a:t>pA</a:t>
            </a:r>
            <a:endParaRPr lang="en-CA" dirty="0"/>
          </a:p>
          <a:p>
            <a:r>
              <a:rPr lang="en-CA" dirty="0"/>
              <a:t>35 min exposure</a:t>
            </a:r>
          </a:p>
          <a:p>
            <a:r>
              <a:rPr lang="en-CA" dirty="0"/>
              <a:t>Transmitted [%]:</a:t>
            </a:r>
          </a:p>
          <a:p>
            <a:pPr marL="457200" lvl="1" indent="0">
              <a:buNone/>
            </a:pPr>
            <a:r>
              <a:rPr lang="en-CA" dirty="0"/>
              <a:t>He⁺ / Total = 5.245 ± 0.017</a:t>
            </a:r>
          </a:p>
          <a:p>
            <a:pPr marL="457200" lvl="1" indent="0">
              <a:buNone/>
            </a:pPr>
            <a:r>
              <a:rPr lang="en-CA" dirty="0"/>
              <a:t>He⁰ / Total = 94.71 ± 0.10</a:t>
            </a:r>
          </a:p>
          <a:p>
            <a:pPr marL="457200" lvl="1" indent="0">
              <a:buNone/>
            </a:pPr>
            <a:r>
              <a:rPr lang="en-CA" dirty="0"/>
              <a:t>He⁻ / Total = </a:t>
            </a:r>
            <a:r>
              <a:rPr lang="en-CA" dirty="0">
                <a:solidFill>
                  <a:srgbClr val="C00000"/>
                </a:solidFill>
              </a:rPr>
              <a:t>0.0232 ± 0.0011</a:t>
            </a:r>
          </a:p>
          <a:p>
            <a:pPr marL="457200" lvl="1" indent="0">
              <a:buNone/>
            </a:pPr>
            <a:r>
              <a:rPr lang="en-CA" dirty="0"/>
              <a:t>He²⁺/Total = 0.0043 ± 0.0005</a:t>
            </a:r>
          </a:p>
          <a:p>
            <a:pPr marL="457200" lvl="1" indent="0">
              <a:buNone/>
            </a:pPr>
            <a:r>
              <a:rPr lang="en-CA" dirty="0"/>
              <a:t>Re. / Total = 0.0185 ± 0.0010</a:t>
            </a:r>
          </a:p>
          <a:p>
            <a:endParaRPr lang="en-CA" dirty="0"/>
          </a:p>
        </p:txBody>
      </p:sp>
      <p:sp>
        <p:nvSpPr>
          <p:cNvPr id="6" name="TextBox 5">
            <a:extLst>
              <a:ext uri="{FF2B5EF4-FFF2-40B4-BE49-F238E27FC236}">
                <a16:creationId xmlns:a16="http://schemas.microsoft.com/office/drawing/2014/main" id="{7D607396-CEAA-F9C4-578C-DB00413D22C5}"/>
              </a:ext>
            </a:extLst>
          </p:cNvPr>
          <p:cNvSpPr txBox="1"/>
          <p:nvPr/>
        </p:nvSpPr>
        <p:spPr>
          <a:xfrm>
            <a:off x="7050733" y="3350179"/>
            <a:ext cx="784934"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He⁰</a:t>
            </a:r>
          </a:p>
        </p:txBody>
      </p:sp>
      <p:sp>
        <p:nvSpPr>
          <p:cNvPr id="8" name="TextBox 7">
            <a:extLst>
              <a:ext uri="{FF2B5EF4-FFF2-40B4-BE49-F238E27FC236}">
                <a16:creationId xmlns:a16="http://schemas.microsoft.com/office/drawing/2014/main" id="{A12A6005-A181-2894-750F-358028314359}"/>
              </a:ext>
            </a:extLst>
          </p:cNvPr>
          <p:cNvSpPr txBox="1"/>
          <p:nvPr/>
        </p:nvSpPr>
        <p:spPr>
          <a:xfrm>
            <a:off x="8203050" y="2326681"/>
            <a:ext cx="706513"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a:t>
            </a:r>
          </a:p>
        </p:txBody>
      </p:sp>
      <p:sp>
        <p:nvSpPr>
          <p:cNvPr id="9" name="TextBox 8">
            <a:extLst>
              <a:ext uri="{FF2B5EF4-FFF2-40B4-BE49-F238E27FC236}">
                <a16:creationId xmlns:a16="http://schemas.microsoft.com/office/drawing/2014/main" id="{3EF1BCFE-EFBE-3259-A7A7-02BA5E0E2032}"/>
              </a:ext>
            </a:extLst>
          </p:cNvPr>
          <p:cNvSpPr txBox="1"/>
          <p:nvPr/>
        </p:nvSpPr>
        <p:spPr>
          <a:xfrm>
            <a:off x="5742742" y="4670393"/>
            <a:ext cx="706513" cy="461665"/>
          </a:xfrm>
          <a:prstGeom prst="rect">
            <a:avLst/>
          </a:prstGeom>
          <a:noFill/>
        </p:spPr>
        <p:txBody>
          <a:bodyPr wrap="square" rtlCol="0">
            <a:spAutoFit/>
          </a:bodyPr>
          <a:lstStyle/>
          <a:p>
            <a:pPr algn="ctr"/>
            <a:r>
              <a:rPr lang="en-CA" sz="2400" dirty="0">
                <a:solidFill>
                  <a:srgbClr val="C00000"/>
                </a:solidFill>
                <a:latin typeface="Times" panose="02020603050405020304" pitchFamily="18" charset="0"/>
                <a:cs typeface="Times" panose="02020603050405020304" pitchFamily="18" charset="0"/>
              </a:rPr>
              <a:t>He⁻</a:t>
            </a:r>
          </a:p>
        </p:txBody>
      </p:sp>
      <p:sp>
        <p:nvSpPr>
          <p:cNvPr id="4" name="Date Placeholder 2">
            <a:extLst>
              <a:ext uri="{FF2B5EF4-FFF2-40B4-BE49-F238E27FC236}">
                <a16:creationId xmlns:a16="http://schemas.microsoft.com/office/drawing/2014/main" id="{EE78654B-E4CD-B269-6C5C-84280BBB72C0}"/>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15" name="TextBox 14">
            <a:extLst>
              <a:ext uri="{FF2B5EF4-FFF2-40B4-BE49-F238E27FC236}">
                <a16:creationId xmlns:a16="http://schemas.microsoft.com/office/drawing/2014/main" id="{B3BD1A2F-8B0B-32BB-E438-D8E3164C42D1}"/>
              </a:ext>
            </a:extLst>
          </p:cNvPr>
          <p:cNvSpPr txBox="1"/>
          <p:nvPr/>
        </p:nvSpPr>
        <p:spPr>
          <a:xfrm>
            <a:off x="9330611" y="1314748"/>
            <a:ext cx="815178"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He²⁺</a:t>
            </a:r>
          </a:p>
        </p:txBody>
      </p:sp>
      <p:sp>
        <p:nvSpPr>
          <p:cNvPr id="7" name="Rectangle 6">
            <a:extLst>
              <a:ext uri="{FF2B5EF4-FFF2-40B4-BE49-F238E27FC236}">
                <a16:creationId xmlns:a16="http://schemas.microsoft.com/office/drawing/2014/main" id="{D7D16A2C-9B31-7229-0A58-66BF808D8909}"/>
              </a:ext>
            </a:extLst>
          </p:cNvPr>
          <p:cNvSpPr/>
          <p:nvPr/>
        </p:nvSpPr>
        <p:spPr>
          <a:xfrm>
            <a:off x="6973677" y="12700"/>
            <a:ext cx="2666082" cy="3182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Right Brace 10">
            <a:extLst>
              <a:ext uri="{FF2B5EF4-FFF2-40B4-BE49-F238E27FC236}">
                <a16:creationId xmlns:a16="http://schemas.microsoft.com/office/drawing/2014/main" id="{8A6A5DFA-FFF2-8ACB-27C2-835DC437986D}"/>
              </a:ext>
            </a:extLst>
          </p:cNvPr>
          <p:cNvSpPr/>
          <p:nvPr/>
        </p:nvSpPr>
        <p:spPr>
          <a:xfrm>
            <a:off x="4174645" y="3958498"/>
            <a:ext cx="510116" cy="1820955"/>
          </a:xfrm>
          <a:prstGeom prst="rightBrace">
            <a:avLst>
              <a:gd name="adj1" fmla="val 23271"/>
              <a:gd name="adj2" fmla="val 50000"/>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7" name="Rectangle 16">
            <a:extLst>
              <a:ext uri="{FF2B5EF4-FFF2-40B4-BE49-F238E27FC236}">
                <a16:creationId xmlns:a16="http://schemas.microsoft.com/office/drawing/2014/main" id="{76A31CB4-56D8-D60A-87F8-F194F3219968}"/>
              </a:ext>
            </a:extLst>
          </p:cNvPr>
          <p:cNvSpPr/>
          <p:nvPr/>
        </p:nvSpPr>
        <p:spPr>
          <a:xfrm>
            <a:off x="7007014" y="12700"/>
            <a:ext cx="1327361" cy="3700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Oval 19">
            <a:extLst>
              <a:ext uri="{FF2B5EF4-FFF2-40B4-BE49-F238E27FC236}">
                <a16:creationId xmlns:a16="http://schemas.microsoft.com/office/drawing/2014/main" id="{8928B93C-1AA3-3BB2-7461-FFB743EECA2D}"/>
              </a:ext>
            </a:extLst>
          </p:cNvPr>
          <p:cNvSpPr/>
          <p:nvPr/>
        </p:nvSpPr>
        <p:spPr>
          <a:xfrm>
            <a:off x="7443200" y="3604827"/>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Oval 21">
            <a:extLst>
              <a:ext uri="{FF2B5EF4-FFF2-40B4-BE49-F238E27FC236}">
                <a16:creationId xmlns:a16="http://schemas.microsoft.com/office/drawing/2014/main" id="{E600303C-9D0D-FCD8-2534-8F90E1A976BD}"/>
              </a:ext>
            </a:extLst>
          </p:cNvPr>
          <p:cNvSpPr/>
          <p:nvPr/>
        </p:nvSpPr>
        <p:spPr>
          <a:xfrm>
            <a:off x="8609347" y="2519676"/>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Oval 23">
            <a:extLst>
              <a:ext uri="{FF2B5EF4-FFF2-40B4-BE49-F238E27FC236}">
                <a16:creationId xmlns:a16="http://schemas.microsoft.com/office/drawing/2014/main" id="{C28658E1-ADC1-EB81-AACE-18E6D8117387}"/>
              </a:ext>
            </a:extLst>
          </p:cNvPr>
          <p:cNvSpPr/>
          <p:nvPr/>
        </p:nvSpPr>
        <p:spPr>
          <a:xfrm>
            <a:off x="9791540" y="1420346"/>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a:extLst>
              <a:ext uri="{FF2B5EF4-FFF2-40B4-BE49-F238E27FC236}">
                <a16:creationId xmlns:a16="http://schemas.microsoft.com/office/drawing/2014/main" id="{CF415B47-FA15-7A12-8AA8-3C20E09398CA}"/>
              </a:ext>
            </a:extLst>
          </p:cNvPr>
          <p:cNvSpPr/>
          <p:nvPr/>
        </p:nvSpPr>
        <p:spPr>
          <a:xfrm>
            <a:off x="6262228" y="4696203"/>
            <a:ext cx="1368000" cy="1368000"/>
          </a:xfrm>
          <a:prstGeom prst="ellipse">
            <a:avLst/>
          </a:prstGeom>
          <a:noFill/>
          <a:ln w="19050">
            <a:solidFill>
              <a:srgbClr val="C00000">
                <a:alpha val="4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TextBox 9">
            <a:extLst>
              <a:ext uri="{FF2B5EF4-FFF2-40B4-BE49-F238E27FC236}">
                <a16:creationId xmlns:a16="http://schemas.microsoft.com/office/drawing/2014/main" id="{2D96F14F-3F9D-2E72-17FE-97F3D17FA3CD}"/>
              </a:ext>
            </a:extLst>
          </p:cNvPr>
          <p:cNvSpPr txBox="1"/>
          <p:nvPr/>
        </p:nvSpPr>
        <p:spPr>
          <a:xfrm>
            <a:off x="4684761" y="4601640"/>
            <a:ext cx="5221872" cy="523220"/>
          </a:xfrm>
          <a:prstGeom prst="rect">
            <a:avLst/>
          </a:prstGeom>
          <a:solidFill>
            <a:schemeClr val="bg1"/>
          </a:solidFill>
          <a:ln w="19050">
            <a:solidFill>
              <a:schemeClr val="bg1">
                <a:lumMod val="50000"/>
              </a:schemeClr>
            </a:solidFill>
          </a:ln>
        </p:spPr>
        <p:txBody>
          <a:bodyPr wrap="square" rtlCol="0">
            <a:spAutoFit/>
          </a:bodyPr>
          <a:lstStyle/>
          <a:p>
            <a:r>
              <a:rPr lang="en-CA" sz="2800" dirty="0">
                <a:solidFill>
                  <a:srgbClr val="54585A"/>
                </a:solidFill>
                <a:latin typeface="Times" panose="02020603050405020304" pitchFamily="18" charset="0"/>
                <a:cs typeface="Times" panose="02020603050405020304" pitchFamily="18" charset="0"/>
              </a:rPr>
              <a:t>Poisson statistics uncertainty = √N</a:t>
            </a:r>
          </a:p>
        </p:txBody>
      </p:sp>
    </p:spTree>
    <p:extLst>
      <p:ext uri="{BB962C8B-B14F-4D97-AF65-F5344CB8AC3E}">
        <p14:creationId xmlns:p14="http://schemas.microsoft.com/office/powerpoint/2010/main" val="1827997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2D7C7-9C2E-A826-2CBF-34C3A34A8E87}"/>
              </a:ext>
            </a:extLst>
          </p:cNvPr>
          <p:cNvSpPr>
            <a:spLocks noGrp="1"/>
          </p:cNvSpPr>
          <p:nvPr>
            <p:ph type="title"/>
          </p:nvPr>
        </p:nvSpPr>
        <p:spPr/>
        <p:txBody>
          <a:bodyPr/>
          <a:lstStyle/>
          <a:p>
            <a:r>
              <a:rPr lang="en-CA" dirty="0"/>
              <a:t>Material Choice</a:t>
            </a:r>
          </a:p>
        </p:txBody>
      </p:sp>
      <p:sp>
        <p:nvSpPr>
          <p:cNvPr id="3" name="Date Placeholder 2">
            <a:extLst>
              <a:ext uri="{FF2B5EF4-FFF2-40B4-BE49-F238E27FC236}">
                <a16:creationId xmlns:a16="http://schemas.microsoft.com/office/drawing/2014/main" id="{D0AE417E-D6D4-3BB1-F8CA-6648CB5624BA}"/>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7E7DB007-B635-B7ED-D4BD-0146F3F0D816}"/>
              </a:ext>
            </a:extLst>
          </p:cNvPr>
          <p:cNvSpPr>
            <a:spLocks noGrp="1"/>
          </p:cNvSpPr>
          <p:nvPr>
            <p:ph type="sldNum" sz="quarter" idx="12"/>
          </p:nvPr>
        </p:nvSpPr>
        <p:spPr/>
        <p:txBody>
          <a:bodyPr/>
          <a:lstStyle/>
          <a:p>
            <a:fld id="{CC4A04E3-866B-424A-9F33-40E3799F4726}" type="slidenum">
              <a:rPr lang="en-US" smtClean="0"/>
              <a:t>10</a:t>
            </a:fld>
            <a:endParaRPr lang="en-US"/>
          </a:p>
        </p:txBody>
      </p:sp>
      <p:sp>
        <p:nvSpPr>
          <p:cNvPr id="5" name="Text Placeholder 4">
            <a:extLst>
              <a:ext uri="{FF2B5EF4-FFF2-40B4-BE49-F238E27FC236}">
                <a16:creationId xmlns:a16="http://schemas.microsoft.com/office/drawing/2014/main" id="{E1704A7A-E486-57D1-BD19-564E5FCDE0E0}"/>
              </a:ext>
            </a:extLst>
          </p:cNvPr>
          <p:cNvSpPr>
            <a:spLocks noGrp="1"/>
          </p:cNvSpPr>
          <p:nvPr>
            <p:ph type="body" sz="quarter" idx="13"/>
          </p:nvPr>
        </p:nvSpPr>
        <p:spPr>
          <a:xfrm>
            <a:off x="-107074" y="1917700"/>
            <a:ext cx="7336548" cy="4940300"/>
          </a:xfrm>
        </p:spPr>
        <p:txBody>
          <a:bodyPr>
            <a:normAutofit/>
          </a:bodyPr>
          <a:lstStyle/>
          <a:p>
            <a:r>
              <a:rPr lang="en-CA" dirty="0"/>
              <a:t>Match He⁺ velocity to the foil’s conduction band electron’s Fermi velocity.</a:t>
            </a:r>
          </a:p>
          <a:p>
            <a:pPr marL="0" indent="0">
              <a:buNone/>
            </a:pPr>
            <a:r>
              <a:rPr lang="en-CA" dirty="0"/>
              <a:t>			</a:t>
            </a:r>
            <a:r>
              <a:rPr lang="en-CA" i="1" dirty="0" err="1"/>
              <a:t>v</a:t>
            </a:r>
            <a:r>
              <a:rPr lang="en-CA" i="1" baseline="-25000" dirty="0" err="1"/>
              <a:t>ion</a:t>
            </a:r>
            <a:r>
              <a:rPr lang="en-CA" i="1" dirty="0"/>
              <a:t> ≈ </a:t>
            </a:r>
            <a:r>
              <a:rPr lang="en-CA" i="1" dirty="0" err="1"/>
              <a:t>v</a:t>
            </a:r>
            <a:r>
              <a:rPr lang="en-CA" i="1" baseline="-25000" dirty="0" err="1"/>
              <a:t>Fermi</a:t>
            </a:r>
            <a:endParaRPr lang="en-CA" i="1" baseline="-25000" dirty="0"/>
          </a:p>
          <a:p>
            <a:r>
              <a:rPr lang="en-CA" dirty="0"/>
              <a:t>Minimize the momentum transfer when the He⁺ captures an electron.</a:t>
            </a:r>
          </a:p>
          <a:p>
            <a:endParaRPr lang="en-CA" dirty="0"/>
          </a:p>
          <a:p>
            <a:r>
              <a:rPr lang="en-CA" dirty="0"/>
              <a:t>20 keV He⁺: 0.98 × 10⁶ m/s</a:t>
            </a:r>
          </a:p>
          <a:p>
            <a:r>
              <a:rPr lang="en-CA" dirty="0"/>
              <a:t>30 keV He⁺: 1.2 × 10⁶ m/s</a:t>
            </a:r>
          </a:p>
        </p:txBody>
      </p:sp>
      <p:graphicFrame>
        <p:nvGraphicFramePr>
          <p:cNvPr id="7" name="Table 6">
            <a:extLst>
              <a:ext uri="{FF2B5EF4-FFF2-40B4-BE49-F238E27FC236}">
                <a16:creationId xmlns:a16="http://schemas.microsoft.com/office/drawing/2014/main" id="{5B575091-8F68-5597-CB98-F9AA5A021887}"/>
              </a:ext>
            </a:extLst>
          </p:cNvPr>
          <p:cNvGraphicFramePr>
            <a:graphicFrameLocks noGrp="1"/>
          </p:cNvGraphicFramePr>
          <p:nvPr>
            <p:extLst>
              <p:ext uri="{D42A27DB-BD31-4B8C-83A1-F6EECF244321}">
                <p14:modId xmlns:p14="http://schemas.microsoft.com/office/powerpoint/2010/main" val="4226966402"/>
              </p:ext>
            </p:extLst>
          </p:nvPr>
        </p:nvGraphicFramePr>
        <p:xfrm>
          <a:off x="7229474" y="216646"/>
          <a:ext cx="2943226" cy="6196318"/>
        </p:xfrm>
        <a:graphic>
          <a:graphicData uri="http://schemas.openxmlformats.org/drawingml/2006/table">
            <a:tbl>
              <a:tblPr/>
              <a:tblGrid>
                <a:gridCol w="1663563">
                  <a:extLst>
                    <a:ext uri="{9D8B030D-6E8A-4147-A177-3AD203B41FA5}">
                      <a16:colId xmlns:a16="http://schemas.microsoft.com/office/drawing/2014/main" val="874593830"/>
                    </a:ext>
                  </a:extLst>
                </a:gridCol>
                <a:gridCol w="1279663">
                  <a:extLst>
                    <a:ext uri="{9D8B030D-6E8A-4147-A177-3AD203B41FA5}">
                      <a16:colId xmlns:a16="http://schemas.microsoft.com/office/drawing/2014/main" val="2706262180"/>
                    </a:ext>
                  </a:extLst>
                </a:gridCol>
              </a:tblGrid>
              <a:tr h="324000">
                <a:tc>
                  <a:txBody>
                    <a:bodyPr/>
                    <a:lstStyle/>
                    <a:p>
                      <a:pPr algn="ctr">
                        <a:buNone/>
                      </a:pPr>
                      <a:r>
                        <a:rPr lang="en-CA" sz="1800" b="1" kern="1200" dirty="0">
                          <a:solidFill>
                            <a:srgbClr val="C00000"/>
                          </a:solidFill>
                          <a:effectLst/>
                          <a:latin typeface="Trebuchet MS" panose="020B0603020202020204" pitchFamily="34" charset="0"/>
                          <a:ea typeface="+mn-ea"/>
                          <a:cs typeface="Times" panose="02020603050405020304" pitchFamily="18" charset="0"/>
                        </a:rPr>
                        <a:t>ELEMENT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FERMI</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VELOCITY</a:t>
                      </a:r>
                      <a:br>
                        <a:rPr lang="en-CA" sz="1800" dirty="0">
                          <a:solidFill>
                            <a:srgbClr val="C00000"/>
                          </a:solidFill>
                          <a:effectLst/>
                          <a:latin typeface="Trebuchet MS" panose="020B0603020202020204" pitchFamily="34" charset="0"/>
                          <a:cs typeface="Times" panose="02020603050405020304" pitchFamily="18" charset="0"/>
                        </a:rPr>
                      </a:br>
                      <a:r>
                        <a:rPr lang="en-CA" sz="1800" dirty="0">
                          <a:solidFill>
                            <a:srgbClr val="54585A"/>
                          </a:solidFill>
                          <a:effectLst/>
                          <a:latin typeface="Times" panose="02020603050405020304" pitchFamily="18" charset="0"/>
                          <a:cs typeface="Times" panose="02020603050405020304" pitchFamily="18" charset="0"/>
                        </a:rPr>
                        <a:t>[×10⁶ m/s]</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6695176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Cesium (Cs)</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0.75</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0123863"/>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Rubidium (Rb)</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0.81</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94670673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Potassium (K)</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0.86</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7043929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Sodium (Na)</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1.07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538735176"/>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Barium (Ba)</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1.13</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65089424"/>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Strontium (Sr)</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1.18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620471925"/>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Calcium (Ca)</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0330202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Lithium (Li)</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2312421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Niobium (Nb)</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94480097"/>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Silver (Ag)</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77195464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Palladium (Pd)</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1.39 (2.68)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9121171"/>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Gold (Au)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1.40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431413769"/>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Platinum (Pt)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1.42 (2.79)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3805364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Iridium (</a:t>
                      </a:r>
                      <a:r>
                        <a:rPr lang="en-CA" sz="1600" b="0" dirty="0" err="1">
                          <a:solidFill>
                            <a:srgbClr val="54585A"/>
                          </a:solidFill>
                          <a:effectLst/>
                          <a:latin typeface="Times" panose="02020603050405020304" pitchFamily="18" charset="0"/>
                          <a:cs typeface="Times" panose="02020603050405020304" pitchFamily="18" charset="0"/>
                        </a:rPr>
                        <a:t>Ir</a:t>
                      </a:r>
                      <a:r>
                        <a:rPr lang="en-CA" sz="1600" b="0" dirty="0">
                          <a:solidFill>
                            <a:srgbClr val="54585A"/>
                          </a:solidFill>
                          <a:effectLst/>
                          <a:latin typeface="Times" panose="02020603050405020304" pitchFamily="18" charset="0"/>
                          <a:cs typeface="Times" panose="02020603050405020304" pitchFamily="18" charset="0"/>
                        </a:rPr>
                        <a: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1.44 (3.00)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166841590"/>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Copper (Cu)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1.57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330245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Aluminum (Al)</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67487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Carbon (C)</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2.20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101744267"/>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Ruthenium (Ru)</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(2.60)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11863119"/>
                  </a:ext>
                </a:extLst>
              </a:tr>
            </a:tbl>
          </a:graphicData>
        </a:graphic>
      </p:graphicFrame>
      <p:sp>
        <p:nvSpPr>
          <p:cNvPr id="9" name="TextBox 8">
            <a:extLst>
              <a:ext uri="{FF2B5EF4-FFF2-40B4-BE49-F238E27FC236}">
                <a16:creationId xmlns:a16="http://schemas.microsoft.com/office/drawing/2014/main" id="{FB571DF8-A25F-2EA3-EF45-68671D51B236}"/>
              </a:ext>
            </a:extLst>
          </p:cNvPr>
          <p:cNvSpPr txBox="1"/>
          <p:nvPr/>
        </p:nvSpPr>
        <p:spPr>
          <a:xfrm>
            <a:off x="2102723" y="6094432"/>
            <a:ext cx="5354201" cy="369332"/>
          </a:xfrm>
          <a:prstGeom prst="rect">
            <a:avLst/>
          </a:prstGeom>
          <a:noFill/>
        </p:spPr>
        <p:txBody>
          <a:bodyPr wrap="square" rtlCol="0">
            <a:spAutoFit/>
          </a:bodyPr>
          <a:lstStyle/>
          <a:p>
            <a:pPr>
              <a:tabLst>
                <a:tab pos="361950" algn="l"/>
              </a:tabLst>
            </a:pPr>
            <a:r>
              <a:rPr lang="en-GB" dirty="0">
                <a:solidFill>
                  <a:srgbClr val="54585A"/>
                </a:solidFill>
                <a:latin typeface="Times" panose="02020603050405020304" pitchFamily="18" charset="0"/>
                <a:cs typeface="Times" panose="02020603050405020304" pitchFamily="18" charset="0"/>
              </a:rPr>
              <a:t>[7]	</a:t>
            </a:r>
            <a:r>
              <a:rPr lang="en-CA" dirty="0">
                <a:solidFill>
                  <a:srgbClr val="54585A"/>
                </a:solidFill>
                <a:latin typeface="Times" panose="02020603050405020304" pitchFamily="18" charset="0"/>
                <a:cs typeface="Times" panose="02020603050405020304" pitchFamily="18" charset="0"/>
              </a:rPr>
              <a:t>Ashcroft &amp; Mermin</a:t>
            </a:r>
            <a:r>
              <a:rPr lang="en-GB" dirty="0">
                <a:solidFill>
                  <a:srgbClr val="54585A"/>
                </a:solidFill>
                <a:latin typeface="Times" panose="02020603050405020304" pitchFamily="18" charset="0"/>
                <a:cs typeface="Times" panose="02020603050405020304" pitchFamily="18" charset="0"/>
              </a:rPr>
              <a:t>, “</a:t>
            </a:r>
            <a:r>
              <a:rPr lang="en-GB" i="1" dirty="0">
                <a:solidFill>
                  <a:srgbClr val="54585A"/>
                </a:solidFill>
                <a:latin typeface="Times" panose="02020603050405020304" pitchFamily="18" charset="0"/>
                <a:cs typeface="Times" panose="02020603050405020304" pitchFamily="18" charset="0"/>
              </a:rPr>
              <a:t>Solid State Physics</a:t>
            </a:r>
            <a:r>
              <a:rPr lang="en-GB" dirty="0">
                <a:solidFill>
                  <a:srgbClr val="54585A"/>
                </a:solidFill>
                <a:latin typeface="Times" panose="02020603050405020304" pitchFamily="18" charset="0"/>
                <a:cs typeface="Times" panose="02020603050405020304" pitchFamily="18" charset="0"/>
              </a:rPr>
              <a:t>” (1976)</a:t>
            </a:r>
            <a:endParaRPr lang="en-CA" dirty="0">
              <a:solidFill>
                <a:srgbClr val="54585A"/>
              </a:solidFill>
              <a:latin typeface="Times" panose="02020603050405020304" pitchFamily="18" charset="0"/>
              <a:cs typeface="Times" panose="02020603050405020304" pitchFamily="18" charset="0"/>
            </a:endParaRPr>
          </a:p>
        </p:txBody>
      </p:sp>
      <p:graphicFrame>
        <p:nvGraphicFramePr>
          <p:cNvPr id="40" name="Table 39">
            <a:extLst>
              <a:ext uri="{FF2B5EF4-FFF2-40B4-BE49-F238E27FC236}">
                <a16:creationId xmlns:a16="http://schemas.microsoft.com/office/drawing/2014/main" id="{4979CE77-355F-D870-3095-7EB8D61D4BBD}"/>
              </a:ext>
            </a:extLst>
          </p:cNvPr>
          <p:cNvGraphicFramePr>
            <a:graphicFrameLocks noGrp="1"/>
          </p:cNvGraphicFramePr>
          <p:nvPr>
            <p:extLst>
              <p:ext uri="{D42A27DB-BD31-4B8C-83A1-F6EECF244321}">
                <p14:modId xmlns:p14="http://schemas.microsoft.com/office/powerpoint/2010/main" val="3296067125"/>
              </p:ext>
            </p:extLst>
          </p:nvPr>
        </p:nvGraphicFramePr>
        <p:xfrm>
          <a:off x="7229474" y="216646"/>
          <a:ext cx="2943226" cy="6196318"/>
        </p:xfrm>
        <a:graphic>
          <a:graphicData uri="http://schemas.openxmlformats.org/drawingml/2006/table">
            <a:tbl>
              <a:tblPr/>
              <a:tblGrid>
                <a:gridCol w="1663563">
                  <a:extLst>
                    <a:ext uri="{9D8B030D-6E8A-4147-A177-3AD203B41FA5}">
                      <a16:colId xmlns:a16="http://schemas.microsoft.com/office/drawing/2014/main" val="874593830"/>
                    </a:ext>
                  </a:extLst>
                </a:gridCol>
                <a:gridCol w="1279663">
                  <a:extLst>
                    <a:ext uri="{9D8B030D-6E8A-4147-A177-3AD203B41FA5}">
                      <a16:colId xmlns:a16="http://schemas.microsoft.com/office/drawing/2014/main" val="2706262180"/>
                    </a:ext>
                  </a:extLst>
                </a:gridCol>
              </a:tblGrid>
              <a:tr h="324000">
                <a:tc>
                  <a:txBody>
                    <a:bodyPr/>
                    <a:lstStyle/>
                    <a:p>
                      <a:pPr algn="ctr">
                        <a:buNone/>
                      </a:pPr>
                      <a:r>
                        <a:rPr lang="en-CA" sz="1800" b="1" kern="1200" dirty="0">
                          <a:solidFill>
                            <a:srgbClr val="C00000"/>
                          </a:solidFill>
                          <a:effectLst/>
                          <a:latin typeface="Trebuchet MS" panose="020B0603020202020204" pitchFamily="34" charset="0"/>
                          <a:ea typeface="+mn-ea"/>
                          <a:cs typeface="Times" panose="02020603050405020304" pitchFamily="18" charset="0"/>
                        </a:rPr>
                        <a:t>ELEMENT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FERMI</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VELOCITY</a:t>
                      </a:r>
                      <a:br>
                        <a:rPr lang="en-CA" sz="1800" dirty="0">
                          <a:solidFill>
                            <a:srgbClr val="C00000"/>
                          </a:solidFill>
                          <a:effectLst/>
                          <a:latin typeface="Trebuchet MS" panose="020B0603020202020204" pitchFamily="34" charset="0"/>
                          <a:cs typeface="Times" panose="02020603050405020304" pitchFamily="18" charset="0"/>
                        </a:rPr>
                      </a:br>
                      <a:r>
                        <a:rPr lang="en-CA" sz="1800" dirty="0">
                          <a:solidFill>
                            <a:srgbClr val="54585A"/>
                          </a:solidFill>
                          <a:effectLst/>
                          <a:latin typeface="Times" panose="02020603050405020304" pitchFamily="18" charset="0"/>
                          <a:cs typeface="Times" panose="02020603050405020304" pitchFamily="18" charset="0"/>
                        </a:rPr>
                        <a:t>[×10⁶ m/s]</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6695176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Cesium (Cs)</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0.75</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0123863"/>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Rubidium (Rb)</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0.81</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94670673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Potassium (K)</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0.86</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70439299"/>
                  </a:ext>
                </a:extLst>
              </a:tr>
              <a:tr h="207207">
                <a:tc>
                  <a:txBody>
                    <a:bodyPr/>
                    <a:lstStyle/>
                    <a:p>
                      <a:pPr algn="r">
                        <a:buNone/>
                      </a:pPr>
                      <a:r>
                        <a:rPr lang="en-CA" sz="1600" b="1" i="1" u="none" strike="noStrike" dirty="0">
                          <a:solidFill>
                            <a:srgbClr val="54585A"/>
                          </a:solidFill>
                          <a:effectLst/>
                          <a:latin typeface="Times" panose="02020603050405020304" pitchFamily="18" charset="0"/>
                          <a:cs typeface="Times" panose="02020603050405020304" pitchFamily="18" charset="0"/>
                        </a:rPr>
                        <a:t>Sodium (Na)</a:t>
                      </a:r>
                      <a:endParaRPr lang="en-CA" sz="1600" b="1"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1.07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538735176"/>
                  </a:ext>
                </a:extLst>
              </a:tr>
              <a:tr h="207207">
                <a:tc>
                  <a:txBody>
                    <a:bodyPr/>
                    <a:lstStyle/>
                    <a:p>
                      <a:pPr algn="r">
                        <a:buNone/>
                      </a:pPr>
                      <a:r>
                        <a:rPr lang="en-CA" sz="1600" b="1" i="1" dirty="0">
                          <a:solidFill>
                            <a:srgbClr val="54585A"/>
                          </a:solidFill>
                          <a:effectLst/>
                          <a:latin typeface="Times" panose="02020603050405020304" pitchFamily="18" charset="0"/>
                          <a:cs typeface="Times" panose="02020603050405020304" pitchFamily="18" charset="0"/>
                        </a:rPr>
                        <a:t>Barium (Ba)</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1.13</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65089424"/>
                  </a:ext>
                </a:extLst>
              </a:tr>
              <a:tr h="207207">
                <a:tc>
                  <a:txBody>
                    <a:bodyPr/>
                    <a:lstStyle/>
                    <a:p>
                      <a:pPr algn="r">
                        <a:buNone/>
                      </a:pPr>
                      <a:r>
                        <a:rPr lang="en-CA" sz="1600" b="1" i="1" u="none" strike="noStrike" dirty="0">
                          <a:solidFill>
                            <a:srgbClr val="54585A"/>
                          </a:solidFill>
                          <a:effectLst/>
                          <a:latin typeface="Times" panose="02020603050405020304" pitchFamily="18" charset="0"/>
                          <a:cs typeface="Times" panose="02020603050405020304" pitchFamily="18" charset="0"/>
                        </a:rPr>
                        <a:t>Strontium (Sr)</a:t>
                      </a:r>
                      <a:endParaRPr lang="en-CA" sz="1600" b="1"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1.18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620471925"/>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Calcium (Ca)</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0330202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Lithium (Li)</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2312421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Niobium (Nb)</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94480097"/>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Silver (Ag)</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77195464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Palladium (Pd)</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1.39 (2.68)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9121171"/>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Gold (Au)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1.40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431413769"/>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Platinum (Pt)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1.42 (2.79)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3805364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Iridium (</a:t>
                      </a:r>
                      <a:r>
                        <a:rPr lang="en-CA" sz="1600" b="0" dirty="0" err="1">
                          <a:solidFill>
                            <a:srgbClr val="54585A"/>
                          </a:solidFill>
                          <a:effectLst/>
                          <a:latin typeface="Times" panose="02020603050405020304" pitchFamily="18" charset="0"/>
                          <a:cs typeface="Times" panose="02020603050405020304" pitchFamily="18" charset="0"/>
                        </a:rPr>
                        <a:t>Ir</a:t>
                      </a:r>
                      <a:r>
                        <a:rPr lang="en-CA" sz="1600" b="0" dirty="0">
                          <a:solidFill>
                            <a:srgbClr val="54585A"/>
                          </a:solidFill>
                          <a:effectLst/>
                          <a:latin typeface="Times" panose="02020603050405020304" pitchFamily="18" charset="0"/>
                          <a:cs typeface="Times" panose="02020603050405020304" pitchFamily="18" charset="0"/>
                        </a:rPr>
                        <a: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1.44 (3.00)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166841590"/>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Copper (Cu)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1.57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330245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Aluminum (Al)</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67487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Carbon (C)</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2.20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101744267"/>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Ruthenium (Ru)</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(2.60)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11863119"/>
                  </a:ext>
                </a:extLst>
              </a:tr>
            </a:tbl>
          </a:graphicData>
        </a:graphic>
      </p:graphicFrame>
      <p:graphicFrame>
        <p:nvGraphicFramePr>
          <p:cNvPr id="42" name="Table 41">
            <a:extLst>
              <a:ext uri="{FF2B5EF4-FFF2-40B4-BE49-F238E27FC236}">
                <a16:creationId xmlns:a16="http://schemas.microsoft.com/office/drawing/2014/main" id="{96C145C0-9093-CA7E-6093-6221575E623B}"/>
              </a:ext>
            </a:extLst>
          </p:cNvPr>
          <p:cNvGraphicFramePr>
            <a:graphicFrameLocks noGrp="1"/>
          </p:cNvGraphicFramePr>
          <p:nvPr>
            <p:extLst>
              <p:ext uri="{D42A27DB-BD31-4B8C-83A1-F6EECF244321}">
                <p14:modId xmlns:p14="http://schemas.microsoft.com/office/powerpoint/2010/main" val="2482478943"/>
              </p:ext>
            </p:extLst>
          </p:nvPr>
        </p:nvGraphicFramePr>
        <p:xfrm>
          <a:off x="7229474" y="216646"/>
          <a:ext cx="2943226" cy="6196318"/>
        </p:xfrm>
        <a:graphic>
          <a:graphicData uri="http://schemas.openxmlformats.org/drawingml/2006/table">
            <a:tbl>
              <a:tblPr/>
              <a:tblGrid>
                <a:gridCol w="1663563">
                  <a:extLst>
                    <a:ext uri="{9D8B030D-6E8A-4147-A177-3AD203B41FA5}">
                      <a16:colId xmlns:a16="http://schemas.microsoft.com/office/drawing/2014/main" val="874593830"/>
                    </a:ext>
                  </a:extLst>
                </a:gridCol>
                <a:gridCol w="1279663">
                  <a:extLst>
                    <a:ext uri="{9D8B030D-6E8A-4147-A177-3AD203B41FA5}">
                      <a16:colId xmlns:a16="http://schemas.microsoft.com/office/drawing/2014/main" val="2706262180"/>
                    </a:ext>
                  </a:extLst>
                </a:gridCol>
              </a:tblGrid>
              <a:tr h="324000">
                <a:tc>
                  <a:txBody>
                    <a:bodyPr/>
                    <a:lstStyle/>
                    <a:p>
                      <a:pPr algn="ctr">
                        <a:buNone/>
                      </a:pPr>
                      <a:r>
                        <a:rPr lang="en-CA" sz="1800" b="1" kern="1200" dirty="0">
                          <a:solidFill>
                            <a:srgbClr val="C00000"/>
                          </a:solidFill>
                          <a:effectLst/>
                          <a:latin typeface="Trebuchet MS" panose="020B0603020202020204" pitchFamily="34" charset="0"/>
                          <a:ea typeface="+mn-ea"/>
                          <a:cs typeface="Times" panose="02020603050405020304" pitchFamily="18" charset="0"/>
                        </a:rPr>
                        <a:t>ELEMENT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FERMI</a:t>
                      </a:r>
                    </a:p>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VELOCITY</a:t>
                      </a:r>
                      <a:br>
                        <a:rPr lang="en-CA" sz="1800" dirty="0">
                          <a:solidFill>
                            <a:srgbClr val="C00000"/>
                          </a:solidFill>
                          <a:effectLst/>
                          <a:latin typeface="Trebuchet MS" panose="020B0603020202020204" pitchFamily="34" charset="0"/>
                          <a:cs typeface="Times" panose="02020603050405020304" pitchFamily="18" charset="0"/>
                        </a:rPr>
                      </a:br>
                      <a:r>
                        <a:rPr lang="en-CA" sz="1800" dirty="0">
                          <a:solidFill>
                            <a:srgbClr val="54585A"/>
                          </a:solidFill>
                          <a:effectLst/>
                          <a:latin typeface="Times" panose="02020603050405020304" pitchFamily="18" charset="0"/>
                          <a:cs typeface="Times" panose="02020603050405020304" pitchFamily="18" charset="0"/>
                        </a:rPr>
                        <a:t>[×10⁶ m/s]</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6695176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Cesium (Cs)</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0.75</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0123863"/>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Rubidium (Rb)</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0.81</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94670673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Potassium (K)</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0.86</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70439299"/>
                  </a:ext>
                </a:extLst>
              </a:tr>
              <a:tr h="207207">
                <a:tc>
                  <a:txBody>
                    <a:bodyPr/>
                    <a:lstStyle/>
                    <a:p>
                      <a:pPr algn="r">
                        <a:buNone/>
                      </a:pPr>
                      <a:r>
                        <a:rPr lang="en-CA" sz="1600" b="1" i="1" u="none" strike="noStrike" dirty="0">
                          <a:solidFill>
                            <a:srgbClr val="54585A"/>
                          </a:solidFill>
                          <a:effectLst/>
                          <a:latin typeface="Times" panose="02020603050405020304" pitchFamily="18" charset="0"/>
                          <a:cs typeface="Times" panose="02020603050405020304" pitchFamily="18" charset="0"/>
                        </a:rPr>
                        <a:t>Sodium (Na)</a:t>
                      </a:r>
                      <a:endParaRPr lang="en-CA" sz="1600" b="1"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1.07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538735176"/>
                  </a:ext>
                </a:extLst>
              </a:tr>
              <a:tr h="207207">
                <a:tc>
                  <a:txBody>
                    <a:bodyPr/>
                    <a:lstStyle/>
                    <a:p>
                      <a:pPr algn="r">
                        <a:buNone/>
                      </a:pPr>
                      <a:r>
                        <a:rPr lang="en-CA" sz="1600" b="1" i="1" dirty="0">
                          <a:solidFill>
                            <a:srgbClr val="54585A"/>
                          </a:solidFill>
                          <a:effectLst/>
                          <a:latin typeface="Times" panose="02020603050405020304" pitchFamily="18" charset="0"/>
                          <a:cs typeface="Times" panose="02020603050405020304" pitchFamily="18" charset="0"/>
                        </a:rPr>
                        <a:t>Barium (Ba)</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1.13</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65089424"/>
                  </a:ext>
                </a:extLst>
              </a:tr>
              <a:tr h="207207">
                <a:tc>
                  <a:txBody>
                    <a:bodyPr/>
                    <a:lstStyle/>
                    <a:p>
                      <a:pPr algn="r">
                        <a:buNone/>
                      </a:pPr>
                      <a:r>
                        <a:rPr lang="en-CA" sz="1600" b="1" i="1" u="none" strike="noStrike" dirty="0">
                          <a:solidFill>
                            <a:srgbClr val="54585A"/>
                          </a:solidFill>
                          <a:effectLst/>
                          <a:latin typeface="Times" panose="02020603050405020304" pitchFamily="18" charset="0"/>
                          <a:cs typeface="Times" panose="02020603050405020304" pitchFamily="18" charset="0"/>
                        </a:rPr>
                        <a:t>Strontium (Sr)</a:t>
                      </a:r>
                      <a:endParaRPr lang="en-CA" sz="1600" b="1"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1.18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620471925"/>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Calcium (Ca)</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0330202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Lithium (Li)</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2312421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Niobium (Nb)</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94480097"/>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Silver (Ag)</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77195464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Palladium (Pd)</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1.39 (2.68)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9121171"/>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Gold (Au)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1.40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431413769"/>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Platinum (Pt)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1.42 (2.79)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3805364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Iridium (</a:t>
                      </a:r>
                      <a:r>
                        <a:rPr lang="en-CA" sz="1600" b="0" dirty="0" err="1">
                          <a:solidFill>
                            <a:srgbClr val="54585A"/>
                          </a:solidFill>
                          <a:effectLst/>
                          <a:latin typeface="Times" panose="02020603050405020304" pitchFamily="18" charset="0"/>
                          <a:cs typeface="Times" panose="02020603050405020304" pitchFamily="18" charset="0"/>
                        </a:rPr>
                        <a:t>Ir</a:t>
                      </a:r>
                      <a:r>
                        <a:rPr lang="en-CA" sz="1600" b="0" dirty="0">
                          <a:solidFill>
                            <a:srgbClr val="54585A"/>
                          </a:solidFill>
                          <a:effectLst/>
                          <a:latin typeface="Times" panose="02020603050405020304" pitchFamily="18" charset="0"/>
                          <a:cs typeface="Times" panose="02020603050405020304" pitchFamily="18" charset="0"/>
                        </a:rPr>
                        <a: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1.44 (3.00)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166841590"/>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Copper (Cu)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1.57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330245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Aluminum (Al)</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674876"/>
                  </a:ext>
                </a:extLst>
              </a:tr>
              <a:tr h="207207">
                <a:tc>
                  <a:txBody>
                    <a:bodyPr/>
                    <a:lstStyle/>
                    <a:p>
                      <a:pPr algn="r">
                        <a:buNone/>
                      </a:pPr>
                      <a:r>
                        <a:rPr lang="en-CA" sz="1600" b="1" dirty="0">
                          <a:solidFill>
                            <a:srgbClr val="54585A"/>
                          </a:solidFill>
                          <a:effectLst/>
                          <a:latin typeface="Times" panose="02020603050405020304" pitchFamily="18" charset="0"/>
                          <a:cs typeface="Times" panose="02020603050405020304" pitchFamily="18" charset="0"/>
                        </a:rPr>
                        <a:t>Carbon (C)</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dirty="0">
                          <a:solidFill>
                            <a:srgbClr val="54585A"/>
                          </a:solidFill>
                          <a:effectLst/>
                          <a:latin typeface="Times" panose="02020603050405020304" pitchFamily="18" charset="0"/>
                          <a:cs typeface="Times" panose="02020603050405020304" pitchFamily="18" charset="0"/>
                        </a:rPr>
                        <a:t>2.20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101744267"/>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Ruthenium (Ru)</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(2.60)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11863119"/>
                  </a:ext>
                </a:extLst>
              </a:tr>
            </a:tbl>
          </a:graphicData>
        </a:graphic>
      </p:graphicFrame>
      <p:graphicFrame>
        <p:nvGraphicFramePr>
          <p:cNvPr id="44" name="Table 43">
            <a:extLst>
              <a:ext uri="{FF2B5EF4-FFF2-40B4-BE49-F238E27FC236}">
                <a16:creationId xmlns:a16="http://schemas.microsoft.com/office/drawing/2014/main" id="{30172E20-0139-2381-D43E-2A5F32242C4E}"/>
              </a:ext>
            </a:extLst>
          </p:cNvPr>
          <p:cNvGraphicFramePr>
            <a:graphicFrameLocks noGrp="1"/>
          </p:cNvGraphicFramePr>
          <p:nvPr>
            <p:extLst>
              <p:ext uri="{D42A27DB-BD31-4B8C-83A1-F6EECF244321}">
                <p14:modId xmlns:p14="http://schemas.microsoft.com/office/powerpoint/2010/main" val="391511168"/>
              </p:ext>
            </p:extLst>
          </p:nvPr>
        </p:nvGraphicFramePr>
        <p:xfrm>
          <a:off x="7229474" y="216646"/>
          <a:ext cx="2943226" cy="6196318"/>
        </p:xfrm>
        <a:graphic>
          <a:graphicData uri="http://schemas.openxmlformats.org/drawingml/2006/table">
            <a:tbl>
              <a:tblPr/>
              <a:tblGrid>
                <a:gridCol w="1663563">
                  <a:extLst>
                    <a:ext uri="{9D8B030D-6E8A-4147-A177-3AD203B41FA5}">
                      <a16:colId xmlns:a16="http://schemas.microsoft.com/office/drawing/2014/main" val="874593830"/>
                    </a:ext>
                  </a:extLst>
                </a:gridCol>
                <a:gridCol w="1279663">
                  <a:extLst>
                    <a:ext uri="{9D8B030D-6E8A-4147-A177-3AD203B41FA5}">
                      <a16:colId xmlns:a16="http://schemas.microsoft.com/office/drawing/2014/main" val="2706262180"/>
                    </a:ext>
                  </a:extLst>
                </a:gridCol>
              </a:tblGrid>
              <a:tr h="324000">
                <a:tc>
                  <a:txBody>
                    <a:bodyPr/>
                    <a:lstStyle/>
                    <a:p>
                      <a:pPr algn="ctr">
                        <a:buNone/>
                      </a:pPr>
                      <a:r>
                        <a:rPr lang="en-CA" sz="1800" b="1" kern="1200" dirty="0">
                          <a:solidFill>
                            <a:srgbClr val="C00000"/>
                          </a:solidFill>
                          <a:effectLst/>
                          <a:latin typeface="Trebuchet MS" panose="020B0603020202020204" pitchFamily="34" charset="0"/>
                          <a:ea typeface="+mn-ea"/>
                          <a:cs typeface="Times" panose="02020603050405020304" pitchFamily="18" charset="0"/>
                        </a:rPr>
                        <a:t>Element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sz="1800" b="1" dirty="0">
                          <a:solidFill>
                            <a:srgbClr val="C00000"/>
                          </a:solidFill>
                          <a:effectLst/>
                          <a:latin typeface="Trebuchet MS" panose="020B0603020202020204" pitchFamily="34" charset="0"/>
                          <a:cs typeface="Times" panose="02020603050405020304" pitchFamily="18" charset="0"/>
                        </a:rPr>
                        <a:t>Fermi Velocity</a:t>
                      </a:r>
                      <a:br>
                        <a:rPr lang="en-CA" sz="1800" dirty="0">
                          <a:solidFill>
                            <a:srgbClr val="C00000"/>
                          </a:solidFill>
                          <a:effectLst/>
                          <a:latin typeface="Trebuchet MS" panose="020B0603020202020204" pitchFamily="34" charset="0"/>
                          <a:cs typeface="Times" panose="02020603050405020304" pitchFamily="18" charset="0"/>
                        </a:rPr>
                      </a:br>
                      <a:r>
                        <a:rPr lang="en-CA" sz="1800" dirty="0">
                          <a:solidFill>
                            <a:srgbClr val="54585A"/>
                          </a:solidFill>
                          <a:effectLst/>
                          <a:latin typeface="Times" panose="02020603050405020304" pitchFamily="18" charset="0"/>
                          <a:cs typeface="Times" panose="02020603050405020304" pitchFamily="18" charset="0"/>
                        </a:rPr>
                        <a:t>[×10⁶ m/s]</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406695176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Cesium (Cs)</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0.75</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0123863"/>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Rubidium (Rb)</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0.81</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94670673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Potassium (K)</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0.86</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970439299"/>
                  </a:ext>
                </a:extLst>
              </a:tr>
              <a:tr h="207207">
                <a:tc>
                  <a:txBody>
                    <a:bodyPr/>
                    <a:lstStyle/>
                    <a:p>
                      <a:pPr algn="r">
                        <a:buNone/>
                      </a:pPr>
                      <a:r>
                        <a:rPr lang="en-CA" sz="1600" b="1" i="1" u="none" strike="noStrike" dirty="0">
                          <a:solidFill>
                            <a:srgbClr val="54585A"/>
                          </a:solidFill>
                          <a:effectLst/>
                          <a:latin typeface="Times" panose="02020603050405020304" pitchFamily="18" charset="0"/>
                          <a:cs typeface="Times" panose="02020603050405020304" pitchFamily="18" charset="0"/>
                        </a:rPr>
                        <a:t>Sodium (Na)</a:t>
                      </a:r>
                      <a:endParaRPr lang="en-CA" sz="1600" b="1"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1.07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538735176"/>
                  </a:ext>
                </a:extLst>
              </a:tr>
              <a:tr h="207207">
                <a:tc>
                  <a:txBody>
                    <a:bodyPr/>
                    <a:lstStyle/>
                    <a:p>
                      <a:pPr algn="r">
                        <a:buNone/>
                      </a:pPr>
                      <a:r>
                        <a:rPr lang="en-CA" sz="1600" b="1" i="1" dirty="0">
                          <a:solidFill>
                            <a:srgbClr val="54585A"/>
                          </a:solidFill>
                          <a:effectLst/>
                          <a:latin typeface="Times" panose="02020603050405020304" pitchFamily="18" charset="0"/>
                          <a:cs typeface="Times" panose="02020603050405020304" pitchFamily="18" charset="0"/>
                        </a:rPr>
                        <a:t>Barium (Ba)</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1.13</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865089424"/>
                  </a:ext>
                </a:extLst>
              </a:tr>
              <a:tr h="207207">
                <a:tc>
                  <a:txBody>
                    <a:bodyPr/>
                    <a:lstStyle/>
                    <a:p>
                      <a:pPr algn="r">
                        <a:buNone/>
                      </a:pPr>
                      <a:r>
                        <a:rPr lang="en-CA" sz="1600" b="1" i="1" u="none" strike="noStrike" dirty="0">
                          <a:solidFill>
                            <a:srgbClr val="54585A"/>
                          </a:solidFill>
                          <a:effectLst/>
                          <a:latin typeface="Times" panose="02020603050405020304" pitchFamily="18" charset="0"/>
                          <a:cs typeface="Times" panose="02020603050405020304" pitchFamily="18" charset="0"/>
                        </a:rPr>
                        <a:t>Strontium (Sr)</a:t>
                      </a:r>
                      <a:endParaRPr lang="en-CA" sz="1600" b="1"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54585A"/>
                          </a:solidFill>
                          <a:effectLst/>
                          <a:latin typeface="Times" panose="02020603050405020304" pitchFamily="18" charset="0"/>
                          <a:cs typeface="Times" panose="02020603050405020304" pitchFamily="18" charset="0"/>
                        </a:rPr>
                        <a:t>1.18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620471925"/>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Calcium (Ca)</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03302029"/>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Lithium (Li)</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1.29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23124218"/>
                  </a:ext>
                </a:extLst>
              </a:tr>
              <a:tr h="207207">
                <a:tc>
                  <a:txBody>
                    <a:bodyPr/>
                    <a:lstStyle/>
                    <a:p>
                      <a:pPr algn="r">
                        <a:buNone/>
                      </a:pPr>
                      <a:r>
                        <a:rPr lang="en-CA" sz="1600" b="0" i="1" dirty="0">
                          <a:solidFill>
                            <a:srgbClr val="54585A"/>
                          </a:solidFill>
                          <a:effectLst/>
                          <a:latin typeface="Times" panose="02020603050405020304" pitchFamily="18" charset="0"/>
                          <a:cs typeface="Times" panose="02020603050405020304" pitchFamily="18" charset="0"/>
                        </a:rPr>
                        <a:t>Niobium (Nb)</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94480097"/>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Silver (Ag)</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1.39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77195464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Palladium (Pd)</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1.39 (2.68)</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89121171"/>
                  </a:ext>
                </a:extLst>
              </a:tr>
              <a:tr h="207207">
                <a:tc>
                  <a:txBody>
                    <a:bodyPr/>
                    <a:lstStyle/>
                    <a:p>
                      <a:pPr algn="r">
                        <a:buNone/>
                      </a:pPr>
                      <a:r>
                        <a:rPr lang="en-CA" sz="1600" b="1" i="1" u="none" strike="noStrike" dirty="0">
                          <a:solidFill>
                            <a:srgbClr val="C00000"/>
                          </a:solidFill>
                          <a:effectLst/>
                          <a:latin typeface="Times" panose="02020603050405020304" pitchFamily="18" charset="0"/>
                          <a:cs typeface="Times" panose="02020603050405020304" pitchFamily="18" charset="0"/>
                        </a:rPr>
                        <a:t>Gold (Au)</a:t>
                      </a:r>
                      <a:endParaRPr lang="en-CA" sz="1600" b="1" i="1" dirty="0">
                        <a:solidFill>
                          <a:srgbClr val="C00000"/>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i="1" dirty="0">
                          <a:solidFill>
                            <a:srgbClr val="C00000"/>
                          </a:solidFill>
                          <a:effectLst/>
                          <a:latin typeface="Times" panose="02020603050405020304" pitchFamily="18" charset="0"/>
                          <a:cs typeface="Times" panose="02020603050405020304" pitchFamily="18" charset="0"/>
                        </a:rPr>
                        <a:t>1.40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431413769"/>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Platinum (Pt)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1.42 (2.79)</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3805364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Iridium (</a:t>
                      </a:r>
                      <a:r>
                        <a:rPr lang="en-CA" sz="1600" b="0" dirty="0" err="1">
                          <a:solidFill>
                            <a:srgbClr val="54585A"/>
                          </a:solidFill>
                          <a:effectLst/>
                          <a:latin typeface="Times" panose="02020603050405020304" pitchFamily="18" charset="0"/>
                          <a:cs typeface="Times" panose="02020603050405020304" pitchFamily="18" charset="0"/>
                        </a:rPr>
                        <a:t>Ir</a:t>
                      </a:r>
                      <a:r>
                        <a:rPr lang="en-CA" sz="1600" b="0" dirty="0">
                          <a:solidFill>
                            <a:srgbClr val="54585A"/>
                          </a:solidFill>
                          <a:effectLst/>
                          <a:latin typeface="Times" panose="02020603050405020304" pitchFamily="18" charset="0"/>
                          <a:cs typeface="Times" panose="02020603050405020304" pitchFamily="18" charset="0"/>
                        </a:rPr>
                        <a:t>)</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1.44 (3.00)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166841590"/>
                  </a:ext>
                </a:extLst>
              </a:tr>
              <a:tr h="207207">
                <a:tc>
                  <a:txBody>
                    <a:bodyPr/>
                    <a:lstStyle/>
                    <a:p>
                      <a:pPr algn="r">
                        <a:buNone/>
                      </a:pPr>
                      <a:r>
                        <a:rPr lang="en-CA" sz="1600" b="0" i="1" u="none" strike="noStrike" dirty="0">
                          <a:solidFill>
                            <a:srgbClr val="54585A"/>
                          </a:solidFill>
                          <a:effectLst/>
                          <a:latin typeface="Times" panose="02020603050405020304" pitchFamily="18" charset="0"/>
                          <a:cs typeface="Times" panose="02020603050405020304" pitchFamily="18" charset="0"/>
                        </a:rPr>
                        <a:t>Copper (Cu)</a:t>
                      </a:r>
                      <a:endParaRPr lang="en-CA" sz="1600" b="0" i="1" dirty="0">
                        <a:solidFill>
                          <a:srgbClr val="54585A"/>
                        </a:solidFill>
                        <a:effectLst/>
                        <a:latin typeface="Times" panose="02020603050405020304" pitchFamily="18" charset="0"/>
                        <a:cs typeface="Times" panose="02020603050405020304" pitchFamily="18" charset="0"/>
                      </a:endParaRP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i="1" dirty="0">
                          <a:solidFill>
                            <a:srgbClr val="54585A"/>
                          </a:solidFill>
                          <a:effectLst/>
                          <a:latin typeface="Times" panose="02020603050405020304" pitchFamily="18" charset="0"/>
                          <a:cs typeface="Times" panose="02020603050405020304" pitchFamily="18" charset="0"/>
                        </a:rPr>
                        <a:t>1.57</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733024586"/>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Aluminum (Al)</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2.00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42674876"/>
                  </a:ext>
                </a:extLst>
              </a:tr>
              <a:tr h="207207">
                <a:tc>
                  <a:txBody>
                    <a:bodyPr/>
                    <a:lstStyle/>
                    <a:p>
                      <a:pPr algn="r">
                        <a:buNone/>
                      </a:pPr>
                      <a:r>
                        <a:rPr lang="en-CA" sz="1600" b="1" dirty="0">
                          <a:solidFill>
                            <a:srgbClr val="54585A"/>
                          </a:solidFill>
                          <a:effectLst/>
                          <a:latin typeface="Times" panose="02020603050405020304" pitchFamily="18" charset="0"/>
                          <a:cs typeface="Times" panose="02020603050405020304" pitchFamily="18" charset="0"/>
                        </a:rPr>
                        <a:t>Carbon (C)</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buNone/>
                      </a:pPr>
                      <a:r>
                        <a:rPr lang="en-CA" sz="1600" b="1" dirty="0">
                          <a:solidFill>
                            <a:srgbClr val="54585A"/>
                          </a:solidFill>
                          <a:effectLst/>
                          <a:latin typeface="Times" panose="02020603050405020304" pitchFamily="18" charset="0"/>
                          <a:cs typeface="Times" panose="02020603050405020304" pitchFamily="18" charset="0"/>
                        </a:rPr>
                        <a:t>2.20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101744267"/>
                  </a:ext>
                </a:extLst>
              </a:tr>
              <a:tr h="207207">
                <a:tc>
                  <a:txBody>
                    <a:bodyPr/>
                    <a:lstStyle/>
                    <a:p>
                      <a:pPr algn="r">
                        <a:buNone/>
                      </a:pPr>
                      <a:r>
                        <a:rPr lang="en-CA" sz="1600" b="0" dirty="0">
                          <a:solidFill>
                            <a:srgbClr val="54585A"/>
                          </a:solidFill>
                          <a:effectLst/>
                          <a:latin typeface="Times" panose="02020603050405020304" pitchFamily="18" charset="0"/>
                          <a:cs typeface="Times" panose="02020603050405020304" pitchFamily="18" charset="0"/>
                        </a:rPr>
                        <a:t>Ruthenium (Ru)</a:t>
                      </a:r>
                    </a:p>
                  </a:txBody>
                  <a:tcPr marL="51802" marR="51802" marT="25901" marB="25901" anchor="ctr">
                    <a:lnL w="28575" cap="flat" cmpd="sng" algn="ctr">
                      <a:solidFill>
                        <a:schemeClr val="bg1">
                          <a:lumMod val="50000"/>
                        </a:schemeClr>
                      </a:solidFill>
                      <a:prstDash val="solid"/>
                      <a:round/>
                      <a:headEnd type="none" w="med" len="med"/>
                      <a:tailEnd type="none" w="med" len="med"/>
                    </a:lnL>
                    <a:lnR w="952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buNone/>
                      </a:pPr>
                      <a:r>
                        <a:rPr lang="en-CA" sz="1600" dirty="0">
                          <a:solidFill>
                            <a:srgbClr val="54585A"/>
                          </a:solidFill>
                          <a:effectLst/>
                          <a:latin typeface="Times" panose="02020603050405020304" pitchFamily="18" charset="0"/>
                          <a:cs typeface="Times" panose="02020603050405020304" pitchFamily="18" charset="0"/>
                        </a:rPr>
                        <a:t>(2.60)</a:t>
                      </a:r>
                    </a:p>
                  </a:txBody>
                  <a:tcPr marL="51802" marR="51802" marT="25901" marB="25901" anchor="ctr">
                    <a:lnL w="952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111863119"/>
                  </a:ext>
                </a:extLst>
              </a:tr>
            </a:tbl>
          </a:graphicData>
        </a:graphic>
      </p:graphicFrame>
      <p:sp>
        <p:nvSpPr>
          <p:cNvPr id="11" name="Left Brace 10">
            <a:extLst>
              <a:ext uri="{FF2B5EF4-FFF2-40B4-BE49-F238E27FC236}">
                <a16:creationId xmlns:a16="http://schemas.microsoft.com/office/drawing/2014/main" id="{1F686A79-62FE-6676-A8C8-BB7B3078F9B4}"/>
              </a:ext>
            </a:extLst>
          </p:cNvPr>
          <p:cNvSpPr/>
          <p:nvPr/>
        </p:nvSpPr>
        <p:spPr>
          <a:xfrm rot="10800000">
            <a:off x="10190599" y="1978026"/>
            <a:ext cx="230909" cy="893762"/>
          </a:xfrm>
          <a:prstGeom prst="leftBrace">
            <a:avLst>
              <a:gd name="adj1" fmla="val 21739"/>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12" name="Straight Arrow Connector 11">
            <a:extLst>
              <a:ext uri="{FF2B5EF4-FFF2-40B4-BE49-F238E27FC236}">
                <a16:creationId xmlns:a16="http://schemas.microsoft.com/office/drawing/2014/main" id="{71FACB42-8144-ECC1-58F0-F2E6707C6B78}"/>
              </a:ext>
            </a:extLst>
          </p:cNvPr>
          <p:cNvCxnSpPr>
            <a:cxnSpLocks/>
          </p:cNvCxnSpPr>
          <p:nvPr/>
        </p:nvCxnSpPr>
        <p:spPr>
          <a:xfrm flipV="1">
            <a:off x="7219948" y="1978025"/>
            <a:ext cx="2952752" cy="1"/>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47E6C7FD-E078-F90B-B3C5-225FD012301B}"/>
              </a:ext>
            </a:extLst>
          </p:cNvPr>
          <p:cNvCxnSpPr>
            <a:cxnSpLocks/>
          </p:cNvCxnSpPr>
          <p:nvPr/>
        </p:nvCxnSpPr>
        <p:spPr>
          <a:xfrm flipV="1">
            <a:off x="7219948" y="2871787"/>
            <a:ext cx="2952752" cy="1"/>
          </a:xfrm>
          <a:prstGeom prst="straightConnector1">
            <a:avLst/>
          </a:prstGeom>
          <a:ln w="19050">
            <a:solidFill>
              <a:srgbClr val="C00000"/>
            </a:solidFill>
            <a:prstDash val="sysDot"/>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05A23D3B-894F-B55B-DCD5-4316FB582682}"/>
              </a:ext>
            </a:extLst>
          </p:cNvPr>
          <p:cNvSpPr txBox="1"/>
          <p:nvPr/>
        </p:nvSpPr>
        <p:spPr>
          <a:xfrm>
            <a:off x="10421509" y="2100949"/>
            <a:ext cx="1771652" cy="646331"/>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Best match… but not practical</a:t>
            </a:r>
          </a:p>
        </p:txBody>
      </p:sp>
      <p:cxnSp>
        <p:nvCxnSpPr>
          <p:cNvPr id="22" name="Straight Arrow Connector 21">
            <a:extLst>
              <a:ext uri="{FF2B5EF4-FFF2-40B4-BE49-F238E27FC236}">
                <a16:creationId xmlns:a16="http://schemas.microsoft.com/office/drawing/2014/main" id="{26862060-DDF5-96F2-49FF-3C5A95285A30}"/>
              </a:ext>
            </a:extLst>
          </p:cNvPr>
          <p:cNvCxnSpPr>
            <a:cxnSpLocks/>
          </p:cNvCxnSpPr>
          <p:nvPr/>
        </p:nvCxnSpPr>
        <p:spPr>
          <a:xfrm>
            <a:off x="9788525" y="4503390"/>
            <a:ext cx="632984" cy="0"/>
          </a:xfrm>
          <a:prstGeom prst="straightConnector1">
            <a:avLst/>
          </a:prstGeom>
          <a:ln w="19050">
            <a:solidFill>
              <a:srgbClr val="C00000"/>
            </a:solidFill>
            <a:prstDash val="solid"/>
            <a:headEnd type="triangle" w="med" len="lg"/>
            <a:tailEnd type="none"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9C97927-F2AF-509A-5D85-D1CD0992A5BE}"/>
              </a:ext>
            </a:extLst>
          </p:cNvPr>
          <p:cNvSpPr txBox="1"/>
          <p:nvPr/>
        </p:nvSpPr>
        <p:spPr>
          <a:xfrm>
            <a:off x="10409674" y="4323001"/>
            <a:ext cx="1504953" cy="369332"/>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Try Gold</a:t>
            </a:r>
          </a:p>
        </p:txBody>
      </p:sp>
      <p:cxnSp>
        <p:nvCxnSpPr>
          <p:cNvPr id="15" name="Straight Arrow Connector 14">
            <a:extLst>
              <a:ext uri="{FF2B5EF4-FFF2-40B4-BE49-F238E27FC236}">
                <a16:creationId xmlns:a16="http://schemas.microsoft.com/office/drawing/2014/main" id="{85082550-379A-4A7E-FC64-0DADE3C8B4AD}"/>
              </a:ext>
            </a:extLst>
          </p:cNvPr>
          <p:cNvCxnSpPr>
            <a:cxnSpLocks/>
          </p:cNvCxnSpPr>
          <p:nvPr/>
        </p:nvCxnSpPr>
        <p:spPr>
          <a:xfrm>
            <a:off x="9788525" y="5983167"/>
            <a:ext cx="632984" cy="0"/>
          </a:xfrm>
          <a:prstGeom prst="straightConnector1">
            <a:avLst/>
          </a:prstGeom>
          <a:ln w="19050">
            <a:solidFill>
              <a:srgbClr val="C00000"/>
            </a:solidFill>
            <a:prstDash val="solid"/>
            <a:headEnd type="triangle" w="med" len="lg"/>
            <a:tailEnd type="non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9473D602-1917-9607-832B-ECE4F1A9AE87}"/>
              </a:ext>
            </a:extLst>
          </p:cNvPr>
          <p:cNvSpPr txBox="1"/>
          <p:nvPr/>
        </p:nvSpPr>
        <p:spPr>
          <a:xfrm>
            <a:off x="10409673" y="5798501"/>
            <a:ext cx="1504953" cy="369332"/>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Most studied</a:t>
            </a:r>
          </a:p>
        </p:txBody>
      </p:sp>
    </p:spTree>
    <p:extLst>
      <p:ext uri="{BB962C8B-B14F-4D97-AF65-F5344CB8AC3E}">
        <p14:creationId xmlns:p14="http://schemas.microsoft.com/office/powerpoint/2010/main" val="205024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7"/>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40"/>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xit" presetSubtype="0" fill="hold" nodeType="withEffect">
                                  <p:stCondLst>
                                    <p:cond delay="0"/>
                                  </p:stCondLst>
                                  <p:childTnLst>
                                    <p:set>
                                      <p:cBhvr>
                                        <p:cTn id="34" dur="1" fill="hold">
                                          <p:stCondLst>
                                            <p:cond delay="0"/>
                                          </p:stCondLst>
                                        </p:cTn>
                                        <p:tgtEl>
                                          <p:spTgt spid="42"/>
                                        </p:tgtEl>
                                        <p:attrNameLst>
                                          <p:attrName>style.visibility</p:attrName>
                                        </p:attrNameLst>
                                      </p:cBhvr>
                                      <p:to>
                                        <p:strVal val="hidden"/>
                                      </p:to>
                                    </p:set>
                                  </p:childTnLst>
                                </p:cTn>
                              </p:par>
                              <p:par>
                                <p:cTn id="35" presetID="1" presetClass="entr" presetSubtype="0" fill="hold" grpId="0" nodeType="withEffect">
                                  <p:stCondLst>
                                    <p:cond delay="0"/>
                                  </p:stCondLst>
                                  <p:childTnLst>
                                    <p:set>
                                      <p:cBhvr>
                                        <p:cTn id="3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6" grpId="0"/>
      <p:bldP spid="23" grpId="0"/>
      <p:bldP spid="1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9569C-41EC-700F-D638-630233B17F05}"/>
            </a:ext>
          </a:extLst>
        </p:cNvPr>
        <p:cNvGrpSpPr/>
        <p:nvPr/>
      </p:nvGrpSpPr>
      <p:grpSpPr>
        <a:xfrm>
          <a:off x="0" y="0"/>
          <a:ext cx="0" cy="0"/>
          <a:chOff x="0" y="0"/>
          <a:chExt cx="0" cy="0"/>
        </a:xfrm>
      </p:grpSpPr>
      <p:pic>
        <p:nvPicPr>
          <p:cNvPr id="30" name="Picture 29">
            <a:extLst>
              <a:ext uri="{FF2B5EF4-FFF2-40B4-BE49-F238E27FC236}">
                <a16:creationId xmlns:a16="http://schemas.microsoft.com/office/drawing/2014/main" id="{2A04BA1C-3A77-5D7C-8708-4BC3386FA2E2}"/>
              </a:ext>
            </a:extLst>
          </p:cNvPr>
          <p:cNvPicPr>
            <a:picLocks noChangeAspect="1"/>
          </p:cNvPicPr>
          <p:nvPr/>
        </p:nvPicPr>
        <p:blipFill>
          <a:blip r:embed="rId2"/>
          <a:stretch>
            <a:fillRect/>
          </a:stretch>
        </p:blipFill>
        <p:spPr>
          <a:xfrm>
            <a:off x="4932103" y="136888"/>
            <a:ext cx="7109487" cy="6480000"/>
          </a:xfrm>
          <a:prstGeom prst="rect">
            <a:avLst/>
          </a:prstGeom>
        </p:spPr>
      </p:pic>
      <p:sp>
        <p:nvSpPr>
          <p:cNvPr id="23" name="Rectangle 22">
            <a:extLst>
              <a:ext uri="{FF2B5EF4-FFF2-40B4-BE49-F238E27FC236}">
                <a16:creationId xmlns:a16="http://schemas.microsoft.com/office/drawing/2014/main" id="{DC6F0B21-4030-9B7D-BAC6-9885762A63DF}"/>
              </a:ext>
            </a:extLst>
          </p:cNvPr>
          <p:cNvSpPr/>
          <p:nvPr/>
        </p:nvSpPr>
        <p:spPr>
          <a:xfrm>
            <a:off x="6973677" y="12700"/>
            <a:ext cx="2666082" cy="3182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5" name="Rectangle 24">
            <a:extLst>
              <a:ext uri="{FF2B5EF4-FFF2-40B4-BE49-F238E27FC236}">
                <a16:creationId xmlns:a16="http://schemas.microsoft.com/office/drawing/2014/main" id="{22527A77-669D-CEF1-28E3-E4245044D3FA}"/>
              </a:ext>
            </a:extLst>
          </p:cNvPr>
          <p:cNvSpPr/>
          <p:nvPr/>
        </p:nvSpPr>
        <p:spPr>
          <a:xfrm>
            <a:off x="7007014" y="12700"/>
            <a:ext cx="1327361" cy="3700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Slide Number Placeholder 3">
            <a:extLst>
              <a:ext uri="{FF2B5EF4-FFF2-40B4-BE49-F238E27FC236}">
                <a16:creationId xmlns:a16="http://schemas.microsoft.com/office/drawing/2014/main" id="{DFC1428A-6E8B-F020-3E2A-DC0CF68EAF50}"/>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11</a:t>
            </a:fld>
            <a:endParaRPr lang="en-US" dirty="0"/>
          </a:p>
        </p:txBody>
      </p:sp>
      <p:sp>
        <p:nvSpPr>
          <p:cNvPr id="2" name="Title 1">
            <a:extLst>
              <a:ext uri="{FF2B5EF4-FFF2-40B4-BE49-F238E27FC236}">
                <a16:creationId xmlns:a16="http://schemas.microsoft.com/office/drawing/2014/main" id="{53BE3D46-0E88-48B5-5C92-C39C6DDCD1C8}"/>
              </a:ext>
            </a:extLst>
          </p:cNvPr>
          <p:cNvSpPr>
            <a:spLocks noGrp="1"/>
          </p:cNvSpPr>
          <p:nvPr>
            <p:ph type="title"/>
          </p:nvPr>
        </p:nvSpPr>
        <p:spPr/>
        <p:txBody>
          <a:bodyPr/>
          <a:lstStyle/>
          <a:p>
            <a:r>
              <a:rPr lang="en-CA" dirty="0"/>
              <a:t>3 nm Gold</a:t>
            </a:r>
          </a:p>
        </p:txBody>
      </p:sp>
      <p:sp>
        <p:nvSpPr>
          <p:cNvPr id="3" name="Text Placeholder 2">
            <a:extLst>
              <a:ext uri="{FF2B5EF4-FFF2-40B4-BE49-F238E27FC236}">
                <a16:creationId xmlns:a16="http://schemas.microsoft.com/office/drawing/2014/main" id="{FE02B784-30A2-BC1F-93D8-F8115B903ED2}"/>
              </a:ext>
            </a:extLst>
          </p:cNvPr>
          <p:cNvSpPr>
            <a:spLocks noGrp="1"/>
          </p:cNvSpPr>
          <p:nvPr>
            <p:ph type="body" sz="quarter" idx="13"/>
          </p:nvPr>
        </p:nvSpPr>
        <p:spPr>
          <a:xfrm>
            <a:off x="-107075" y="1917700"/>
            <a:ext cx="5582589" cy="4940300"/>
          </a:xfrm>
        </p:spPr>
        <p:txBody>
          <a:bodyPr>
            <a:normAutofit/>
          </a:bodyPr>
          <a:lstStyle/>
          <a:p>
            <a:r>
              <a:rPr lang="en-CA" dirty="0"/>
              <a:t>25 keV He⁺</a:t>
            </a:r>
          </a:p>
          <a:p>
            <a:r>
              <a:rPr lang="en-CA" dirty="0"/>
              <a:t>0.12 ± 0.02 </a:t>
            </a:r>
            <a:r>
              <a:rPr lang="en-CA" dirty="0" err="1"/>
              <a:t>pA</a:t>
            </a:r>
            <a:endParaRPr lang="en-CA" dirty="0"/>
          </a:p>
          <a:p>
            <a:r>
              <a:rPr lang="en-CA" dirty="0"/>
              <a:t>35 min exposure</a:t>
            </a:r>
          </a:p>
          <a:p>
            <a:r>
              <a:rPr lang="en-CA" dirty="0"/>
              <a:t>Transmitted [%]:</a:t>
            </a:r>
          </a:p>
          <a:p>
            <a:pPr marL="457200" lvl="1" indent="0">
              <a:buNone/>
            </a:pPr>
            <a:r>
              <a:rPr lang="en-CA" dirty="0"/>
              <a:t>He⁺ / Total = 7.07 ± 0.01</a:t>
            </a:r>
          </a:p>
          <a:p>
            <a:pPr marL="457200" lvl="1" indent="0">
              <a:buNone/>
            </a:pPr>
            <a:r>
              <a:rPr lang="en-CA" dirty="0"/>
              <a:t>He⁰ / Total = 92.89 ± 0.05</a:t>
            </a:r>
          </a:p>
          <a:p>
            <a:pPr marL="457200" lvl="1" indent="0">
              <a:buNone/>
            </a:pPr>
            <a:r>
              <a:rPr lang="en-CA" dirty="0"/>
              <a:t>He⁻ / Total = </a:t>
            </a:r>
            <a:r>
              <a:rPr lang="en-CA" dirty="0">
                <a:solidFill>
                  <a:srgbClr val="C00000"/>
                </a:solidFill>
              </a:rPr>
              <a:t>0.0272 ± 0.0006</a:t>
            </a:r>
          </a:p>
          <a:p>
            <a:pPr marL="457200" lvl="1" indent="0">
              <a:buNone/>
            </a:pPr>
            <a:r>
              <a:rPr lang="en-CA" dirty="0"/>
              <a:t>He²⁺/Total = 0.0085 ± 0.0003</a:t>
            </a:r>
          </a:p>
          <a:p>
            <a:pPr marL="457200" lvl="1" indent="0">
              <a:buNone/>
            </a:pPr>
            <a:r>
              <a:rPr lang="en-CA" dirty="0"/>
              <a:t>Re. / Total = 0.0165 ± 0.0005</a:t>
            </a:r>
          </a:p>
          <a:p>
            <a:endParaRPr lang="en-CA" dirty="0"/>
          </a:p>
        </p:txBody>
      </p:sp>
      <p:sp>
        <p:nvSpPr>
          <p:cNvPr id="6" name="TextBox 5">
            <a:extLst>
              <a:ext uri="{FF2B5EF4-FFF2-40B4-BE49-F238E27FC236}">
                <a16:creationId xmlns:a16="http://schemas.microsoft.com/office/drawing/2014/main" id="{09FA9A4F-20DB-E692-7DAB-7B733A37FF57}"/>
              </a:ext>
            </a:extLst>
          </p:cNvPr>
          <p:cNvSpPr txBox="1"/>
          <p:nvPr/>
        </p:nvSpPr>
        <p:spPr>
          <a:xfrm>
            <a:off x="6980731" y="3127666"/>
            <a:ext cx="784934"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He⁰</a:t>
            </a:r>
          </a:p>
        </p:txBody>
      </p:sp>
      <p:sp>
        <p:nvSpPr>
          <p:cNvPr id="8" name="TextBox 7">
            <a:extLst>
              <a:ext uri="{FF2B5EF4-FFF2-40B4-BE49-F238E27FC236}">
                <a16:creationId xmlns:a16="http://schemas.microsoft.com/office/drawing/2014/main" id="{609349A7-4621-87D7-9934-C56736AC1132}"/>
              </a:ext>
            </a:extLst>
          </p:cNvPr>
          <p:cNvSpPr txBox="1"/>
          <p:nvPr/>
        </p:nvSpPr>
        <p:spPr>
          <a:xfrm>
            <a:off x="8133591" y="2087090"/>
            <a:ext cx="706513"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a:t>
            </a:r>
          </a:p>
        </p:txBody>
      </p:sp>
      <p:sp>
        <p:nvSpPr>
          <p:cNvPr id="9" name="TextBox 8">
            <a:extLst>
              <a:ext uri="{FF2B5EF4-FFF2-40B4-BE49-F238E27FC236}">
                <a16:creationId xmlns:a16="http://schemas.microsoft.com/office/drawing/2014/main" id="{A307706B-D439-D967-CC70-C2769B795025}"/>
              </a:ext>
            </a:extLst>
          </p:cNvPr>
          <p:cNvSpPr txBox="1"/>
          <p:nvPr/>
        </p:nvSpPr>
        <p:spPr>
          <a:xfrm>
            <a:off x="6126917" y="3994118"/>
            <a:ext cx="706513" cy="461665"/>
          </a:xfrm>
          <a:prstGeom prst="rect">
            <a:avLst/>
          </a:prstGeom>
          <a:noFill/>
        </p:spPr>
        <p:txBody>
          <a:bodyPr wrap="square" rtlCol="0">
            <a:spAutoFit/>
          </a:bodyPr>
          <a:lstStyle/>
          <a:p>
            <a:pPr algn="ctr"/>
            <a:r>
              <a:rPr lang="en-CA" sz="2400" dirty="0">
                <a:solidFill>
                  <a:srgbClr val="C00000"/>
                </a:solidFill>
                <a:latin typeface="Times" panose="02020603050405020304" pitchFamily="18" charset="0"/>
                <a:cs typeface="Times" panose="02020603050405020304" pitchFamily="18" charset="0"/>
              </a:rPr>
              <a:t>He⁻</a:t>
            </a:r>
          </a:p>
        </p:txBody>
      </p:sp>
      <p:sp>
        <p:nvSpPr>
          <p:cNvPr id="4" name="Date Placeholder 2">
            <a:extLst>
              <a:ext uri="{FF2B5EF4-FFF2-40B4-BE49-F238E27FC236}">
                <a16:creationId xmlns:a16="http://schemas.microsoft.com/office/drawing/2014/main" id="{DED8B26A-74FD-265A-E2A0-6AF42F286712}"/>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15" name="TextBox 14">
            <a:extLst>
              <a:ext uri="{FF2B5EF4-FFF2-40B4-BE49-F238E27FC236}">
                <a16:creationId xmlns:a16="http://schemas.microsoft.com/office/drawing/2014/main" id="{933E995D-7DE8-F231-D470-CF6F2A164BA6}"/>
              </a:ext>
            </a:extLst>
          </p:cNvPr>
          <p:cNvSpPr txBox="1"/>
          <p:nvPr/>
        </p:nvSpPr>
        <p:spPr>
          <a:xfrm>
            <a:off x="9361151" y="958681"/>
            <a:ext cx="815178"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He²⁺</a:t>
            </a:r>
          </a:p>
        </p:txBody>
      </p:sp>
      <p:sp>
        <p:nvSpPr>
          <p:cNvPr id="14" name="Oval 13">
            <a:extLst>
              <a:ext uri="{FF2B5EF4-FFF2-40B4-BE49-F238E27FC236}">
                <a16:creationId xmlns:a16="http://schemas.microsoft.com/office/drawing/2014/main" id="{6ADF2783-CAF7-64ED-E7D8-4F167FD0A8DB}"/>
              </a:ext>
            </a:extLst>
          </p:cNvPr>
          <p:cNvSpPr/>
          <p:nvPr/>
        </p:nvSpPr>
        <p:spPr>
          <a:xfrm>
            <a:off x="7589250" y="3217477"/>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9DCE31B4-B45E-33E1-09EF-5C5D049AA0D7}"/>
              </a:ext>
            </a:extLst>
          </p:cNvPr>
          <p:cNvSpPr/>
          <p:nvPr/>
        </p:nvSpPr>
        <p:spPr>
          <a:xfrm>
            <a:off x="8688722" y="2195826"/>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96D18CDA-CFFA-6A08-BD19-BB86F7038841}"/>
              </a:ext>
            </a:extLst>
          </p:cNvPr>
          <p:cNvSpPr/>
          <p:nvPr/>
        </p:nvSpPr>
        <p:spPr>
          <a:xfrm>
            <a:off x="9794715" y="1144121"/>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a:extLst>
              <a:ext uri="{FF2B5EF4-FFF2-40B4-BE49-F238E27FC236}">
                <a16:creationId xmlns:a16="http://schemas.microsoft.com/office/drawing/2014/main" id="{EC5DFF32-AC16-426B-2582-51B70D618A70}"/>
              </a:ext>
            </a:extLst>
          </p:cNvPr>
          <p:cNvSpPr/>
          <p:nvPr/>
        </p:nvSpPr>
        <p:spPr>
          <a:xfrm>
            <a:off x="6503528" y="4242178"/>
            <a:ext cx="1368000" cy="1368000"/>
          </a:xfrm>
          <a:prstGeom prst="ellipse">
            <a:avLst/>
          </a:prstGeom>
          <a:noFill/>
          <a:ln w="19050">
            <a:solidFill>
              <a:srgbClr val="C00000">
                <a:alpha val="4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27107775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767BF-6489-ADB9-9DB9-CEE7A4A07542}"/>
            </a:ext>
          </a:extLst>
        </p:cNvPr>
        <p:cNvGrpSpPr/>
        <p:nvPr/>
      </p:nvGrpSpPr>
      <p:grpSpPr>
        <a:xfrm>
          <a:off x="0" y="0"/>
          <a:ext cx="0" cy="0"/>
          <a:chOff x="0" y="0"/>
          <a:chExt cx="0" cy="0"/>
        </a:xfrm>
      </p:grpSpPr>
      <p:sp>
        <p:nvSpPr>
          <p:cNvPr id="2" name="Date Placeholder 2">
            <a:extLst>
              <a:ext uri="{FF2B5EF4-FFF2-40B4-BE49-F238E27FC236}">
                <a16:creationId xmlns:a16="http://schemas.microsoft.com/office/drawing/2014/main" id="{D3F17B8C-F982-E8D6-71A7-5E4FDCF98B1E}"/>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3" name="Slide Number Placeholder 3">
            <a:extLst>
              <a:ext uri="{FF2B5EF4-FFF2-40B4-BE49-F238E27FC236}">
                <a16:creationId xmlns:a16="http://schemas.microsoft.com/office/drawing/2014/main" id="{8F2B291A-8B99-A32F-F91E-99169F698450}"/>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12</a:t>
            </a:fld>
            <a:endParaRPr lang="en-US"/>
          </a:p>
        </p:txBody>
      </p:sp>
      <p:graphicFrame>
        <p:nvGraphicFramePr>
          <p:cNvPr id="12" name="Content Placeholder 6">
            <a:extLst>
              <a:ext uri="{FF2B5EF4-FFF2-40B4-BE49-F238E27FC236}">
                <a16:creationId xmlns:a16="http://schemas.microsoft.com/office/drawing/2014/main" id="{15B9228F-5470-6A5F-A8C2-702B07973509}"/>
              </a:ext>
            </a:extLst>
          </p:cNvPr>
          <p:cNvGraphicFramePr>
            <a:graphicFrameLocks/>
          </p:cNvGraphicFramePr>
          <p:nvPr>
            <p:extLst>
              <p:ext uri="{D42A27DB-BD31-4B8C-83A1-F6EECF244321}">
                <p14:modId xmlns:p14="http://schemas.microsoft.com/office/powerpoint/2010/main" val="4276268999"/>
              </p:ext>
            </p:extLst>
          </p:nvPr>
        </p:nvGraphicFramePr>
        <p:xfrm>
          <a:off x="838200" y="955933"/>
          <a:ext cx="10440970" cy="5476166"/>
        </p:xfrm>
        <a:graphic>
          <a:graphicData uri="http://schemas.openxmlformats.org/drawingml/2006/table">
            <a:tbl>
              <a:tblPr firstRow="1" bandRow="1">
                <a:tableStyleId>{5C22544A-7EE6-4342-B048-85BDC9FD1C3A}</a:tableStyleId>
              </a:tblPr>
              <a:tblGrid>
                <a:gridCol w="2833434">
                  <a:extLst>
                    <a:ext uri="{9D8B030D-6E8A-4147-A177-3AD203B41FA5}">
                      <a16:colId xmlns:a16="http://schemas.microsoft.com/office/drawing/2014/main" val="1681176721"/>
                    </a:ext>
                  </a:extLst>
                </a:gridCol>
                <a:gridCol w="1391798">
                  <a:extLst>
                    <a:ext uri="{9D8B030D-6E8A-4147-A177-3AD203B41FA5}">
                      <a16:colId xmlns:a16="http://schemas.microsoft.com/office/drawing/2014/main" val="1580196290"/>
                    </a:ext>
                  </a:extLst>
                </a:gridCol>
                <a:gridCol w="1391798">
                  <a:extLst>
                    <a:ext uri="{9D8B030D-6E8A-4147-A177-3AD203B41FA5}">
                      <a16:colId xmlns:a16="http://schemas.microsoft.com/office/drawing/2014/main" val="526312997"/>
                    </a:ext>
                  </a:extLst>
                </a:gridCol>
                <a:gridCol w="1607980">
                  <a:extLst>
                    <a:ext uri="{9D8B030D-6E8A-4147-A177-3AD203B41FA5}">
                      <a16:colId xmlns:a16="http://schemas.microsoft.com/office/drawing/2014/main" val="3512318544"/>
                    </a:ext>
                  </a:extLst>
                </a:gridCol>
                <a:gridCol w="1607980">
                  <a:extLst>
                    <a:ext uri="{9D8B030D-6E8A-4147-A177-3AD203B41FA5}">
                      <a16:colId xmlns:a16="http://schemas.microsoft.com/office/drawing/2014/main" val="369382924"/>
                    </a:ext>
                  </a:extLst>
                </a:gridCol>
                <a:gridCol w="1607980">
                  <a:extLst>
                    <a:ext uri="{9D8B030D-6E8A-4147-A177-3AD203B41FA5}">
                      <a16:colId xmlns:a16="http://schemas.microsoft.com/office/drawing/2014/main" val="87126870"/>
                    </a:ext>
                  </a:extLst>
                </a:gridCol>
              </a:tblGrid>
              <a:tr h="320040">
                <a:tc rowSpan="2">
                  <a:txBody>
                    <a:bodyPr/>
                    <a:lstStyle/>
                    <a:p>
                      <a:pPr algn="ctr"/>
                      <a:r>
                        <a:rPr lang="en-CA" cap="none" baseline="0" dirty="0">
                          <a:solidFill>
                            <a:srgbClr val="C00000"/>
                          </a:solidFill>
                          <a:latin typeface="Trebuchet MS" panose="020B0603020202020204" pitchFamily="34" charset="0"/>
                        </a:rPr>
                        <a:t>Foil Material</a:t>
                      </a:r>
                    </a:p>
                  </a:txBody>
                  <a:tcPr anchor="ct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rowSpan="2">
                  <a:txBody>
                    <a:bodyPr/>
                    <a:lstStyle/>
                    <a:p>
                      <a:pPr algn="ctr"/>
                      <a:r>
                        <a:rPr lang="en-CA" sz="1800" b="1" kern="1200" cap="none" baseline="0" dirty="0">
                          <a:solidFill>
                            <a:srgbClr val="C00000"/>
                          </a:solidFill>
                          <a:latin typeface="Trebuchet MS" panose="020B0603020202020204" pitchFamily="34" charset="0"/>
                          <a:ea typeface="+mn-ea"/>
                          <a:cs typeface="+mn-cs"/>
                        </a:rPr>
                        <a:t>Thickness</a:t>
                      </a:r>
                      <a:r>
                        <a:rPr lang="en-CA" sz="1800" b="1" kern="1200" cap="all" baseline="0" dirty="0">
                          <a:solidFill>
                            <a:srgbClr val="C00000"/>
                          </a:solidFill>
                          <a:latin typeface="Trebuchet MS" panose="020B0603020202020204" pitchFamily="34" charset="0"/>
                          <a:ea typeface="+mn-ea"/>
                          <a:cs typeface="+mn-cs"/>
                        </a:rPr>
                        <a:t> </a:t>
                      </a:r>
                      <a:r>
                        <a:rPr lang="en-CA" sz="1800" b="0" kern="1200" dirty="0">
                          <a:solidFill>
                            <a:srgbClr val="54585A"/>
                          </a:solidFill>
                          <a:latin typeface="Times" panose="02020603050405020304" pitchFamily="18" charset="0"/>
                          <a:ea typeface="+mn-ea"/>
                          <a:cs typeface="Times" panose="02020603050405020304" pitchFamily="18" charset="0"/>
                        </a:rPr>
                        <a:t>[nm]</a:t>
                      </a:r>
                      <a:endParaRPr lang="en-CA" sz="1800" b="1" kern="1200" cap="all" baseline="0" dirty="0">
                        <a:solidFill>
                          <a:srgbClr val="C00000"/>
                        </a:solidFill>
                        <a:latin typeface="Trebuchet MS" panose="020B0603020202020204" pitchFamily="34" charset="0"/>
                        <a:ea typeface="+mn-ea"/>
                        <a:cs typeface="+mn-cs"/>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rowSpan="2">
                  <a:txBody>
                    <a:bodyPr/>
                    <a:lstStyle/>
                    <a:p>
                      <a:pPr algn="ctr"/>
                      <a:r>
                        <a:rPr lang="en-CA" sz="1800" b="1" kern="1200" cap="none" baseline="0" dirty="0">
                          <a:solidFill>
                            <a:srgbClr val="C00000"/>
                          </a:solidFill>
                          <a:latin typeface="Trebuchet MS" panose="020B0603020202020204" pitchFamily="34" charset="0"/>
                          <a:ea typeface="+mn-ea"/>
                          <a:cs typeface="+mn-cs"/>
                        </a:rPr>
                        <a:t>Fermi Velocity</a:t>
                      </a:r>
                      <a:r>
                        <a:rPr lang="en-CA" sz="1800" b="0" kern="1200" dirty="0">
                          <a:solidFill>
                            <a:srgbClr val="54585A"/>
                          </a:solidFill>
                          <a:latin typeface="Times" panose="02020603050405020304" pitchFamily="18" charset="0"/>
                          <a:ea typeface="+mn-ea"/>
                          <a:cs typeface="Times" panose="02020603050405020304" pitchFamily="18" charset="0"/>
                        </a:rPr>
                        <a:t> [×10⁶ m/s]</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gridSpan="3">
                  <a:txBody>
                    <a:bodyPr/>
                    <a:lstStyle/>
                    <a:p>
                      <a:pPr algn="ctr"/>
                      <a:r>
                        <a:rPr lang="en-CA" cap="none" baseline="0" dirty="0">
                          <a:solidFill>
                            <a:srgbClr val="C00000"/>
                          </a:solidFill>
                          <a:latin typeface="Trebuchet MS" panose="020B0603020202020204" pitchFamily="34" charset="0"/>
                        </a:rPr>
                        <a:t>Avg. He⁻ Created</a:t>
                      </a:r>
                      <a:r>
                        <a:rPr lang="en-CA" cap="all" baseline="0" dirty="0">
                          <a:solidFill>
                            <a:srgbClr val="C00000"/>
                          </a:solidFill>
                          <a:latin typeface="Trebuchet MS" panose="020B0603020202020204" pitchFamily="34" charset="0"/>
                        </a:rPr>
                        <a:t> </a:t>
                      </a:r>
                      <a:r>
                        <a:rPr lang="en-CA" sz="1800" b="0" kern="1200" dirty="0">
                          <a:solidFill>
                            <a:srgbClr val="54585A"/>
                          </a:solidFill>
                          <a:latin typeface="Times" panose="02020603050405020304" pitchFamily="18" charset="0"/>
                          <a:ea typeface="+mn-ea"/>
                          <a:cs typeface="Times" panose="02020603050405020304" pitchFamily="18" charset="0"/>
                        </a:rPr>
                        <a:t>[%]</a:t>
                      </a:r>
                      <a:r>
                        <a:rPr lang="en-CA" cap="all" baseline="0" dirty="0">
                          <a:solidFill>
                            <a:srgbClr val="C00000"/>
                          </a:solidFill>
                          <a:latin typeface="Trebuchet MS" panose="020B0603020202020204" pitchFamily="34" charset="0"/>
                        </a:rPr>
                        <a:t> </a:t>
                      </a:r>
                      <a:r>
                        <a:rPr lang="en-CA" sz="1800" b="0" kern="1200" dirty="0">
                          <a:solidFill>
                            <a:srgbClr val="54585A"/>
                          </a:solidFill>
                          <a:latin typeface="Times" panose="02020603050405020304" pitchFamily="18" charset="0"/>
                          <a:ea typeface="+mn-ea"/>
                          <a:cs typeface="Times" panose="02020603050405020304" pitchFamily="18" charset="0"/>
                        </a:rPr>
                        <a:t>± 0.001</a:t>
                      </a:r>
                    </a:p>
                  </a:txBody>
                  <a:tcPr anchor="ctr">
                    <a:lnL w="12700"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en-CA" sz="1800" b="0" kern="1200" dirty="0">
                        <a:solidFill>
                          <a:srgbClr val="54585A"/>
                        </a:solidFill>
                        <a:latin typeface="Times" panose="02020603050405020304" pitchFamily="18" charset="0"/>
                        <a:ea typeface="+mn-ea"/>
                        <a:cs typeface="Times" panose="02020603050405020304" pitchFamily="18" charset="0"/>
                      </a:endParaRPr>
                    </a:p>
                  </a:txBody>
                  <a:tcPr anchor="ctr">
                    <a:lnL w="2857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hMerge="1">
                  <a:txBody>
                    <a:bodyPr/>
                    <a:lstStyle/>
                    <a:p>
                      <a:pPr algn="ctr"/>
                      <a:endParaRPr lang="en-CA" sz="1800" b="0" kern="1200" dirty="0">
                        <a:solidFill>
                          <a:srgbClr val="54585A"/>
                        </a:solidFill>
                        <a:latin typeface="Times" panose="02020603050405020304" pitchFamily="18" charset="0"/>
                        <a:ea typeface="+mn-ea"/>
                        <a:cs typeface="Times" panose="02020603050405020304" pitchFamily="18" charset="0"/>
                      </a:endParaRPr>
                    </a:p>
                  </a:txBody>
                  <a:tcPr anchor="ctr">
                    <a:lnL w="28575" cap="flat" cmpd="sng" algn="ctr">
                      <a:solidFill>
                        <a:schemeClr val="bg1">
                          <a:lumMod val="50000"/>
                        </a:schemeClr>
                      </a:solid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136781497"/>
                  </a:ext>
                </a:extLst>
              </a:tr>
              <a:tr h="320040">
                <a:tc vMerge="1">
                  <a:txBody>
                    <a:bodyPr/>
                    <a:lstStyle/>
                    <a:p>
                      <a:endParaRPr lang="en-CA"/>
                    </a:p>
                  </a:txBody>
                  <a:tcPr/>
                </a:tc>
                <a:tc vMerge="1">
                  <a:txBody>
                    <a:bodyPr/>
                    <a:lstStyle/>
                    <a:p>
                      <a:endParaRPr lang="en-CA"/>
                    </a:p>
                  </a:txBody>
                  <a:tcPr/>
                </a:tc>
                <a:tc vMerge="1">
                  <a:txBody>
                    <a:bodyPr/>
                    <a:lstStyle/>
                    <a:p>
                      <a:endParaRPr lang="en-CA"/>
                    </a:p>
                  </a:txBody>
                  <a:tcPr/>
                </a:tc>
                <a:tc>
                  <a:txBody>
                    <a:bodyPr/>
                    <a:lstStyle/>
                    <a:p>
                      <a:pPr algn="ctr"/>
                      <a:r>
                        <a:rPr lang="en-CA" sz="1800" b="0" kern="1200" dirty="0">
                          <a:solidFill>
                            <a:srgbClr val="54585A"/>
                          </a:solidFill>
                          <a:latin typeface="Times" panose="02020603050405020304" pitchFamily="18" charset="0"/>
                          <a:ea typeface="+mn-ea"/>
                          <a:cs typeface="Times" panose="02020603050405020304" pitchFamily="18" charset="0"/>
                        </a:rPr>
                        <a:t>30 keV</a:t>
                      </a:r>
                    </a:p>
                  </a:txBody>
                  <a:tcPr anchor="ct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en-CA" sz="1800" b="0" kern="1200" dirty="0">
                          <a:solidFill>
                            <a:srgbClr val="54585A"/>
                          </a:solidFill>
                          <a:latin typeface="Times" panose="02020603050405020304" pitchFamily="18" charset="0"/>
                          <a:ea typeface="+mn-ea"/>
                          <a:cs typeface="Times" panose="02020603050405020304" pitchFamily="18" charset="0"/>
                        </a:rPr>
                        <a:t>25 keV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en-CA" sz="1800" b="0" kern="1200" dirty="0">
                          <a:solidFill>
                            <a:srgbClr val="54585A"/>
                          </a:solidFill>
                          <a:latin typeface="Times" panose="02020603050405020304" pitchFamily="18" charset="0"/>
                          <a:ea typeface="+mn-ea"/>
                          <a:cs typeface="Times" panose="02020603050405020304" pitchFamily="18" charset="0"/>
                        </a:rPr>
                        <a:t>20 keV</a:t>
                      </a:r>
                    </a:p>
                  </a:txBody>
                  <a:tcPr anchor="ct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11215656"/>
                  </a:ext>
                </a:extLst>
              </a:tr>
              <a:tr h="414706">
                <a:tc>
                  <a:txBody>
                    <a:bodyPr/>
                    <a:lstStyle/>
                    <a:p>
                      <a:r>
                        <a:rPr lang="en-CA" b="0" dirty="0">
                          <a:solidFill>
                            <a:srgbClr val="54585A"/>
                          </a:solidFill>
                          <a:latin typeface="Times" panose="02020603050405020304" pitchFamily="18" charset="0"/>
                          <a:cs typeface="Times" panose="02020603050405020304" pitchFamily="18" charset="0"/>
                        </a:rPr>
                        <a:t>Graphene (1 Layer)</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0.34</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 1.0</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0.022</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0.023</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28575" cap="flat" cmpd="sng" algn="ctr">
                      <a:solidFill>
                        <a:schemeClr val="bg1">
                          <a:lumMod val="50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030042275"/>
                  </a:ext>
                </a:extLst>
              </a:tr>
              <a:tr h="414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solidFill>
                            <a:srgbClr val="54585A"/>
                          </a:solidFill>
                          <a:latin typeface="Times" panose="02020603050405020304" pitchFamily="18" charset="0"/>
                          <a:cs typeface="Times" panose="02020603050405020304" pitchFamily="18" charset="0"/>
                        </a:rPr>
                        <a:t>Silicon (amorphous)</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15</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0.019</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192361918"/>
                  </a:ext>
                </a:extLst>
              </a:tr>
              <a:tr h="414706">
                <a:tc>
                  <a:txBody>
                    <a:bodyPr/>
                    <a:lstStyle/>
                    <a:p>
                      <a:r>
                        <a:rPr lang="en-CA" sz="1800" kern="1200" dirty="0">
                          <a:solidFill>
                            <a:srgbClr val="54585A"/>
                          </a:solidFill>
                          <a:latin typeface="Times" panose="02020603050405020304" pitchFamily="18" charset="0"/>
                          <a:ea typeface="+mn-ea"/>
                          <a:cs typeface="Times" panose="02020603050405020304" pitchFamily="18" charset="0"/>
                        </a:rPr>
                        <a:t>Silicon Dioxide (SiO</a:t>
                      </a:r>
                      <a:r>
                        <a:rPr lang="en-CA" sz="1800" kern="1200" baseline="-25000" dirty="0">
                          <a:solidFill>
                            <a:srgbClr val="54585A"/>
                          </a:solidFill>
                          <a:latin typeface="Times" panose="02020603050405020304" pitchFamily="18" charset="0"/>
                          <a:ea typeface="+mn-ea"/>
                          <a:cs typeface="Times" panose="02020603050405020304" pitchFamily="18" charset="0"/>
                        </a:rPr>
                        <a:t>2</a:t>
                      </a:r>
                      <a:r>
                        <a:rPr lang="en-CA" sz="1800" kern="1200" dirty="0">
                          <a:solidFill>
                            <a:srgbClr val="54585A"/>
                          </a:solidFill>
                          <a:latin typeface="Times" panose="02020603050405020304" pitchFamily="18" charset="0"/>
                          <a:ea typeface="+mn-ea"/>
                          <a:cs typeface="Times" panose="02020603050405020304" pitchFamily="18" charset="0"/>
                        </a:rPr>
                        <a:t>)</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20</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0.005*</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215929463"/>
                  </a:ext>
                </a:extLst>
              </a:tr>
              <a:tr h="414706">
                <a:tc>
                  <a:txBody>
                    <a:bodyPr/>
                    <a:lstStyle/>
                    <a:p>
                      <a:r>
                        <a:rPr lang="en-CA" b="0" dirty="0">
                          <a:solidFill>
                            <a:srgbClr val="54585A"/>
                          </a:solidFill>
                          <a:latin typeface="Times" panose="02020603050405020304" pitchFamily="18" charset="0"/>
                          <a:cs typeface="Times" panose="02020603050405020304" pitchFamily="18" charset="0"/>
                        </a:rPr>
                        <a:t>Silicon Nitride (</a:t>
                      </a:r>
                      <a:r>
                        <a:rPr lang="en-CA" b="0" dirty="0" err="1">
                          <a:solidFill>
                            <a:srgbClr val="54585A"/>
                          </a:solidFill>
                          <a:latin typeface="Times" panose="02020603050405020304" pitchFamily="18" charset="0"/>
                          <a:cs typeface="Times" panose="02020603050405020304" pitchFamily="18" charset="0"/>
                        </a:rPr>
                        <a:t>SiN</a:t>
                      </a:r>
                      <a:r>
                        <a:rPr lang="en-CA" b="0" baseline="-25000" dirty="0" err="1">
                          <a:solidFill>
                            <a:srgbClr val="54585A"/>
                          </a:solidFill>
                          <a:latin typeface="Times" panose="02020603050405020304" pitchFamily="18" charset="0"/>
                          <a:cs typeface="Times" panose="02020603050405020304" pitchFamily="18" charset="0"/>
                        </a:rPr>
                        <a:t>x</a:t>
                      </a:r>
                      <a:r>
                        <a:rPr lang="en-CA" b="0" dirty="0">
                          <a:solidFill>
                            <a:srgbClr val="54585A"/>
                          </a:solidFill>
                          <a:latin typeface="Times" panose="02020603050405020304" pitchFamily="18" charset="0"/>
                          <a:cs typeface="Times" panose="02020603050405020304" pitchFamily="18" charset="0"/>
                        </a:rPr>
                        <a:t>)</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10</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0.020</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0.020</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0.023</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856742661"/>
                  </a:ext>
                </a:extLst>
              </a:tr>
              <a:tr h="414706">
                <a:tc>
                  <a:txBody>
                    <a:bodyPr/>
                    <a:lstStyle/>
                    <a:p>
                      <a:r>
                        <a:rPr lang="en-CA" sz="1800" kern="1200" dirty="0">
                          <a:solidFill>
                            <a:srgbClr val="54585A"/>
                          </a:solidFill>
                          <a:latin typeface="Times" panose="02020603050405020304" pitchFamily="18" charset="0"/>
                          <a:ea typeface="+mn-ea"/>
                          <a:cs typeface="Times" panose="02020603050405020304" pitchFamily="18" charset="0"/>
                        </a:rPr>
                        <a:t>Titanium Oxide (</a:t>
                      </a:r>
                      <a:r>
                        <a:rPr lang="en-CA" sz="1800" kern="1200" dirty="0" err="1">
                          <a:solidFill>
                            <a:srgbClr val="54585A"/>
                          </a:solidFill>
                          <a:latin typeface="Times" panose="02020603050405020304" pitchFamily="18" charset="0"/>
                          <a:ea typeface="+mn-ea"/>
                          <a:cs typeface="Times" panose="02020603050405020304" pitchFamily="18" charset="0"/>
                        </a:rPr>
                        <a:t>TiO</a:t>
                      </a:r>
                      <a:r>
                        <a:rPr lang="en-CA" sz="1800" kern="1200" baseline="-25000" dirty="0" err="1">
                          <a:solidFill>
                            <a:srgbClr val="54585A"/>
                          </a:solidFill>
                          <a:latin typeface="Times" panose="02020603050405020304" pitchFamily="18" charset="0"/>
                          <a:ea typeface="+mn-ea"/>
                          <a:cs typeface="Times" panose="02020603050405020304" pitchFamily="18" charset="0"/>
                        </a:rPr>
                        <a:t>X</a:t>
                      </a:r>
                      <a:r>
                        <a:rPr lang="en-CA" sz="1800" kern="1200" dirty="0">
                          <a:solidFill>
                            <a:srgbClr val="54585A"/>
                          </a:solidFill>
                          <a:latin typeface="Times" panose="02020603050405020304" pitchFamily="18" charset="0"/>
                          <a:ea typeface="+mn-ea"/>
                          <a:cs typeface="Times" panose="02020603050405020304" pitchFamily="18" charset="0"/>
                        </a:rPr>
                        <a:t>)</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10 ~ 20</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0.023</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0.026</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358708819"/>
                  </a:ext>
                </a:extLst>
              </a:tr>
              <a:tr h="414706">
                <a:tc>
                  <a:txBody>
                    <a:bodyPr/>
                    <a:lstStyle/>
                    <a:p>
                      <a:r>
                        <a:rPr lang="en-CA" sz="1800" kern="1200" dirty="0">
                          <a:solidFill>
                            <a:srgbClr val="54585A"/>
                          </a:solidFill>
                          <a:latin typeface="Times" panose="02020603050405020304" pitchFamily="18" charset="0"/>
                          <a:ea typeface="+mn-ea"/>
                          <a:cs typeface="Times" panose="02020603050405020304" pitchFamily="18" charset="0"/>
                        </a:rPr>
                        <a:t>Palladium (Pd)</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2 ~ 3</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1.39 </a:t>
                      </a:r>
                      <a:r>
                        <a:rPr lang="en-CA" sz="1800" dirty="0">
                          <a:solidFill>
                            <a:srgbClr val="54585A"/>
                          </a:solidFill>
                          <a:effectLst/>
                          <a:latin typeface="Times" panose="02020603050405020304" pitchFamily="18" charset="0"/>
                          <a:cs typeface="Times" panose="02020603050405020304" pitchFamily="18" charset="0"/>
                        </a:rPr>
                        <a:t>(2.68)</a:t>
                      </a:r>
                      <a:endParaRPr lang="en-CA" dirty="0">
                        <a:solidFill>
                          <a:srgbClr val="54585A"/>
                        </a:solidFill>
                        <a:latin typeface="Times" panose="02020603050405020304" pitchFamily="18" charset="0"/>
                        <a:cs typeface="Times" panose="02020603050405020304" pitchFamily="18" charset="0"/>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0.024</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0.026</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4151014942"/>
                  </a:ext>
                </a:extLst>
              </a:tr>
              <a:tr h="414706">
                <a:tc>
                  <a:txBody>
                    <a:bodyPr/>
                    <a:lstStyle/>
                    <a:p>
                      <a:r>
                        <a:rPr lang="en-CA" dirty="0">
                          <a:solidFill>
                            <a:srgbClr val="54585A"/>
                          </a:solidFill>
                          <a:latin typeface="Times" panose="02020603050405020304" pitchFamily="18" charset="0"/>
                          <a:cs typeface="Times" panose="02020603050405020304" pitchFamily="18" charset="0"/>
                        </a:rPr>
                        <a:t>Gold (Au)</a:t>
                      </a:r>
                      <a:endParaRPr lang="en-CA" sz="1400" dirty="0">
                        <a:solidFill>
                          <a:srgbClr val="54585A"/>
                        </a:solidFill>
                        <a:latin typeface="Times" panose="02020603050405020304" pitchFamily="18" charset="0"/>
                        <a:cs typeface="Times" panose="02020603050405020304" pitchFamily="18" charset="0"/>
                      </a:endParaRP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2 ~ 3</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1.40</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0.022</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0.027</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0.022</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2243567296"/>
                  </a:ext>
                </a:extLst>
              </a:tr>
              <a:tr h="414706">
                <a:tc>
                  <a:txBody>
                    <a:bodyPr/>
                    <a:lstStyle/>
                    <a:p>
                      <a:r>
                        <a:rPr lang="en-CA" sz="1800" kern="1200" dirty="0">
                          <a:solidFill>
                            <a:srgbClr val="54585A"/>
                          </a:solidFill>
                          <a:latin typeface="Times" panose="02020603050405020304" pitchFamily="18" charset="0"/>
                          <a:ea typeface="+mn-ea"/>
                          <a:cs typeface="Times" panose="02020603050405020304" pitchFamily="18" charset="0"/>
                        </a:rPr>
                        <a:t>Platinum (Pt)</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2 ~ 3</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1.42 </a:t>
                      </a:r>
                      <a:r>
                        <a:rPr lang="en-CA" sz="1800" dirty="0">
                          <a:solidFill>
                            <a:srgbClr val="54585A"/>
                          </a:solidFill>
                          <a:effectLst/>
                          <a:latin typeface="Times" panose="02020603050405020304" pitchFamily="18" charset="0"/>
                          <a:cs typeface="Times" panose="02020603050405020304" pitchFamily="18" charset="0"/>
                        </a:rPr>
                        <a:t>(2.79)</a:t>
                      </a:r>
                      <a:endParaRPr lang="en-CA" dirty="0">
                        <a:solidFill>
                          <a:srgbClr val="54585A"/>
                        </a:solidFill>
                        <a:latin typeface="Times" panose="02020603050405020304" pitchFamily="18" charset="0"/>
                        <a:cs typeface="Times" panose="02020603050405020304" pitchFamily="18" charset="0"/>
                      </a:endParaRP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0.024</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0.028</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0.022</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1520323537"/>
                  </a:ext>
                </a:extLst>
              </a:tr>
              <a:tr h="414706">
                <a:tc>
                  <a:txBody>
                    <a:bodyPr/>
                    <a:lstStyle/>
                    <a:p>
                      <a:r>
                        <a:rPr lang="en-CA" b="0" dirty="0">
                          <a:solidFill>
                            <a:srgbClr val="54585A"/>
                          </a:solidFill>
                          <a:latin typeface="Times" panose="02020603050405020304" pitchFamily="18" charset="0"/>
                          <a:cs typeface="Times" panose="02020603050405020304" pitchFamily="18" charset="0"/>
                        </a:rPr>
                        <a:t>Carbon (amorphous)</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3 ~ 4</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dirty="0">
                          <a:solidFill>
                            <a:srgbClr val="54585A"/>
                          </a:solidFill>
                          <a:latin typeface="Times" panose="02020603050405020304" pitchFamily="18" charset="0"/>
                          <a:cs typeface="Times" panose="02020603050405020304" pitchFamily="18" charset="0"/>
                        </a:rPr>
                        <a:t>2.2</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0.024</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115794909"/>
                  </a:ext>
                </a:extLst>
              </a:tr>
              <a:tr h="414706">
                <a:tc>
                  <a:txBody>
                    <a:bodyPr/>
                    <a:lstStyle/>
                    <a:p>
                      <a:r>
                        <a:rPr lang="en-CA" b="0" dirty="0">
                          <a:solidFill>
                            <a:srgbClr val="54585A"/>
                          </a:solidFill>
                          <a:latin typeface="Times" panose="02020603050405020304" pitchFamily="18" charset="0"/>
                          <a:cs typeface="Times" panose="02020603050405020304" pitchFamily="18" charset="0"/>
                        </a:rPr>
                        <a:t>Carbon (amorphous)</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10</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2.2</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0.023</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0.024</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0.026</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noFill/>
                      <a:prstDash val="solid"/>
                      <a:round/>
                      <a:headEnd type="none" w="med" len="med"/>
                      <a:tailEnd type="none" w="med" len="med"/>
                    </a:lnB>
                    <a:solidFill>
                      <a:schemeClr val="bg1"/>
                    </a:solidFill>
                  </a:tcPr>
                </a:tc>
                <a:extLst>
                  <a:ext uri="{0D108BD9-81ED-4DB2-BD59-A6C34878D82A}">
                    <a16:rowId xmlns:a16="http://schemas.microsoft.com/office/drawing/2014/main" val="3489050006"/>
                  </a:ext>
                </a:extLst>
              </a:tr>
              <a:tr h="41470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b="0" dirty="0">
                          <a:solidFill>
                            <a:srgbClr val="54585A"/>
                          </a:solidFill>
                          <a:latin typeface="Times" panose="02020603050405020304" pitchFamily="18" charset="0"/>
                          <a:cs typeface="Times" panose="02020603050405020304" pitchFamily="18" charset="0"/>
                        </a:rPr>
                        <a:t>Carbon (amorphous)</a:t>
                      </a:r>
                    </a:p>
                  </a:txBody>
                  <a:tcPr>
                    <a:lnL w="28575"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17</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CA" dirty="0">
                          <a:solidFill>
                            <a:srgbClr val="54585A"/>
                          </a:solidFill>
                          <a:latin typeface="Times" panose="02020603050405020304" pitchFamily="18" charset="0"/>
                          <a:cs typeface="Times" panose="02020603050405020304" pitchFamily="18" charset="0"/>
                        </a:rPr>
                        <a:t>2.2</a:t>
                      </a:r>
                    </a:p>
                  </a:txBody>
                  <a:tcP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solidFill>
                        <a:schemeClr val="bg1">
                          <a:lumMod val="50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0.023</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tc>
                  <a:txBody>
                    <a:bodyPr/>
                    <a:lstStyle/>
                    <a:p>
                      <a:pPr algn="ctr"/>
                      <a:r>
                        <a:rPr lang="en-CA" b="0" dirty="0">
                          <a:solidFill>
                            <a:srgbClr val="54585A"/>
                          </a:solidFill>
                          <a:latin typeface="Times" panose="02020603050405020304" pitchFamily="18" charset="0"/>
                          <a:cs typeface="Times" panose="02020603050405020304" pitchFamily="18" charset="0"/>
                        </a:rPr>
                        <a:t>-</a:t>
                      </a:r>
                    </a:p>
                  </a:txBody>
                  <a:tcPr>
                    <a:lnL w="12700" cap="flat" cmpd="sng" algn="ctr">
                      <a:noFill/>
                      <a:prstDash val="solid"/>
                      <a:round/>
                      <a:headEnd type="none" w="med" len="med"/>
                      <a:tailEnd type="none" w="med" len="med"/>
                    </a:lnL>
                    <a:lnR w="28575" cap="flat" cmpd="sng" algn="ctr">
                      <a:solidFill>
                        <a:schemeClr val="bg1">
                          <a:lumMod val="50000"/>
                        </a:schemeClr>
                      </a:solid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bg1">
                          <a:lumMod val="50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1753669859"/>
                  </a:ext>
                </a:extLst>
              </a:tr>
            </a:tbl>
          </a:graphicData>
        </a:graphic>
      </p:graphicFrame>
      <p:sp>
        <p:nvSpPr>
          <p:cNvPr id="4" name="TextBox 3">
            <a:extLst>
              <a:ext uri="{FF2B5EF4-FFF2-40B4-BE49-F238E27FC236}">
                <a16:creationId xmlns:a16="http://schemas.microsoft.com/office/drawing/2014/main" id="{4915AD2F-553A-712C-7B9C-F29F57110AC4}"/>
              </a:ext>
            </a:extLst>
          </p:cNvPr>
          <p:cNvSpPr txBox="1"/>
          <p:nvPr/>
        </p:nvSpPr>
        <p:spPr>
          <a:xfrm>
            <a:off x="6408277" y="6419940"/>
            <a:ext cx="3173626" cy="369332"/>
          </a:xfrm>
          <a:prstGeom prst="rect">
            <a:avLst/>
          </a:prstGeom>
          <a:noFill/>
        </p:spPr>
        <p:txBody>
          <a:bodyPr wrap="none" rtlCol="0">
            <a:spAutoFit/>
          </a:bodyPr>
          <a:lstStyle/>
          <a:p>
            <a:r>
              <a:rPr lang="en-CA" dirty="0">
                <a:solidFill>
                  <a:srgbClr val="54585A"/>
                </a:solidFill>
                <a:latin typeface="Times" panose="02020603050405020304" pitchFamily="18" charset="0"/>
                <a:cs typeface="Times" panose="02020603050405020304" pitchFamily="18" charset="0"/>
              </a:rPr>
              <a:t>*Dynamic behaviour witnessed.</a:t>
            </a:r>
          </a:p>
        </p:txBody>
      </p:sp>
      <p:sp>
        <p:nvSpPr>
          <p:cNvPr id="5" name="Title 1">
            <a:extLst>
              <a:ext uri="{FF2B5EF4-FFF2-40B4-BE49-F238E27FC236}">
                <a16:creationId xmlns:a16="http://schemas.microsoft.com/office/drawing/2014/main" id="{CB373F82-2B3A-59DD-EE8C-7B76EE10B94C}"/>
              </a:ext>
            </a:extLst>
          </p:cNvPr>
          <p:cNvSpPr>
            <a:spLocks noGrp="1"/>
          </p:cNvSpPr>
          <p:nvPr>
            <p:ph type="title"/>
          </p:nvPr>
        </p:nvSpPr>
        <p:spPr>
          <a:xfrm>
            <a:off x="838200" y="-139700"/>
            <a:ext cx="10515600" cy="1325563"/>
          </a:xfrm>
        </p:spPr>
        <p:txBody>
          <a:bodyPr/>
          <a:lstStyle/>
          <a:p>
            <a:r>
              <a:rPr lang="en-CA" dirty="0"/>
              <a:t>Material Comparison</a:t>
            </a:r>
          </a:p>
        </p:txBody>
      </p:sp>
      <p:sp>
        <p:nvSpPr>
          <p:cNvPr id="7" name="TextBox 6">
            <a:extLst>
              <a:ext uri="{FF2B5EF4-FFF2-40B4-BE49-F238E27FC236}">
                <a16:creationId xmlns:a16="http://schemas.microsoft.com/office/drawing/2014/main" id="{1F65FCA0-12B6-CE89-18CD-F7A10D5F29B2}"/>
              </a:ext>
            </a:extLst>
          </p:cNvPr>
          <p:cNvSpPr txBox="1"/>
          <p:nvPr/>
        </p:nvSpPr>
        <p:spPr>
          <a:xfrm>
            <a:off x="3971608" y="3170796"/>
            <a:ext cx="4248783" cy="523220"/>
          </a:xfrm>
          <a:prstGeom prst="rect">
            <a:avLst/>
          </a:prstGeom>
          <a:solidFill>
            <a:schemeClr val="bg1"/>
          </a:solidFill>
          <a:ln w="19050">
            <a:solidFill>
              <a:schemeClr val="bg1">
                <a:lumMod val="50000"/>
              </a:schemeClr>
            </a:solidFill>
          </a:ln>
        </p:spPr>
        <p:txBody>
          <a:bodyPr wrap="square" rtlCol="0">
            <a:spAutoFit/>
          </a:bodyPr>
          <a:lstStyle/>
          <a:p>
            <a:pPr algn="ctr"/>
            <a:r>
              <a:rPr lang="en-CA" sz="2800" dirty="0">
                <a:solidFill>
                  <a:srgbClr val="54585A"/>
                </a:solidFill>
                <a:latin typeface="Times" panose="02020603050405020304" pitchFamily="18" charset="0"/>
                <a:cs typeface="Times" panose="02020603050405020304" pitchFamily="18" charset="0"/>
              </a:rPr>
              <a:t>Everything acts like carbon</a:t>
            </a:r>
          </a:p>
        </p:txBody>
      </p:sp>
    </p:spTree>
    <p:extLst>
      <p:ext uri="{BB962C8B-B14F-4D97-AF65-F5344CB8AC3E}">
        <p14:creationId xmlns:p14="http://schemas.microsoft.com/office/powerpoint/2010/main" val="2792235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27434-2210-CFC2-F75E-184E1057666B}"/>
              </a:ext>
            </a:extLst>
          </p:cNvPr>
          <p:cNvSpPr>
            <a:spLocks noGrp="1"/>
          </p:cNvSpPr>
          <p:nvPr>
            <p:ph type="title"/>
          </p:nvPr>
        </p:nvSpPr>
        <p:spPr/>
        <p:txBody>
          <a:bodyPr/>
          <a:lstStyle/>
          <a:p>
            <a:r>
              <a:rPr lang="en-CA" dirty="0"/>
              <a:t>Surface Contamination</a:t>
            </a:r>
          </a:p>
        </p:txBody>
      </p:sp>
      <p:sp>
        <p:nvSpPr>
          <p:cNvPr id="3" name="Date Placeholder 2">
            <a:extLst>
              <a:ext uri="{FF2B5EF4-FFF2-40B4-BE49-F238E27FC236}">
                <a16:creationId xmlns:a16="http://schemas.microsoft.com/office/drawing/2014/main" id="{6423E1E5-7CDF-CB5F-21DC-B63FE812E727}"/>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740468E6-4B67-D6FF-663B-96EAF349020F}"/>
              </a:ext>
            </a:extLst>
          </p:cNvPr>
          <p:cNvSpPr>
            <a:spLocks noGrp="1"/>
          </p:cNvSpPr>
          <p:nvPr>
            <p:ph type="sldNum" sz="quarter" idx="12"/>
          </p:nvPr>
        </p:nvSpPr>
        <p:spPr/>
        <p:txBody>
          <a:bodyPr/>
          <a:lstStyle/>
          <a:p>
            <a:fld id="{CC4A04E3-866B-424A-9F33-40E3799F4726}" type="slidenum">
              <a:rPr lang="en-US" smtClean="0"/>
              <a:t>13</a:t>
            </a:fld>
            <a:endParaRPr lang="en-US"/>
          </a:p>
        </p:txBody>
      </p:sp>
      <p:sp>
        <p:nvSpPr>
          <p:cNvPr id="5" name="Text Placeholder 4">
            <a:extLst>
              <a:ext uri="{FF2B5EF4-FFF2-40B4-BE49-F238E27FC236}">
                <a16:creationId xmlns:a16="http://schemas.microsoft.com/office/drawing/2014/main" id="{BF52BF14-18CB-65BE-D2A9-F25D5EE53C66}"/>
              </a:ext>
            </a:extLst>
          </p:cNvPr>
          <p:cNvSpPr>
            <a:spLocks noGrp="1"/>
          </p:cNvSpPr>
          <p:nvPr>
            <p:ph type="body" sz="quarter" idx="13"/>
          </p:nvPr>
        </p:nvSpPr>
        <p:spPr/>
        <p:txBody>
          <a:bodyPr/>
          <a:lstStyle/>
          <a:p>
            <a:r>
              <a:rPr lang="en-CA" dirty="0"/>
              <a:t>Charge fractions reach equilibrium in angstroms. </a:t>
            </a:r>
            <a:br>
              <a:rPr lang="en-CA" dirty="0"/>
            </a:br>
            <a:r>
              <a:rPr lang="en-CA" sz="1800" dirty="0"/>
              <a:t>[8] J. A. Phillips, Phys. Rev. 97 (1955), [9] Funsten et al., Opt. Eng. 32 (1993)</a:t>
            </a:r>
          </a:p>
          <a:p>
            <a:endParaRPr lang="en-CA" dirty="0"/>
          </a:p>
          <a:p>
            <a:r>
              <a:rPr lang="en-CA" dirty="0"/>
              <a:t>Exiting charge fractions are dependent on the exit atomic layers.</a:t>
            </a:r>
            <a:br>
              <a:rPr lang="en-CA" dirty="0"/>
            </a:br>
            <a:r>
              <a:rPr lang="en-CA" sz="1800" dirty="0"/>
              <a:t>[10] Funsten et al., Phys. Rev. B 63 (2001)</a:t>
            </a:r>
          </a:p>
          <a:p>
            <a:endParaRPr lang="en-CA" dirty="0"/>
          </a:p>
          <a:p>
            <a:r>
              <a:rPr lang="en-CA" dirty="0"/>
              <a:t>If there is (</a:t>
            </a:r>
            <a:r>
              <a:rPr lang="en-CA" dirty="0">
                <a:solidFill>
                  <a:srgbClr val="C00000"/>
                </a:solidFill>
              </a:rPr>
              <a:t>carbon</a:t>
            </a:r>
            <a:r>
              <a:rPr lang="en-CA" dirty="0"/>
              <a:t>) contamination on the exit </a:t>
            </a:r>
            <a:r>
              <a:rPr lang="en-CA" dirty="0">
                <a:sym typeface="Wingdings" panose="05000000000000000000" pitchFamily="2" charset="2"/>
              </a:rPr>
              <a:t> </a:t>
            </a:r>
            <a:r>
              <a:rPr lang="en-CA" dirty="0">
                <a:solidFill>
                  <a:srgbClr val="C00000"/>
                </a:solidFill>
                <a:sym typeface="Wingdings" panose="05000000000000000000" pitchFamily="2" charset="2"/>
              </a:rPr>
              <a:t>carbon foil </a:t>
            </a:r>
            <a:r>
              <a:rPr lang="en-CA" dirty="0">
                <a:sym typeface="Wingdings" panose="05000000000000000000" pitchFamily="2" charset="2"/>
              </a:rPr>
              <a:t>result.</a:t>
            </a:r>
            <a:endParaRPr lang="en-CA" dirty="0"/>
          </a:p>
          <a:p>
            <a:pPr marL="806450" indent="0">
              <a:buNone/>
            </a:pPr>
            <a:endParaRPr lang="en-CA" dirty="0"/>
          </a:p>
        </p:txBody>
      </p:sp>
    </p:spTree>
    <p:extLst>
      <p:ext uri="{BB962C8B-B14F-4D97-AF65-F5344CB8AC3E}">
        <p14:creationId xmlns:p14="http://schemas.microsoft.com/office/powerpoint/2010/main" val="1324596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383022-090E-213C-2144-9FF1B8A9FD46}"/>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FB43C5BE-F84C-1F46-CFF1-A2D3AF024C13}"/>
              </a:ext>
            </a:extLst>
          </p:cNvPr>
          <p:cNvPicPr>
            <a:picLocks noChangeAspect="1"/>
          </p:cNvPicPr>
          <p:nvPr/>
        </p:nvPicPr>
        <p:blipFill>
          <a:blip r:embed="rId2"/>
          <a:stretch>
            <a:fillRect/>
          </a:stretch>
        </p:blipFill>
        <p:spPr>
          <a:xfrm>
            <a:off x="4934228" y="136525"/>
            <a:ext cx="7109487" cy="6480000"/>
          </a:xfrm>
          <a:prstGeom prst="rect">
            <a:avLst/>
          </a:prstGeom>
        </p:spPr>
      </p:pic>
      <p:sp>
        <p:nvSpPr>
          <p:cNvPr id="5" name="Slide Number Placeholder 3">
            <a:extLst>
              <a:ext uri="{FF2B5EF4-FFF2-40B4-BE49-F238E27FC236}">
                <a16:creationId xmlns:a16="http://schemas.microsoft.com/office/drawing/2014/main" id="{C1FB5724-16A8-6B9E-E1BC-27F65F0E35A7}"/>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14</a:t>
            </a:fld>
            <a:endParaRPr lang="en-US" dirty="0"/>
          </a:p>
        </p:txBody>
      </p:sp>
      <p:sp>
        <p:nvSpPr>
          <p:cNvPr id="2" name="Title 1">
            <a:extLst>
              <a:ext uri="{FF2B5EF4-FFF2-40B4-BE49-F238E27FC236}">
                <a16:creationId xmlns:a16="http://schemas.microsoft.com/office/drawing/2014/main" id="{A276ACEC-571A-C2E6-306F-15F9331D8CC3}"/>
              </a:ext>
            </a:extLst>
          </p:cNvPr>
          <p:cNvSpPr>
            <a:spLocks noGrp="1"/>
          </p:cNvSpPr>
          <p:nvPr>
            <p:ph type="title"/>
          </p:nvPr>
        </p:nvSpPr>
        <p:spPr/>
        <p:txBody>
          <a:bodyPr>
            <a:normAutofit/>
          </a:bodyPr>
          <a:lstStyle/>
          <a:p>
            <a:r>
              <a:rPr lang="en-CA" dirty="0"/>
              <a:t>Before Cleaning</a:t>
            </a:r>
          </a:p>
        </p:txBody>
      </p:sp>
      <p:sp>
        <p:nvSpPr>
          <p:cNvPr id="3" name="Text Placeholder 2">
            <a:extLst>
              <a:ext uri="{FF2B5EF4-FFF2-40B4-BE49-F238E27FC236}">
                <a16:creationId xmlns:a16="http://schemas.microsoft.com/office/drawing/2014/main" id="{E13A2F79-0980-7C7D-7C4D-DFADBD229C6B}"/>
              </a:ext>
            </a:extLst>
          </p:cNvPr>
          <p:cNvSpPr>
            <a:spLocks noGrp="1"/>
          </p:cNvSpPr>
          <p:nvPr>
            <p:ph type="body" sz="quarter" idx="13"/>
          </p:nvPr>
        </p:nvSpPr>
        <p:spPr>
          <a:xfrm>
            <a:off x="-107075" y="1917700"/>
            <a:ext cx="5582589" cy="4940300"/>
          </a:xfrm>
        </p:spPr>
        <p:txBody>
          <a:bodyPr>
            <a:normAutofit/>
          </a:bodyPr>
          <a:lstStyle/>
          <a:p>
            <a:r>
              <a:rPr lang="en-CA" dirty="0"/>
              <a:t>2~3 nm thick gold foil.</a:t>
            </a:r>
          </a:p>
          <a:p>
            <a:r>
              <a:rPr lang="en-CA" dirty="0"/>
              <a:t>30 keV He⁺</a:t>
            </a:r>
          </a:p>
          <a:p>
            <a:r>
              <a:rPr lang="en-CA" dirty="0"/>
              <a:t>0.12 ± 0.02 </a:t>
            </a:r>
            <a:r>
              <a:rPr lang="en-CA" dirty="0" err="1"/>
              <a:t>pA</a:t>
            </a:r>
            <a:endParaRPr lang="en-CA" dirty="0"/>
          </a:p>
          <a:p>
            <a:r>
              <a:rPr lang="en-CA" dirty="0"/>
              <a:t>8:21.5 exposure</a:t>
            </a:r>
          </a:p>
          <a:p>
            <a:r>
              <a:rPr lang="en-CA" dirty="0"/>
              <a:t>Transmitted [%]:</a:t>
            </a:r>
          </a:p>
          <a:p>
            <a:pPr marL="457200" lvl="1" indent="0">
              <a:buNone/>
            </a:pPr>
            <a:r>
              <a:rPr lang="en-CA" dirty="0"/>
              <a:t>He⁺ / Total = 10.03 ± 0.02</a:t>
            </a:r>
          </a:p>
          <a:p>
            <a:pPr marL="457200" lvl="1" indent="0">
              <a:buNone/>
            </a:pPr>
            <a:r>
              <a:rPr lang="en-CA" dirty="0"/>
              <a:t>He⁰ / Total = 89.93 ± 0.08</a:t>
            </a:r>
          </a:p>
          <a:p>
            <a:pPr marL="457200" lvl="1" indent="0">
              <a:buNone/>
            </a:pPr>
            <a:r>
              <a:rPr lang="en-CA" dirty="0"/>
              <a:t>He⁻ / Total = </a:t>
            </a:r>
            <a:r>
              <a:rPr lang="en-CA" dirty="0">
                <a:solidFill>
                  <a:srgbClr val="C00000"/>
                </a:solidFill>
              </a:rPr>
              <a:t>0.028 ± 0.001</a:t>
            </a:r>
          </a:p>
          <a:p>
            <a:pPr marL="457200" lvl="1" indent="0">
              <a:buNone/>
            </a:pPr>
            <a:r>
              <a:rPr lang="en-CA" dirty="0"/>
              <a:t>Re. / Total = 0.0154 ± 0.0008</a:t>
            </a:r>
          </a:p>
          <a:p>
            <a:endParaRPr lang="en-CA" dirty="0"/>
          </a:p>
        </p:txBody>
      </p:sp>
      <p:sp>
        <p:nvSpPr>
          <p:cNvPr id="4" name="Date Placeholder 2">
            <a:extLst>
              <a:ext uri="{FF2B5EF4-FFF2-40B4-BE49-F238E27FC236}">
                <a16:creationId xmlns:a16="http://schemas.microsoft.com/office/drawing/2014/main" id="{A6C9C3EB-E480-55E8-323D-850A682DE9C2}"/>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11" name="TextBox 10">
            <a:extLst>
              <a:ext uri="{FF2B5EF4-FFF2-40B4-BE49-F238E27FC236}">
                <a16:creationId xmlns:a16="http://schemas.microsoft.com/office/drawing/2014/main" id="{366784AC-DC26-DA91-F552-1C65BF1A46DA}"/>
              </a:ext>
            </a:extLst>
          </p:cNvPr>
          <p:cNvSpPr txBox="1"/>
          <p:nvPr/>
        </p:nvSpPr>
        <p:spPr>
          <a:xfrm>
            <a:off x="8241948" y="2436724"/>
            <a:ext cx="784934"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He⁰</a:t>
            </a:r>
          </a:p>
        </p:txBody>
      </p:sp>
      <p:sp>
        <p:nvSpPr>
          <p:cNvPr id="13" name="TextBox 12">
            <a:extLst>
              <a:ext uri="{FF2B5EF4-FFF2-40B4-BE49-F238E27FC236}">
                <a16:creationId xmlns:a16="http://schemas.microsoft.com/office/drawing/2014/main" id="{BAF465E9-6E95-DC4E-CBB1-E95EE596C966}"/>
              </a:ext>
            </a:extLst>
          </p:cNvPr>
          <p:cNvSpPr txBox="1"/>
          <p:nvPr/>
        </p:nvSpPr>
        <p:spPr>
          <a:xfrm>
            <a:off x="10163363" y="2474826"/>
            <a:ext cx="706513"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a:t>
            </a:r>
          </a:p>
        </p:txBody>
      </p:sp>
      <p:sp>
        <p:nvSpPr>
          <p:cNvPr id="14" name="TextBox 13">
            <a:extLst>
              <a:ext uri="{FF2B5EF4-FFF2-40B4-BE49-F238E27FC236}">
                <a16:creationId xmlns:a16="http://schemas.microsoft.com/office/drawing/2014/main" id="{706F1901-26CA-D6F4-C7EE-D09EE4E5D55E}"/>
              </a:ext>
            </a:extLst>
          </p:cNvPr>
          <p:cNvSpPr txBox="1"/>
          <p:nvPr/>
        </p:nvSpPr>
        <p:spPr>
          <a:xfrm>
            <a:off x="6398954" y="2374449"/>
            <a:ext cx="706513" cy="461665"/>
          </a:xfrm>
          <a:prstGeom prst="rect">
            <a:avLst/>
          </a:prstGeom>
          <a:noFill/>
        </p:spPr>
        <p:txBody>
          <a:bodyPr wrap="square" rtlCol="0">
            <a:spAutoFit/>
          </a:bodyPr>
          <a:lstStyle/>
          <a:p>
            <a:pPr algn="ctr"/>
            <a:r>
              <a:rPr lang="en-CA" sz="2400" dirty="0">
                <a:solidFill>
                  <a:srgbClr val="C00000"/>
                </a:solidFill>
                <a:latin typeface="Times" panose="02020603050405020304" pitchFamily="18" charset="0"/>
                <a:cs typeface="Times" panose="02020603050405020304" pitchFamily="18" charset="0"/>
              </a:rPr>
              <a:t>He⁻</a:t>
            </a:r>
          </a:p>
        </p:txBody>
      </p:sp>
      <p:sp>
        <p:nvSpPr>
          <p:cNvPr id="9" name="Rectangle 8">
            <a:extLst>
              <a:ext uri="{FF2B5EF4-FFF2-40B4-BE49-F238E27FC236}">
                <a16:creationId xmlns:a16="http://schemas.microsoft.com/office/drawing/2014/main" id="{77F0069C-BBD6-307F-DC06-7E291E138C11}"/>
              </a:ext>
            </a:extLst>
          </p:cNvPr>
          <p:cNvSpPr/>
          <p:nvPr/>
        </p:nvSpPr>
        <p:spPr>
          <a:xfrm>
            <a:off x="6973677" y="12700"/>
            <a:ext cx="2666082" cy="3182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34C82C9A-B308-60DF-139B-3CBE55BA6736}"/>
              </a:ext>
            </a:extLst>
          </p:cNvPr>
          <p:cNvSpPr/>
          <p:nvPr/>
        </p:nvSpPr>
        <p:spPr>
          <a:xfrm>
            <a:off x="7007014" y="12700"/>
            <a:ext cx="1327361" cy="3700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a:extLst>
              <a:ext uri="{FF2B5EF4-FFF2-40B4-BE49-F238E27FC236}">
                <a16:creationId xmlns:a16="http://schemas.microsoft.com/office/drawing/2014/main" id="{2AEEE614-CB2F-BE50-BBA7-5F8FDF3AF406}"/>
              </a:ext>
            </a:extLst>
          </p:cNvPr>
          <p:cNvSpPr/>
          <p:nvPr/>
        </p:nvSpPr>
        <p:spPr>
          <a:xfrm>
            <a:off x="7950415" y="2898389"/>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6E031761-E69C-14B9-0528-55C3DE5233EE}"/>
              </a:ext>
            </a:extLst>
          </p:cNvPr>
          <p:cNvSpPr/>
          <p:nvPr/>
        </p:nvSpPr>
        <p:spPr>
          <a:xfrm>
            <a:off x="6072185" y="2840837"/>
            <a:ext cx="1368000" cy="1368000"/>
          </a:xfrm>
          <a:prstGeom prst="ellipse">
            <a:avLst/>
          </a:prstGeom>
          <a:noFill/>
          <a:ln w="19050">
            <a:solidFill>
              <a:srgbClr val="C00000">
                <a:alpha val="4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a:extLst>
              <a:ext uri="{FF2B5EF4-FFF2-40B4-BE49-F238E27FC236}">
                <a16:creationId xmlns:a16="http://schemas.microsoft.com/office/drawing/2014/main" id="{45560727-58AF-ACDA-153A-B0E46E5B71CE}"/>
              </a:ext>
            </a:extLst>
          </p:cNvPr>
          <p:cNvSpPr/>
          <p:nvPr/>
        </p:nvSpPr>
        <p:spPr>
          <a:xfrm>
            <a:off x="9832620" y="2941251"/>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8778522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6A238-A722-4B14-2873-B2F089784F60}"/>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7E36FFF8-D098-685C-EAD6-1BA332F4006E}"/>
              </a:ext>
            </a:extLst>
          </p:cNvPr>
          <p:cNvPicPr>
            <a:picLocks noChangeAspect="1"/>
          </p:cNvPicPr>
          <p:nvPr/>
        </p:nvPicPr>
        <p:blipFill>
          <a:blip r:embed="rId2"/>
          <a:stretch>
            <a:fillRect/>
          </a:stretch>
        </p:blipFill>
        <p:spPr>
          <a:xfrm>
            <a:off x="4936114" y="136525"/>
            <a:ext cx="7109487" cy="6480000"/>
          </a:xfrm>
          <a:prstGeom prst="rect">
            <a:avLst/>
          </a:prstGeom>
        </p:spPr>
      </p:pic>
      <p:sp>
        <p:nvSpPr>
          <p:cNvPr id="5" name="Slide Number Placeholder 3">
            <a:extLst>
              <a:ext uri="{FF2B5EF4-FFF2-40B4-BE49-F238E27FC236}">
                <a16:creationId xmlns:a16="http://schemas.microsoft.com/office/drawing/2014/main" id="{9C20A09A-9962-DF74-7901-A9EF00C0B24E}"/>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15</a:t>
            </a:fld>
            <a:endParaRPr lang="en-US" dirty="0"/>
          </a:p>
        </p:txBody>
      </p:sp>
      <p:sp>
        <p:nvSpPr>
          <p:cNvPr id="2" name="Title 1">
            <a:extLst>
              <a:ext uri="{FF2B5EF4-FFF2-40B4-BE49-F238E27FC236}">
                <a16:creationId xmlns:a16="http://schemas.microsoft.com/office/drawing/2014/main" id="{D6E9696E-FCFA-6A77-F3D0-5272A30AB5ED}"/>
              </a:ext>
            </a:extLst>
          </p:cNvPr>
          <p:cNvSpPr>
            <a:spLocks noGrp="1"/>
          </p:cNvSpPr>
          <p:nvPr>
            <p:ph type="title"/>
          </p:nvPr>
        </p:nvSpPr>
        <p:spPr/>
        <p:txBody>
          <a:bodyPr>
            <a:normAutofit/>
          </a:bodyPr>
          <a:lstStyle/>
          <a:p>
            <a:r>
              <a:rPr lang="en-CA" dirty="0"/>
              <a:t>After Cleaning</a:t>
            </a:r>
          </a:p>
        </p:txBody>
      </p:sp>
      <p:sp>
        <p:nvSpPr>
          <p:cNvPr id="3" name="Text Placeholder 2">
            <a:extLst>
              <a:ext uri="{FF2B5EF4-FFF2-40B4-BE49-F238E27FC236}">
                <a16:creationId xmlns:a16="http://schemas.microsoft.com/office/drawing/2014/main" id="{09E27017-657C-CC4A-4685-CB5C0BE4E894}"/>
              </a:ext>
            </a:extLst>
          </p:cNvPr>
          <p:cNvSpPr>
            <a:spLocks noGrp="1"/>
          </p:cNvSpPr>
          <p:nvPr>
            <p:ph type="body" sz="quarter" idx="13"/>
          </p:nvPr>
        </p:nvSpPr>
        <p:spPr>
          <a:xfrm>
            <a:off x="-107075" y="1917700"/>
            <a:ext cx="5582589" cy="4940300"/>
          </a:xfrm>
        </p:spPr>
        <p:txBody>
          <a:bodyPr>
            <a:normAutofit/>
          </a:bodyPr>
          <a:lstStyle/>
          <a:p>
            <a:r>
              <a:rPr lang="en-CA" dirty="0"/>
              <a:t>2~3 nm thick gold foil.</a:t>
            </a:r>
          </a:p>
          <a:p>
            <a:r>
              <a:rPr lang="en-CA" dirty="0"/>
              <a:t>30 keV He⁺</a:t>
            </a:r>
          </a:p>
          <a:p>
            <a:r>
              <a:rPr lang="en-CA" dirty="0"/>
              <a:t>0.14 ± 0.02 </a:t>
            </a:r>
            <a:r>
              <a:rPr lang="en-CA" dirty="0" err="1"/>
              <a:t>pA</a:t>
            </a:r>
            <a:endParaRPr lang="en-CA" dirty="0"/>
          </a:p>
          <a:p>
            <a:r>
              <a:rPr lang="en-CA" dirty="0"/>
              <a:t>8:22.5 exposure</a:t>
            </a:r>
          </a:p>
          <a:p>
            <a:r>
              <a:rPr lang="en-CA" dirty="0"/>
              <a:t>Transmitted [%]:</a:t>
            </a:r>
          </a:p>
          <a:p>
            <a:pPr marL="457200" lvl="1" indent="0">
              <a:buNone/>
            </a:pPr>
            <a:r>
              <a:rPr lang="en-CA" dirty="0"/>
              <a:t>He⁺ / Total = 10.92 ± 0.02</a:t>
            </a:r>
          </a:p>
          <a:p>
            <a:pPr marL="457200" lvl="1" indent="0">
              <a:buNone/>
            </a:pPr>
            <a:r>
              <a:rPr lang="en-CA" dirty="0"/>
              <a:t>He⁰ / Total = 89.03 ± 0.09</a:t>
            </a:r>
          </a:p>
          <a:p>
            <a:pPr marL="457200" lvl="1" indent="0">
              <a:buNone/>
            </a:pPr>
            <a:r>
              <a:rPr lang="en-CA" dirty="0"/>
              <a:t>He⁻ / Total = </a:t>
            </a:r>
            <a:r>
              <a:rPr lang="en-CA" dirty="0">
                <a:solidFill>
                  <a:srgbClr val="C00000"/>
                </a:solidFill>
              </a:rPr>
              <a:t>0.029 ± 0.001</a:t>
            </a:r>
          </a:p>
          <a:p>
            <a:pPr marL="457200" lvl="1" indent="0">
              <a:buNone/>
            </a:pPr>
            <a:r>
              <a:rPr lang="en-CA" dirty="0"/>
              <a:t>Re. / Total = 0.026 ± 0.001</a:t>
            </a:r>
          </a:p>
          <a:p>
            <a:endParaRPr lang="en-CA" dirty="0"/>
          </a:p>
        </p:txBody>
      </p:sp>
      <p:sp>
        <p:nvSpPr>
          <p:cNvPr id="4" name="Date Placeholder 2">
            <a:extLst>
              <a:ext uri="{FF2B5EF4-FFF2-40B4-BE49-F238E27FC236}">
                <a16:creationId xmlns:a16="http://schemas.microsoft.com/office/drawing/2014/main" id="{39D7034F-B171-EFBB-BA8A-15132968FA0A}"/>
              </a:ext>
            </a:extLst>
          </p:cNvPr>
          <p:cNvSpPr>
            <a:spLocks noGrp="1"/>
          </p:cNvSpPr>
          <p:nvPr>
            <p:ph type="dt" sz="half" idx="10"/>
          </p:nvPr>
        </p:nvSpPr>
        <p:spPr>
          <a:xfrm>
            <a:off x="838200" y="6356350"/>
            <a:ext cx="2743200" cy="365125"/>
          </a:xfrm>
        </p:spPr>
        <p:txBody>
          <a:bodyPr/>
          <a:lstStyle/>
          <a:p>
            <a:r>
              <a:rPr lang="en-US"/>
              <a:t>23 SEP 2026</a:t>
            </a:r>
            <a:endParaRPr lang="en-US" dirty="0"/>
          </a:p>
        </p:txBody>
      </p:sp>
      <p:sp>
        <p:nvSpPr>
          <p:cNvPr id="6" name="TextBox 5">
            <a:extLst>
              <a:ext uri="{FF2B5EF4-FFF2-40B4-BE49-F238E27FC236}">
                <a16:creationId xmlns:a16="http://schemas.microsoft.com/office/drawing/2014/main" id="{AE45B00F-EB73-DB8E-DB9F-D4B0E824B8C4}"/>
              </a:ext>
            </a:extLst>
          </p:cNvPr>
          <p:cNvSpPr txBox="1"/>
          <p:nvPr/>
        </p:nvSpPr>
        <p:spPr>
          <a:xfrm>
            <a:off x="8118123" y="2474819"/>
            <a:ext cx="784934"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He⁰</a:t>
            </a:r>
          </a:p>
        </p:txBody>
      </p:sp>
      <p:sp>
        <p:nvSpPr>
          <p:cNvPr id="8" name="TextBox 7">
            <a:extLst>
              <a:ext uri="{FF2B5EF4-FFF2-40B4-BE49-F238E27FC236}">
                <a16:creationId xmlns:a16="http://schemas.microsoft.com/office/drawing/2014/main" id="{94A36B8D-CE9E-5F00-2491-8959800EB7A1}"/>
              </a:ext>
            </a:extLst>
          </p:cNvPr>
          <p:cNvSpPr txBox="1"/>
          <p:nvPr/>
        </p:nvSpPr>
        <p:spPr>
          <a:xfrm>
            <a:off x="10020486" y="2508948"/>
            <a:ext cx="706513"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a:t>
            </a:r>
          </a:p>
        </p:txBody>
      </p:sp>
      <p:sp>
        <p:nvSpPr>
          <p:cNvPr id="9" name="TextBox 8">
            <a:extLst>
              <a:ext uri="{FF2B5EF4-FFF2-40B4-BE49-F238E27FC236}">
                <a16:creationId xmlns:a16="http://schemas.microsoft.com/office/drawing/2014/main" id="{58F09936-D2BB-1C54-67B2-FB257A887893}"/>
              </a:ext>
            </a:extLst>
          </p:cNvPr>
          <p:cNvSpPr txBox="1"/>
          <p:nvPr/>
        </p:nvSpPr>
        <p:spPr>
          <a:xfrm>
            <a:off x="6274340" y="2422994"/>
            <a:ext cx="706513" cy="461665"/>
          </a:xfrm>
          <a:prstGeom prst="rect">
            <a:avLst/>
          </a:prstGeom>
          <a:noFill/>
        </p:spPr>
        <p:txBody>
          <a:bodyPr wrap="square" rtlCol="0">
            <a:spAutoFit/>
          </a:bodyPr>
          <a:lstStyle/>
          <a:p>
            <a:pPr algn="ctr"/>
            <a:r>
              <a:rPr lang="en-CA" sz="2400" dirty="0">
                <a:solidFill>
                  <a:srgbClr val="C00000"/>
                </a:solidFill>
                <a:latin typeface="Times" panose="02020603050405020304" pitchFamily="18" charset="0"/>
                <a:cs typeface="Times" panose="02020603050405020304" pitchFamily="18" charset="0"/>
              </a:rPr>
              <a:t>He⁻</a:t>
            </a:r>
          </a:p>
        </p:txBody>
      </p:sp>
      <p:sp>
        <p:nvSpPr>
          <p:cNvPr id="7" name="TextBox 6">
            <a:extLst>
              <a:ext uri="{FF2B5EF4-FFF2-40B4-BE49-F238E27FC236}">
                <a16:creationId xmlns:a16="http://schemas.microsoft.com/office/drawing/2014/main" id="{49C900B1-1DE7-7810-7271-D0C567B5E84D}"/>
              </a:ext>
            </a:extLst>
          </p:cNvPr>
          <p:cNvSpPr txBox="1"/>
          <p:nvPr/>
        </p:nvSpPr>
        <p:spPr>
          <a:xfrm>
            <a:off x="5998809" y="905937"/>
            <a:ext cx="4671132" cy="523220"/>
          </a:xfrm>
          <a:prstGeom prst="rect">
            <a:avLst/>
          </a:prstGeom>
          <a:solidFill>
            <a:schemeClr val="bg1"/>
          </a:solidFill>
          <a:ln>
            <a:solidFill>
              <a:srgbClr val="FF0000"/>
            </a:solidFill>
          </a:ln>
        </p:spPr>
        <p:txBody>
          <a:bodyPr wrap="square" rtlCol="0">
            <a:spAutoFit/>
          </a:bodyPr>
          <a:lstStyle/>
          <a:p>
            <a:r>
              <a:rPr lang="en-CA" sz="2800" dirty="0">
                <a:solidFill>
                  <a:srgbClr val="54585A"/>
                </a:solidFill>
                <a:latin typeface="Times" panose="02020603050405020304" pitchFamily="18" charset="0"/>
                <a:cs typeface="Times" panose="02020603050405020304" pitchFamily="18" charset="0"/>
              </a:rPr>
              <a:t>&gt; 2 hrs required for </a:t>
            </a:r>
            <a:r>
              <a:rPr lang="en-CA" sz="2800" dirty="0" err="1">
                <a:solidFill>
                  <a:srgbClr val="54585A"/>
                </a:solidFill>
                <a:latin typeface="Times" panose="02020603050405020304" pitchFamily="18" charset="0"/>
                <a:cs typeface="Times" panose="02020603050405020304" pitchFamily="18" charset="0"/>
              </a:rPr>
              <a:t>pumpdown</a:t>
            </a:r>
            <a:endParaRPr lang="en-CA" sz="2800" dirty="0">
              <a:solidFill>
                <a:srgbClr val="54585A"/>
              </a:solidFill>
              <a:latin typeface="Times" panose="02020603050405020304" pitchFamily="18" charset="0"/>
              <a:cs typeface="Times" panose="02020603050405020304" pitchFamily="18" charset="0"/>
            </a:endParaRPr>
          </a:p>
        </p:txBody>
      </p:sp>
      <p:sp>
        <p:nvSpPr>
          <p:cNvPr id="15" name="Rectangle 14">
            <a:extLst>
              <a:ext uri="{FF2B5EF4-FFF2-40B4-BE49-F238E27FC236}">
                <a16:creationId xmlns:a16="http://schemas.microsoft.com/office/drawing/2014/main" id="{BD9E50A4-2459-1F96-14E6-7298E4E66B2B}"/>
              </a:ext>
            </a:extLst>
          </p:cNvPr>
          <p:cNvSpPr/>
          <p:nvPr/>
        </p:nvSpPr>
        <p:spPr>
          <a:xfrm>
            <a:off x="6973677" y="12700"/>
            <a:ext cx="2666082" cy="3182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0EF090C8-2B6E-EB15-42D0-9CDEEE367A59}"/>
              </a:ext>
            </a:extLst>
          </p:cNvPr>
          <p:cNvSpPr/>
          <p:nvPr/>
        </p:nvSpPr>
        <p:spPr>
          <a:xfrm>
            <a:off x="7007014" y="12700"/>
            <a:ext cx="1327361" cy="37002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a:extLst>
              <a:ext uri="{FF2B5EF4-FFF2-40B4-BE49-F238E27FC236}">
                <a16:creationId xmlns:a16="http://schemas.microsoft.com/office/drawing/2014/main" id="{304669B5-3F67-EF48-FBCE-2901717852B2}"/>
              </a:ext>
            </a:extLst>
          </p:cNvPr>
          <p:cNvSpPr/>
          <p:nvPr/>
        </p:nvSpPr>
        <p:spPr>
          <a:xfrm>
            <a:off x="7826590" y="2936489"/>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Oval 20">
            <a:extLst>
              <a:ext uri="{FF2B5EF4-FFF2-40B4-BE49-F238E27FC236}">
                <a16:creationId xmlns:a16="http://schemas.microsoft.com/office/drawing/2014/main" id="{926C2980-51A1-43B7-A523-5EFCD3B82290}"/>
              </a:ext>
            </a:extLst>
          </p:cNvPr>
          <p:cNvSpPr/>
          <p:nvPr/>
        </p:nvSpPr>
        <p:spPr>
          <a:xfrm>
            <a:off x="5943597" y="2878937"/>
            <a:ext cx="1368000" cy="1368000"/>
          </a:xfrm>
          <a:prstGeom prst="ellipse">
            <a:avLst/>
          </a:prstGeom>
          <a:noFill/>
          <a:ln w="19050">
            <a:solidFill>
              <a:srgbClr val="C00000">
                <a:alpha val="49804"/>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 name="Oval 22">
            <a:extLst>
              <a:ext uri="{FF2B5EF4-FFF2-40B4-BE49-F238E27FC236}">
                <a16:creationId xmlns:a16="http://schemas.microsoft.com/office/drawing/2014/main" id="{1D6B274E-032C-A501-DC91-4A1595EFBABD}"/>
              </a:ext>
            </a:extLst>
          </p:cNvPr>
          <p:cNvSpPr/>
          <p:nvPr/>
        </p:nvSpPr>
        <p:spPr>
          <a:xfrm>
            <a:off x="9689743" y="2969825"/>
            <a:ext cx="1368000" cy="1368000"/>
          </a:xfrm>
          <a:prstGeom prst="ellipse">
            <a:avLst/>
          </a:prstGeom>
          <a:noFill/>
          <a:ln w="19050">
            <a:solidFill>
              <a:srgbClr val="54585A">
                <a:alpha val="50196"/>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TextBox 11">
            <a:extLst>
              <a:ext uri="{FF2B5EF4-FFF2-40B4-BE49-F238E27FC236}">
                <a16:creationId xmlns:a16="http://schemas.microsoft.com/office/drawing/2014/main" id="{A0FEF3A4-CD0C-8473-CC70-CD65A03AC327}"/>
              </a:ext>
            </a:extLst>
          </p:cNvPr>
          <p:cNvSpPr txBox="1"/>
          <p:nvPr/>
        </p:nvSpPr>
        <p:spPr>
          <a:xfrm>
            <a:off x="3984641" y="3918299"/>
            <a:ext cx="3862650" cy="2107436"/>
          </a:xfrm>
          <a:prstGeom prst="rect">
            <a:avLst/>
          </a:prstGeom>
          <a:solidFill>
            <a:schemeClr val="bg1"/>
          </a:solidFill>
          <a:ln>
            <a:solidFill>
              <a:srgbClr val="C00000"/>
            </a:solidFill>
          </a:ln>
        </p:spPr>
        <p:txBody>
          <a:bodyPr wrap="square">
            <a:spAutoFit/>
          </a:bodyPr>
          <a:lstStyle/>
          <a:p>
            <a:pPr marL="0" lvl="1" indent="0">
              <a:lnSpc>
                <a:spcPct val="107000"/>
              </a:lnSpc>
              <a:buNone/>
            </a:pPr>
            <a:r>
              <a:rPr lang="en-CA" sz="2800" u="sng" dirty="0">
                <a:solidFill>
                  <a:srgbClr val="54585A"/>
                </a:solidFill>
                <a:latin typeface="Times" panose="02020603050405020304" pitchFamily="18" charset="0"/>
                <a:cs typeface="Times" panose="02020603050405020304" pitchFamily="18" charset="0"/>
              </a:rPr>
              <a:t>Before:</a:t>
            </a:r>
          </a:p>
          <a:p>
            <a:pPr marL="0" lvl="1" indent="0">
              <a:lnSpc>
                <a:spcPct val="107000"/>
              </a:lnSpc>
              <a:buNone/>
            </a:pPr>
            <a:r>
              <a:rPr lang="en-CA" sz="2400" dirty="0">
                <a:solidFill>
                  <a:srgbClr val="54585A"/>
                </a:solidFill>
                <a:latin typeface="Times" panose="02020603050405020304" pitchFamily="18" charset="0"/>
                <a:cs typeface="Times" panose="02020603050405020304" pitchFamily="18" charset="0"/>
              </a:rPr>
              <a:t>He⁺ / Total = 10.03 ± 0.02</a:t>
            </a:r>
          </a:p>
          <a:p>
            <a:pPr marL="0" lvl="1" indent="0">
              <a:lnSpc>
                <a:spcPct val="107000"/>
              </a:lnSpc>
              <a:buNone/>
            </a:pPr>
            <a:r>
              <a:rPr lang="en-CA" sz="2400" dirty="0">
                <a:solidFill>
                  <a:srgbClr val="54585A"/>
                </a:solidFill>
                <a:latin typeface="Times" panose="02020603050405020304" pitchFamily="18" charset="0"/>
                <a:cs typeface="Times" panose="02020603050405020304" pitchFamily="18" charset="0"/>
              </a:rPr>
              <a:t>He⁰ / Total = 89.93 ± 0.08</a:t>
            </a:r>
          </a:p>
          <a:p>
            <a:pPr marL="0" lvl="1" indent="0">
              <a:lnSpc>
                <a:spcPct val="107000"/>
              </a:lnSpc>
              <a:buNone/>
            </a:pPr>
            <a:r>
              <a:rPr lang="en-CA" sz="2400" dirty="0">
                <a:solidFill>
                  <a:srgbClr val="54585A"/>
                </a:solidFill>
                <a:latin typeface="Times" panose="02020603050405020304" pitchFamily="18" charset="0"/>
                <a:cs typeface="Times" panose="02020603050405020304" pitchFamily="18" charset="0"/>
              </a:rPr>
              <a:t>He⁻ / Total = </a:t>
            </a:r>
            <a:r>
              <a:rPr lang="en-CA" sz="2400" dirty="0">
                <a:solidFill>
                  <a:srgbClr val="C00000"/>
                </a:solidFill>
                <a:latin typeface="Times" panose="02020603050405020304" pitchFamily="18" charset="0"/>
                <a:cs typeface="Times" panose="02020603050405020304" pitchFamily="18" charset="0"/>
              </a:rPr>
              <a:t>0.028 ± 0.001</a:t>
            </a:r>
          </a:p>
          <a:p>
            <a:pPr marL="0" lvl="1" indent="0">
              <a:lnSpc>
                <a:spcPct val="107000"/>
              </a:lnSpc>
              <a:buNone/>
            </a:pPr>
            <a:r>
              <a:rPr lang="en-CA" sz="2400" dirty="0">
                <a:solidFill>
                  <a:srgbClr val="54585A"/>
                </a:solidFill>
                <a:latin typeface="Times" panose="02020603050405020304" pitchFamily="18" charset="0"/>
                <a:cs typeface="Times" panose="02020603050405020304" pitchFamily="18" charset="0"/>
              </a:rPr>
              <a:t>Re. / Total = 0.0154 ± 0.0008</a:t>
            </a:r>
          </a:p>
        </p:txBody>
      </p:sp>
    </p:spTree>
    <p:extLst>
      <p:ext uri="{BB962C8B-B14F-4D97-AF65-F5344CB8AC3E}">
        <p14:creationId xmlns:p14="http://schemas.microsoft.com/office/powerpoint/2010/main" val="476281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DC4E591B-7274-C356-0D00-1745D247AA5E}"/>
              </a:ext>
            </a:extLst>
          </p:cNvPr>
          <p:cNvPicPr>
            <a:picLocks noChangeAspect="1"/>
          </p:cNvPicPr>
          <p:nvPr/>
        </p:nvPicPr>
        <p:blipFill>
          <a:blip r:embed="rId2"/>
          <a:stretch>
            <a:fillRect/>
          </a:stretch>
        </p:blipFill>
        <p:spPr>
          <a:xfrm>
            <a:off x="4266157" y="1457325"/>
            <a:ext cx="6552000" cy="5236683"/>
          </a:xfrm>
          <a:prstGeom prst="rect">
            <a:avLst/>
          </a:prstGeom>
        </p:spPr>
      </p:pic>
      <p:sp>
        <p:nvSpPr>
          <p:cNvPr id="2" name="Title 1">
            <a:extLst>
              <a:ext uri="{FF2B5EF4-FFF2-40B4-BE49-F238E27FC236}">
                <a16:creationId xmlns:a16="http://schemas.microsoft.com/office/drawing/2014/main" id="{3340C55A-3FA1-BDC5-3857-99694DE4B882}"/>
              </a:ext>
            </a:extLst>
          </p:cNvPr>
          <p:cNvSpPr>
            <a:spLocks noGrp="1"/>
          </p:cNvSpPr>
          <p:nvPr>
            <p:ph type="title"/>
          </p:nvPr>
        </p:nvSpPr>
        <p:spPr/>
        <p:txBody>
          <a:bodyPr/>
          <a:lstStyle/>
          <a:p>
            <a:r>
              <a:rPr lang="en-CA" dirty="0"/>
              <a:t>“Fresh” Exit Surface</a:t>
            </a:r>
          </a:p>
        </p:txBody>
      </p:sp>
      <p:sp>
        <p:nvSpPr>
          <p:cNvPr id="3" name="Date Placeholder 2">
            <a:extLst>
              <a:ext uri="{FF2B5EF4-FFF2-40B4-BE49-F238E27FC236}">
                <a16:creationId xmlns:a16="http://schemas.microsoft.com/office/drawing/2014/main" id="{C142C265-3191-3479-0E84-9A42BED518F5}"/>
              </a:ext>
            </a:extLst>
          </p:cNvPr>
          <p:cNvSpPr>
            <a:spLocks noGrp="1"/>
          </p:cNvSpPr>
          <p:nvPr>
            <p:ph type="dt" sz="half" idx="10"/>
          </p:nvPr>
        </p:nvSpPr>
        <p:spPr/>
        <p:txBody>
          <a:bodyPr/>
          <a:lstStyle/>
          <a:p>
            <a:r>
              <a:rPr lang="en-US" dirty="0"/>
              <a:t>23 SEP 2026</a:t>
            </a:r>
          </a:p>
        </p:txBody>
      </p:sp>
      <p:sp>
        <p:nvSpPr>
          <p:cNvPr id="4" name="Slide Number Placeholder 3">
            <a:extLst>
              <a:ext uri="{FF2B5EF4-FFF2-40B4-BE49-F238E27FC236}">
                <a16:creationId xmlns:a16="http://schemas.microsoft.com/office/drawing/2014/main" id="{3E52420F-CC41-7A93-0442-12B1EBC30B61}"/>
              </a:ext>
            </a:extLst>
          </p:cNvPr>
          <p:cNvSpPr>
            <a:spLocks noGrp="1"/>
          </p:cNvSpPr>
          <p:nvPr>
            <p:ph type="sldNum" sz="quarter" idx="12"/>
          </p:nvPr>
        </p:nvSpPr>
        <p:spPr/>
        <p:txBody>
          <a:bodyPr/>
          <a:lstStyle/>
          <a:p>
            <a:fld id="{CC4A04E3-866B-424A-9F33-40E3799F4726}" type="slidenum">
              <a:rPr lang="en-US" smtClean="0"/>
              <a:t>16</a:t>
            </a:fld>
            <a:endParaRPr lang="en-US"/>
          </a:p>
        </p:txBody>
      </p:sp>
      <p:sp>
        <p:nvSpPr>
          <p:cNvPr id="14" name="Text Placeholder 4">
            <a:extLst>
              <a:ext uri="{FF2B5EF4-FFF2-40B4-BE49-F238E27FC236}">
                <a16:creationId xmlns:a16="http://schemas.microsoft.com/office/drawing/2014/main" id="{0DC9FF7F-7390-5544-FEFC-38C5C67FA055}"/>
              </a:ext>
            </a:extLst>
          </p:cNvPr>
          <p:cNvSpPr>
            <a:spLocks noGrp="1"/>
          </p:cNvSpPr>
          <p:nvPr>
            <p:ph type="body" sz="quarter" idx="13"/>
          </p:nvPr>
        </p:nvSpPr>
        <p:spPr>
          <a:xfrm>
            <a:off x="-107074" y="1917700"/>
            <a:ext cx="11460874" cy="3568700"/>
          </a:xfrm>
        </p:spPr>
        <p:txBody>
          <a:bodyPr/>
          <a:lstStyle/>
          <a:p>
            <a:r>
              <a:rPr lang="en-CA" dirty="0"/>
              <a:t>He⁺ at 20.5 keV.</a:t>
            </a:r>
          </a:p>
          <a:p>
            <a:r>
              <a:rPr lang="en-CA" dirty="0"/>
              <a:t>Al foil.</a:t>
            </a:r>
          </a:p>
          <a:p>
            <a:r>
              <a:rPr lang="en-CA" dirty="0"/>
              <a:t>Deposited fresh Al</a:t>
            </a:r>
            <a:br>
              <a:rPr lang="en-CA" dirty="0"/>
            </a:br>
            <a:r>
              <a:rPr lang="en-CA" dirty="0"/>
              <a:t>on the exit.</a:t>
            </a:r>
          </a:p>
          <a:p>
            <a:endParaRPr lang="en-CA" dirty="0"/>
          </a:p>
        </p:txBody>
      </p:sp>
      <p:sp>
        <p:nvSpPr>
          <p:cNvPr id="20" name="TextBox 19">
            <a:extLst>
              <a:ext uri="{FF2B5EF4-FFF2-40B4-BE49-F238E27FC236}">
                <a16:creationId xmlns:a16="http://schemas.microsoft.com/office/drawing/2014/main" id="{C5811894-56B5-0CA1-E3DC-09F649BCF4A4}"/>
              </a:ext>
            </a:extLst>
          </p:cNvPr>
          <p:cNvSpPr txBox="1"/>
          <p:nvPr/>
        </p:nvSpPr>
        <p:spPr>
          <a:xfrm>
            <a:off x="476250" y="5890449"/>
            <a:ext cx="4076700" cy="369332"/>
          </a:xfrm>
          <a:prstGeom prst="rect">
            <a:avLst/>
          </a:prstGeom>
          <a:noFill/>
        </p:spPr>
        <p:txBody>
          <a:bodyPr wrap="square" rtlCol="0">
            <a:spAutoFit/>
          </a:bodyPr>
          <a:lstStyle/>
          <a:p>
            <a:pPr>
              <a:tabLst>
                <a:tab pos="361950" algn="l"/>
              </a:tabLst>
            </a:pPr>
            <a:r>
              <a:rPr lang="en-GB" dirty="0">
                <a:solidFill>
                  <a:srgbClr val="54585A"/>
                </a:solidFill>
                <a:latin typeface="Times" panose="02020603050405020304" pitchFamily="18" charset="0"/>
                <a:cs typeface="Times" panose="02020603050405020304" pitchFamily="18" charset="0"/>
              </a:rPr>
              <a:t>[8]	</a:t>
            </a:r>
            <a:r>
              <a:rPr lang="en-CA" dirty="0">
                <a:solidFill>
                  <a:srgbClr val="54585A"/>
                </a:solidFill>
                <a:latin typeface="Times" panose="02020603050405020304" pitchFamily="18" charset="0"/>
                <a:cs typeface="Times" panose="02020603050405020304" pitchFamily="18" charset="0"/>
              </a:rPr>
              <a:t>J. A. Phillips, Phys. Rev. 97 (1955)</a:t>
            </a:r>
            <a:r>
              <a:rPr lang="en-GB" dirty="0">
                <a:solidFill>
                  <a:srgbClr val="54585A"/>
                </a:solidFill>
                <a:latin typeface="Times" panose="02020603050405020304" pitchFamily="18" charset="0"/>
                <a:cs typeface="Times" panose="02020603050405020304" pitchFamily="18" charset="0"/>
              </a:rPr>
              <a:t>. </a:t>
            </a:r>
            <a:endParaRPr lang="en-CA" dirty="0">
              <a:solidFill>
                <a:srgbClr val="54585A"/>
              </a:solidFill>
              <a:latin typeface="Times" panose="02020603050405020304" pitchFamily="18" charset="0"/>
              <a:cs typeface="Times" panose="02020603050405020304" pitchFamily="18" charset="0"/>
            </a:endParaRPr>
          </a:p>
        </p:txBody>
      </p:sp>
    </p:spTree>
    <p:extLst>
      <p:ext uri="{BB962C8B-B14F-4D97-AF65-F5344CB8AC3E}">
        <p14:creationId xmlns:p14="http://schemas.microsoft.com/office/powerpoint/2010/main" val="27959137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035E6-750B-CD5E-93A8-E1F72EB5377B}"/>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D0BF8ED3-7ABE-1F71-0153-14AF9C6006C5}"/>
              </a:ext>
            </a:extLst>
          </p:cNvPr>
          <p:cNvPicPr>
            <a:picLocks noChangeAspect="1"/>
          </p:cNvPicPr>
          <p:nvPr/>
        </p:nvPicPr>
        <p:blipFill>
          <a:blip r:embed="rId2"/>
          <a:stretch>
            <a:fillRect/>
          </a:stretch>
        </p:blipFill>
        <p:spPr>
          <a:xfrm>
            <a:off x="3848100" y="1383208"/>
            <a:ext cx="8075519" cy="5280623"/>
          </a:xfrm>
          <a:prstGeom prst="rect">
            <a:avLst/>
          </a:prstGeom>
        </p:spPr>
      </p:pic>
      <p:sp>
        <p:nvSpPr>
          <p:cNvPr id="2" name="Title 1">
            <a:extLst>
              <a:ext uri="{FF2B5EF4-FFF2-40B4-BE49-F238E27FC236}">
                <a16:creationId xmlns:a16="http://schemas.microsoft.com/office/drawing/2014/main" id="{204FD8A7-55B5-F592-0212-DE736882593E}"/>
              </a:ext>
            </a:extLst>
          </p:cNvPr>
          <p:cNvSpPr>
            <a:spLocks noGrp="1"/>
          </p:cNvSpPr>
          <p:nvPr>
            <p:ph type="title"/>
          </p:nvPr>
        </p:nvSpPr>
        <p:spPr/>
        <p:txBody>
          <a:bodyPr/>
          <a:lstStyle/>
          <a:p>
            <a:r>
              <a:rPr lang="en-CA" dirty="0"/>
              <a:t>Contamination vs. Oxidation</a:t>
            </a:r>
          </a:p>
        </p:txBody>
      </p:sp>
      <p:sp>
        <p:nvSpPr>
          <p:cNvPr id="3" name="Date Placeholder 2">
            <a:extLst>
              <a:ext uri="{FF2B5EF4-FFF2-40B4-BE49-F238E27FC236}">
                <a16:creationId xmlns:a16="http://schemas.microsoft.com/office/drawing/2014/main" id="{F603DCF0-37A1-4A42-87F2-B690DBD52017}"/>
              </a:ext>
            </a:extLst>
          </p:cNvPr>
          <p:cNvSpPr>
            <a:spLocks noGrp="1"/>
          </p:cNvSpPr>
          <p:nvPr>
            <p:ph type="dt" sz="half" idx="10"/>
          </p:nvPr>
        </p:nvSpPr>
        <p:spPr/>
        <p:txBody>
          <a:bodyPr/>
          <a:lstStyle/>
          <a:p>
            <a:r>
              <a:rPr lang="en-US" dirty="0"/>
              <a:t>23 SEP 2026</a:t>
            </a:r>
          </a:p>
        </p:txBody>
      </p:sp>
      <p:sp>
        <p:nvSpPr>
          <p:cNvPr id="4" name="Slide Number Placeholder 3">
            <a:extLst>
              <a:ext uri="{FF2B5EF4-FFF2-40B4-BE49-F238E27FC236}">
                <a16:creationId xmlns:a16="http://schemas.microsoft.com/office/drawing/2014/main" id="{A1EABEE5-773D-5AE1-DCF6-A52375084A30}"/>
              </a:ext>
            </a:extLst>
          </p:cNvPr>
          <p:cNvSpPr>
            <a:spLocks noGrp="1"/>
          </p:cNvSpPr>
          <p:nvPr>
            <p:ph type="sldNum" sz="quarter" idx="12"/>
          </p:nvPr>
        </p:nvSpPr>
        <p:spPr/>
        <p:txBody>
          <a:bodyPr/>
          <a:lstStyle/>
          <a:p>
            <a:fld id="{CC4A04E3-866B-424A-9F33-40E3799F4726}" type="slidenum">
              <a:rPr lang="en-US" smtClean="0"/>
              <a:t>17</a:t>
            </a:fld>
            <a:endParaRPr lang="en-US"/>
          </a:p>
        </p:txBody>
      </p:sp>
      <p:sp>
        <p:nvSpPr>
          <p:cNvPr id="11" name="TextBox 10">
            <a:extLst>
              <a:ext uri="{FF2B5EF4-FFF2-40B4-BE49-F238E27FC236}">
                <a16:creationId xmlns:a16="http://schemas.microsoft.com/office/drawing/2014/main" id="{475F9217-66BC-9074-4CD6-D6392AB15E94}"/>
              </a:ext>
            </a:extLst>
          </p:cNvPr>
          <p:cNvSpPr txBox="1"/>
          <p:nvPr/>
        </p:nvSpPr>
        <p:spPr>
          <a:xfrm>
            <a:off x="476250" y="5890449"/>
            <a:ext cx="4076700" cy="369332"/>
          </a:xfrm>
          <a:prstGeom prst="rect">
            <a:avLst/>
          </a:prstGeom>
          <a:noFill/>
        </p:spPr>
        <p:txBody>
          <a:bodyPr wrap="square" rtlCol="0">
            <a:spAutoFit/>
          </a:bodyPr>
          <a:lstStyle/>
          <a:p>
            <a:pPr>
              <a:tabLst>
                <a:tab pos="361950" algn="l"/>
              </a:tabLst>
            </a:pPr>
            <a:r>
              <a:rPr lang="en-GB" dirty="0">
                <a:solidFill>
                  <a:srgbClr val="54585A"/>
                </a:solidFill>
                <a:latin typeface="Times" panose="02020603050405020304" pitchFamily="18" charset="0"/>
                <a:cs typeface="Times" panose="02020603050405020304" pitchFamily="18" charset="0"/>
              </a:rPr>
              <a:t>[8]	</a:t>
            </a:r>
            <a:r>
              <a:rPr lang="en-CA" dirty="0">
                <a:solidFill>
                  <a:srgbClr val="54585A"/>
                </a:solidFill>
                <a:latin typeface="Times" panose="02020603050405020304" pitchFamily="18" charset="0"/>
                <a:cs typeface="Times" panose="02020603050405020304" pitchFamily="18" charset="0"/>
              </a:rPr>
              <a:t>J. A. Phillips, Phys. Rev. 97 (1955)</a:t>
            </a:r>
            <a:r>
              <a:rPr lang="en-GB" dirty="0">
                <a:solidFill>
                  <a:srgbClr val="54585A"/>
                </a:solidFill>
                <a:latin typeface="Times" panose="02020603050405020304" pitchFamily="18" charset="0"/>
                <a:cs typeface="Times" panose="02020603050405020304" pitchFamily="18" charset="0"/>
              </a:rPr>
              <a:t>. </a:t>
            </a:r>
            <a:endParaRPr lang="en-CA" dirty="0">
              <a:solidFill>
                <a:srgbClr val="54585A"/>
              </a:solidFill>
              <a:latin typeface="Times" panose="02020603050405020304" pitchFamily="18" charset="0"/>
              <a:cs typeface="Times" panose="02020603050405020304" pitchFamily="18" charset="0"/>
            </a:endParaRPr>
          </a:p>
        </p:txBody>
      </p:sp>
      <p:sp>
        <p:nvSpPr>
          <p:cNvPr id="14" name="Text Placeholder 4">
            <a:extLst>
              <a:ext uri="{FF2B5EF4-FFF2-40B4-BE49-F238E27FC236}">
                <a16:creationId xmlns:a16="http://schemas.microsoft.com/office/drawing/2014/main" id="{288239B6-37F8-80D6-1DFF-0F75A824AC49}"/>
              </a:ext>
            </a:extLst>
          </p:cNvPr>
          <p:cNvSpPr>
            <a:spLocks noGrp="1"/>
          </p:cNvSpPr>
          <p:nvPr>
            <p:ph type="body" sz="quarter" idx="13"/>
          </p:nvPr>
        </p:nvSpPr>
        <p:spPr>
          <a:xfrm>
            <a:off x="-107074" y="1917700"/>
            <a:ext cx="11460874" cy="3568700"/>
          </a:xfrm>
        </p:spPr>
        <p:txBody>
          <a:bodyPr/>
          <a:lstStyle/>
          <a:p>
            <a:r>
              <a:rPr lang="en-CA" dirty="0"/>
              <a:t>He⁺ at 20.5 keV.</a:t>
            </a:r>
          </a:p>
          <a:p>
            <a:r>
              <a:rPr lang="en-CA" dirty="0"/>
              <a:t>Al foil.</a:t>
            </a:r>
          </a:p>
          <a:p>
            <a:r>
              <a:rPr lang="en-CA" dirty="0"/>
              <a:t>Deposited fresh Au</a:t>
            </a:r>
            <a:br>
              <a:rPr lang="en-CA" dirty="0"/>
            </a:br>
            <a:r>
              <a:rPr lang="en-CA" dirty="0"/>
              <a:t>on the exit vs. Al.</a:t>
            </a:r>
          </a:p>
          <a:p>
            <a:endParaRPr lang="en-CA" dirty="0"/>
          </a:p>
        </p:txBody>
      </p:sp>
      <p:sp>
        <p:nvSpPr>
          <p:cNvPr id="6" name="TextBox 5">
            <a:extLst>
              <a:ext uri="{FF2B5EF4-FFF2-40B4-BE49-F238E27FC236}">
                <a16:creationId xmlns:a16="http://schemas.microsoft.com/office/drawing/2014/main" id="{BBAFF6F6-9A55-9AF3-EAB3-AB0C04E271A3}"/>
              </a:ext>
            </a:extLst>
          </p:cNvPr>
          <p:cNvSpPr txBox="1"/>
          <p:nvPr/>
        </p:nvSpPr>
        <p:spPr>
          <a:xfrm>
            <a:off x="6448425" y="2524105"/>
            <a:ext cx="1809750" cy="369332"/>
          </a:xfrm>
          <a:prstGeom prst="rect">
            <a:avLst/>
          </a:prstGeom>
          <a:noFill/>
        </p:spPr>
        <p:txBody>
          <a:bodyPr wrap="square" rtlCol="0">
            <a:spAutoFit/>
          </a:bodyPr>
          <a:lstStyle/>
          <a:p>
            <a:pPr algn="ctr"/>
            <a:r>
              <a:rPr lang="en-CA" dirty="0">
                <a:solidFill>
                  <a:srgbClr val="C00000"/>
                </a:solidFill>
                <a:latin typeface="Times" panose="02020603050405020304" pitchFamily="18" charset="0"/>
                <a:cs typeface="Times" panose="02020603050405020304" pitchFamily="18" charset="0"/>
              </a:rPr>
              <a:t>Contamination</a:t>
            </a:r>
          </a:p>
        </p:txBody>
      </p:sp>
      <p:sp>
        <p:nvSpPr>
          <p:cNvPr id="8" name="TextBox 7">
            <a:extLst>
              <a:ext uri="{FF2B5EF4-FFF2-40B4-BE49-F238E27FC236}">
                <a16:creationId xmlns:a16="http://schemas.microsoft.com/office/drawing/2014/main" id="{3CB64CF8-ACE7-E6B3-3FF2-181C1728E80A}"/>
              </a:ext>
            </a:extLst>
          </p:cNvPr>
          <p:cNvSpPr txBox="1"/>
          <p:nvPr/>
        </p:nvSpPr>
        <p:spPr>
          <a:xfrm>
            <a:off x="9610725" y="2524105"/>
            <a:ext cx="1809750" cy="369332"/>
          </a:xfrm>
          <a:prstGeom prst="rect">
            <a:avLst/>
          </a:prstGeom>
          <a:noFill/>
        </p:spPr>
        <p:txBody>
          <a:bodyPr wrap="square" rtlCol="0">
            <a:spAutoFit/>
          </a:bodyPr>
          <a:lstStyle/>
          <a:p>
            <a:pPr algn="ctr"/>
            <a:r>
              <a:rPr lang="en-CA" dirty="0">
                <a:solidFill>
                  <a:srgbClr val="C00000"/>
                </a:solidFill>
                <a:latin typeface="Times" panose="02020603050405020304" pitchFamily="18" charset="0"/>
                <a:cs typeface="Times" panose="02020603050405020304" pitchFamily="18" charset="0"/>
              </a:rPr>
              <a:t>Oxidization</a:t>
            </a:r>
          </a:p>
        </p:txBody>
      </p:sp>
    </p:spTree>
    <p:extLst>
      <p:ext uri="{BB962C8B-B14F-4D97-AF65-F5344CB8AC3E}">
        <p14:creationId xmlns:p14="http://schemas.microsoft.com/office/powerpoint/2010/main" val="124859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513ACB-6961-0B33-1A59-CAED6067C6BD}"/>
              </a:ext>
            </a:extLst>
          </p:cNvPr>
          <p:cNvPicPr>
            <a:picLocks noChangeAspect="1"/>
          </p:cNvPicPr>
          <p:nvPr/>
        </p:nvPicPr>
        <p:blipFill>
          <a:blip r:embed="rId2"/>
          <a:stretch>
            <a:fillRect/>
          </a:stretch>
        </p:blipFill>
        <p:spPr>
          <a:xfrm>
            <a:off x="6502810" y="4666531"/>
            <a:ext cx="5234307" cy="1953343"/>
          </a:xfrm>
          <a:prstGeom prst="rect">
            <a:avLst/>
          </a:prstGeom>
        </p:spPr>
      </p:pic>
      <p:sp>
        <p:nvSpPr>
          <p:cNvPr id="2" name="Title 1">
            <a:extLst>
              <a:ext uri="{FF2B5EF4-FFF2-40B4-BE49-F238E27FC236}">
                <a16:creationId xmlns:a16="http://schemas.microsoft.com/office/drawing/2014/main" id="{82F9AF90-02EA-4E3F-F2B0-C41951EDA88D}"/>
              </a:ext>
            </a:extLst>
          </p:cNvPr>
          <p:cNvSpPr>
            <a:spLocks noGrp="1"/>
          </p:cNvSpPr>
          <p:nvPr>
            <p:ph type="title"/>
          </p:nvPr>
        </p:nvSpPr>
        <p:spPr/>
        <p:txBody>
          <a:bodyPr/>
          <a:lstStyle/>
          <a:p>
            <a:r>
              <a:rPr lang="en-CA" dirty="0"/>
              <a:t>Future: Continuous Cleaning</a:t>
            </a:r>
          </a:p>
        </p:txBody>
      </p:sp>
      <p:sp>
        <p:nvSpPr>
          <p:cNvPr id="3" name="Date Placeholder 2">
            <a:extLst>
              <a:ext uri="{FF2B5EF4-FFF2-40B4-BE49-F238E27FC236}">
                <a16:creationId xmlns:a16="http://schemas.microsoft.com/office/drawing/2014/main" id="{2922BE91-6429-9CA4-AFDE-1732B56BD61D}"/>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D3A763E0-28DA-8917-5B72-2FA0643EB71A}"/>
              </a:ext>
            </a:extLst>
          </p:cNvPr>
          <p:cNvSpPr>
            <a:spLocks noGrp="1"/>
          </p:cNvSpPr>
          <p:nvPr>
            <p:ph type="sldNum" sz="quarter" idx="12"/>
          </p:nvPr>
        </p:nvSpPr>
        <p:spPr/>
        <p:txBody>
          <a:bodyPr/>
          <a:lstStyle/>
          <a:p>
            <a:fld id="{CC4A04E3-866B-424A-9F33-40E3799F4726}" type="slidenum">
              <a:rPr lang="en-US" smtClean="0"/>
              <a:t>18</a:t>
            </a:fld>
            <a:endParaRPr lang="en-US"/>
          </a:p>
        </p:txBody>
      </p:sp>
      <p:pic>
        <p:nvPicPr>
          <p:cNvPr id="9" name="Picture 8">
            <a:extLst>
              <a:ext uri="{FF2B5EF4-FFF2-40B4-BE49-F238E27FC236}">
                <a16:creationId xmlns:a16="http://schemas.microsoft.com/office/drawing/2014/main" id="{6C2D5285-2F3F-A863-5C38-5289C33C388B}"/>
              </a:ext>
            </a:extLst>
          </p:cNvPr>
          <p:cNvPicPr>
            <a:picLocks noChangeAspect="1"/>
          </p:cNvPicPr>
          <p:nvPr/>
        </p:nvPicPr>
        <p:blipFill>
          <a:blip r:embed="rId3"/>
          <a:stretch>
            <a:fillRect/>
          </a:stretch>
        </p:blipFill>
        <p:spPr>
          <a:xfrm>
            <a:off x="5360461" y="1475580"/>
            <a:ext cx="6688217" cy="2935286"/>
          </a:xfrm>
          <a:prstGeom prst="rect">
            <a:avLst/>
          </a:prstGeom>
        </p:spPr>
      </p:pic>
      <p:sp>
        <p:nvSpPr>
          <p:cNvPr id="5" name="Text Placeholder 4">
            <a:extLst>
              <a:ext uri="{FF2B5EF4-FFF2-40B4-BE49-F238E27FC236}">
                <a16:creationId xmlns:a16="http://schemas.microsoft.com/office/drawing/2014/main" id="{36631FD3-CA85-03BF-6100-432B221EC103}"/>
              </a:ext>
            </a:extLst>
          </p:cNvPr>
          <p:cNvSpPr>
            <a:spLocks noGrp="1"/>
          </p:cNvSpPr>
          <p:nvPr>
            <p:ph type="body" sz="quarter" idx="13"/>
          </p:nvPr>
        </p:nvSpPr>
        <p:spPr>
          <a:xfrm>
            <a:off x="-107074" y="1917699"/>
            <a:ext cx="6298324" cy="4702175"/>
          </a:xfrm>
        </p:spPr>
        <p:txBody>
          <a:bodyPr/>
          <a:lstStyle/>
          <a:p>
            <a:r>
              <a:rPr lang="en-CA" dirty="0"/>
              <a:t>Local heating approaches:</a:t>
            </a:r>
          </a:p>
          <a:p>
            <a:pPr marL="0" indent="0">
              <a:buNone/>
              <a:tabLst>
                <a:tab pos="1076325" algn="l"/>
                <a:tab pos="1524000" algn="l"/>
              </a:tabLst>
            </a:pPr>
            <a:r>
              <a:rPr lang="en-CA" dirty="0"/>
              <a:t>	1.	</a:t>
            </a:r>
            <a:r>
              <a:rPr lang="en-CA" u="sng" dirty="0"/>
              <a:t>Foil mounted on a heater:</a:t>
            </a:r>
          </a:p>
          <a:p>
            <a:pPr marL="0" indent="0">
              <a:buNone/>
              <a:tabLst>
                <a:tab pos="1076325" algn="l"/>
                <a:tab pos="1524000" algn="l"/>
              </a:tabLst>
            </a:pPr>
            <a:r>
              <a:rPr lang="en-CA" dirty="0"/>
              <a:t>		Designs exist for TEM.</a:t>
            </a:r>
            <a:br>
              <a:rPr lang="en-CA" dirty="0"/>
            </a:br>
            <a:r>
              <a:rPr lang="en-CA" dirty="0"/>
              <a:t>		</a:t>
            </a:r>
            <a:r>
              <a:rPr lang="en-CA" sz="1800" dirty="0"/>
              <a:t>[11] Yaguchi et al., Microscopy (2024)</a:t>
            </a:r>
          </a:p>
          <a:p>
            <a:pPr marL="0" indent="0">
              <a:buNone/>
              <a:tabLst>
                <a:tab pos="1076325" algn="l"/>
                <a:tab pos="1524000" algn="l"/>
              </a:tabLst>
            </a:pPr>
            <a:endParaRPr lang="en-CA" dirty="0"/>
          </a:p>
          <a:p>
            <a:pPr marL="0" indent="0">
              <a:buNone/>
              <a:tabLst>
                <a:tab pos="1076325" algn="l"/>
                <a:tab pos="1524000" algn="l"/>
              </a:tabLst>
            </a:pPr>
            <a:r>
              <a:rPr lang="en-CA" dirty="0"/>
              <a:t>	2.	</a:t>
            </a:r>
            <a:r>
              <a:rPr lang="en-CA" u="sng" dirty="0"/>
              <a:t>Beam-heating:</a:t>
            </a:r>
          </a:p>
          <a:p>
            <a:pPr marL="0" indent="0">
              <a:buNone/>
              <a:tabLst>
                <a:tab pos="1076325" algn="l"/>
                <a:tab pos="1524000" algn="l"/>
              </a:tabLst>
            </a:pPr>
            <a:r>
              <a:rPr lang="en-CA" dirty="0"/>
              <a:t>		Energy deposited by He⁺ into</a:t>
            </a:r>
            <a:br>
              <a:rPr lang="en-CA" dirty="0"/>
            </a:br>
            <a:r>
              <a:rPr lang="en-CA" dirty="0"/>
              <a:t>		the foil heats it.</a:t>
            </a:r>
            <a:endParaRPr lang="en-CA" dirty="0">
              <a:highlight>
                <a:srgbClr val="FFFF00"/>
              </a:highlight>
            </a:endParaRPr>
          </a:p>
        </p:txBody>
      </p:sp>
      <p:sp>
        <p:nvSpPr>
          <p:cNvPr id="13" name="Rectangle 12">
            <a:extLst>
              <a:ext uri="{FF2B5EF4-FFF2-40B4-BE49-F238E27FC236}">
                <a16:creationId xmlns:a16="http://schemas.microsoft.com/office/drawing/2014/main" id="{AE826DBE-54CA-AD30-9CD6-11375907B013}"/>
              </a:ext>
            </a:extLst>
          </p:cNvPr>
          <p:cNvSpPr/>
          <p:nvPr/>
        </p:nvSpPr>
        <p:spPr>
          <a:xfrm>
            <a:off x="5276850" y="1475580"/>
            <a:ext cx="409575" cy="3167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5" name="Rectangle 14">
            <a:extLst>
              <a:ext uri="{FF2B5EF4-FFF2-40B4-BE49-F238E27FC236}">
                <a16:creationId xmlns:a16="http://schemas.microsoft.com/office/drawing/2014/main" id="{BC57C781-6DF8-A511-96F4-974F1777FDE5}"/>
              </a:ext>
            </a:extLst>
          </p:cNvPr>
          <p:cNvSpPr/>
          <p:nvPr/>
        </p:nvSpPr>
        <p:spPr>
          <a:xfrm>
            <a:off x="8201025" y="1501811"/>
            <a:ext cx="409575" cy="3167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3697398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945F6-73E4-4318-8484-98A14B53E7AB}"/>
              </a:ext>
            </a:extLst>
          </p:cNvPr>
          <p:cNvSpPr>
            <a:spLocks noGrp="1"/>
          </p:cNvSpPr>
          <p:nvPr>
            <p:ph type="title"/>
          </p:nvPr>
        </p:nvSpPr>
        <p:spPr/>
        <p:txBody>
          <a:bodyPr/>
          <a:lstStyle/>
          <a:p>
            <a:r>
              <a:rPr lang="en-CA" dirty="0"/>
              <a:t>References</a:t>
            </a:r>
          </a:p>
        </p:txBody>
      </p:sp>
      <p:sp>
        <p:nvSpPr>
          <p:cNvPr id="3" name="Date Placeholder 2">
            <a:extLst>
              <a:ext uri="{FF2B5EF4-FFF2-40B4-BE49-F238E27FC236}">
                <a16:creationId xmlns:a16="http://schemas.microsoft.com/office/drawing/2014/main" id="{BA3096BE-623C-4BE9-9E18-6EA248BE0F27}"/>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77A05FC2-700E-4205-B8DF-8A4221DA4571}"/>
              </a:ext>
            </a:extLst>
          </p:cNvPr>
          <p:cNvSpPr>
            <a:spLocks noGrp="1"/>
          </p:cNvSpPr>
          <p:nvPr>
            <p:ph type="sldNum" sz="quarter" idx="12"/>
          </p:nvPr>
        </p:nvSpPr>
        <p:spPr/>
        <p:txBody>
          <a:bodyPr/>
          <a:lstStyle/>
          <a:p>
            <a:fld id="{CC4A04E3-866B-424A-9F33-40E3799F4726}" type="slidenum">
              <a:rPr lang="en-US" smtClean="0"/>
              <a:t>19</a:t>
            </a:fld>
            <a:endParaRPr lang="en-US"/>
          </a:p>
        </p:txBody>
      </p:sp>
      <p:sp>
        <p:nvSpPr>
          <p:cNvPr id="5" name="Text Placeholder 4">
            <a:extLst>
              <a:ext uri="{FF2B5EF4-FFF2-40B4-BE49-F238E27FC236}">
                <a16:creationId xmlns:a16="http://schemas.microsoft.com/office/drawing/2014/main" id="{0D093B62-9C89-4A52-845C-EA390886EB5A}"/>
              </a:ext>
            </a:extLst>
          </p:cNvPr>
          <p:cNvSpPr>
            <a:spLocks noGrp="1"/>
          </p:cNvSpPr>
          <p:nvPr>
            <p:ph type="body" sz="quarter" idx="13"/>
          </p:nvPr>
        </p:nvSpPr>
        <p:spPr>
          <a:xfrm>
            <a:off x="-107074" y="1349829"/>
            <a:ext cx="11460874" cy="5508171"/>
          </a:xfrm>
        </p:spPr>
        <p:txBody>
          <a:bodyPr>
            <a:normAutofit/>
          </a:bodyPr>
          <a:lstStyle/>
          <a:p>
            <a:pPr marL="806450" indent="0" defTabSz="582613">
              <a:buNone/>
            </a:pPr>
            <a:r>
              <a:rPr lang="en-CA" sz="1400" dirty="0">
                <a:latin typeface="Times" panose="02020603050405020304" pitchFamily="18" charset="0"/>
                <a:cs typeface="Times" panose="02020603050405020304" pitchFamily="18" charset="0"/>
              </a:rPr>
              <a:t>[1]	Ted Pella. (September 16, 2026). </a:t>
            </a:r>
            <a:r>
              <a:rPr lang="en-CA" sz="1400" i="1" dirty="0">
                <a:latin typeface="Times" panose="02020603050405020304" pitchFamily="18" charset="0"/>
                <a:cs typeface="Times" panose="02020603050405020304" pitchFamily="18" charset="0"/>
              </a:rPr>
              <a:t>TEM Grids</a:t>
            </a:r>
            <a:r>
              <a:rPr lang="en-CA" sz="1400" dirty="0">
                <a:latin typeface="Times" panose="02020603050405020304" pitchFamily="18" charset="0"/>
                <a:cs typeface="Times" panose="02020603050405020304" pitchFamily="18" charset="0"/>
              </a:rPr>
              <a:t>. https://www.tedpella.com/grids_html/grids.aspx</a:t>
            </a:r>
            <a:endParaRPr lang="en-CA" sz="1400" dirty="0"/>
          </a:p>
          <a:p>
            <a:pPr marL="806450" indent="0" defTabSz="582613">
              <a:buNone/>
            </a:pPr>
            <a:r>
              <a:rPr lang="en-GB" sz="1400" dirty="0">
                <a:latin typeface="Times" panose="02020603050405020304" pitchFamily="18" charset="0"/>
                <a:cs typeface="Times" panose="02020603050405020304" pitchFamily="18" charset="0"/>
              </a:rPr>
              <a:t>[2]	R. </a:t>
            </a:r>
            <a:r>
              <a:rPr lang="en-GB" sz="1400" dirty="0" err="1">
                <a:latin typeface="Times" panose="02020603050405020304" pitchFamily="18" charset="0"/>
                <a:cs typeface="Times" panose="02020603050405020304" pitchFamily="18" charset="0"/>
              </a:rPr>
              <a:t>Holeňák</a:t>
            </a:r>
            <a:r>
              <a:rPr lang="en-GB" sz="1400" dirty="0">
                <a:latin typeface="Times" panose="02020603050405020304" pitchFamily="18" charset="0"/>
                <a:cs typeface="Times" panose="02020603050405020304" pitchFamily="18" charset="0"/>
              </a:rPr>
              <a:t>, S. Lohmann, F. Sekula, D. </a:t>
            </a:r>
            <a:r>
              <a:rPr lang="en-GB" sz="1400" dirty="0" err="1">
                <a:latin typeface="Times" panose="02020603050405020304" pitchFamily="18" charset="0"/>
                <a:cs typeface="Times" panose="02020603050405020304" pitchFamily="18" charset="0"/>
              </a:rPr>
              <a:t>Primetzhofer</a:t>
            </a:r>
            <a:r>
              <a:rPr lang="en-GB" sz="1400" dirty="0">
                <a:latin typeface="Times" panose="02020603050405020304" pitchFamily="18" charset="0"/>
                <a:cs typeface="Times" panose="02020603050405020304" pitchFamily="18" charset="0"/>
              </a:rPr>
              <a:t>, “</a:t>
            </a:r>
            <a:r>
              <a:rPr lang="en-GB" sz="1400" i="1" dirty="0">
                <a:latin typeface="Times" panose="02020603050405020304" pitchFamily="18" charset="0"/>
                <a:cs typeface="Times" panose="02020603050405020304" pitchFamily="18" charset="0"/>
              </a:rPr>
              <a:t>Simultaneous assessment of energy, charge state and angular distribution for medium 	energy ions interacting with ultra-thin self-supporting targets: A time-of-flight approach</a:t>
            </a:r>
            <a:r>
              <a:rPr lang="en-GB" sz="1400" dirty="0">
                <a:latin typeface="Times" panose="02020603050405020304" pitchFamily="18" charset="0"/>
                <a:cs typeface="Times" panose="02020603050405020304" pitchFamily="18" charset="0"/>
              </a:rPr>
              <a:t>”, Vacuum 185 (2021) 109988.</a:t>
            </a:r>
          </a:p>
          <a:p>
            <a:pPr marL="806450" indent="0" defTabSz="582613">
              <a:buNone/>
            </a:pPr>
            <a:r>
              <a:rPr lang="en-GB" sz="1400" dirty="0">
                <a:latin typeface="Times" panose="02020603050405020304" pitchFamily="18" charset="0"/>
                <a:cs typeface="Times" panose="02020603050405020304" pitchFamily="18" charset="0"/>
              </a:rPr>
              <a:t>[3]	R. M. Ennis Jr., D. E. Schechter, G. </a:t>
            </a:r>
            <a:r>
              <a:rPr lang="en-GB" sz="1400" dirty="0" err="1">
                <a:latin typeface="Times" panose="02020603050405020304" pitchFamily="18" charset="0"/>
                <a:cs typeface="Times" panose="02020603050405020304" pitchFamily="18" charset="0"/>
              </a:rPr>
              <a:t>Thoeming</a:t>
            </a:r>
            <a:r>
              <a:rPr lang="en-GB" sz="1400" dirty="0">
                <a:latin typeface="Times" panose="02020603050405020304" pitchFamily="18" charset="0"/>
                <a:cs typeface="Times" panose="02020603050405020304" pitchFamily="18" charset="0"/>
              </a:rPr>
              <a:t>, D. B. Schlafke, “</a:t>
            </a:r>
            <a:r>
              <a:rPr lang="en-GB" sz="1400" i="1" dirty="0">
                <a:latin typeface="Times" panose="02020603050405020304" pitchFamily="18" charset="0"/>
                <a:cs typeface="Times" panose="02020603050405020304" pitchFamily="18" charset="0"/>
              </a:rPr>
              <a:t>Production of negative helium ions by nearly-resonant charge exchange in 	potassium</a:t>
            </a:r>
            <a:r>
              <a:rPr lang="en-GB" sz="1400" dirty="0">
                <a:latin typeface="Times" panose="02020603050405020304" pitchFamily="18" charset="0"/>
                <a:cs typeface="Times" panose="02020603050405020304" pitchFamily="18" charset="0"/>
              </a:rPr>
              <a:t>”, IEEE Trans. on </a:t>
            </a:r>
            <a:r>
              <a:rPr lang="en-GB" sz="1400" dirty="0" err="1">
                <a:latin typeface="Times" panose="02020603050405020304" pitchFamily="18" charset="0"/>
                <a:cs typeface="Times" panose="02020603050405020304" pitchFamily="18" charset="0"/>
              </a:rPr>
              <a:t>Nucl</a:t>
            </a:r>
            <a:r>
              <a:rPr lang="en-GB" sz="1400" dirty="0">
                <a:latin typeface="Times" panose="02020603050405020304" pitchFamily="18" charset="0"/>
                <a:cs typeface="Times" panose="02020603050405020304" pitchFamily="18" charset="0"/>
              </a:rPr>
              <a:t>. Sci. 14 (1967) 75.</a:t>
            </a:r>
          </a:p>
          <a:p>
            <a:pPr marL="806450" indent="0" defTabSz="582613">
              <a:buNone/>
            </a:pPr>
            <a:r>
              <a:rPr lang="pt-BR" sz="1400" dirty="0">
                <a:latin typeface="Times" panose="02020603050405020304" pitchFamily="18" charset="0"/>
                <a:cs typeface="Times" panose="02020603050405020304" pitchFamily="18" charset="0"/>
              </a:rPr>
              <a:t>[4]	</a:t>
            </a:r>
            <a:r>
              <a:rPr lang="en-CA" sz="1400" dirty="0">
                <a:latin typeface="Times" panose="02020603050405020304" pitchFamily="18" charset="0"/>
                <a:cs typeface="Times" panose="02020603050405020304" pitchFamily="18" charset="0"/>
              </a:rPr>
              <a:t>U. V. Pedersen, M. Hyde, S. P. Møller and T. Andersen, “</a:t>
            </a:r>
            <a:r>
              <a:rPr lang="en-CA" sz="1400" i="1" dirty="0">
                <a:latin typeface="Times" panose="02020603050405020304" pitchFamily="18" charset="0"/>
                <a:cs typeface="Times" panose="02020603050405020304" pitchFamily="18" charset="0"/>
              </a:rPr>
              <a:t>Lifetime measurement of He− utilizing an electrostatic ion storage ring</a:t>
            </a:r>
            <a:r>
              <a:rPr lang="en-CA" sz="1400" dirty="0">
                <a:latin typeface="Times" panose="02020603050405020304" pitchFamily="18" charset="0"/>
                <a:cs typeface="Times" panose="02020603050405020304" pitchFamily="18" charset="0"/>
              </a:rPr>
              <a:t>”, Phys. Rev. 	A 64 (2001) 012503.</a:t>
            </a:r>
          </a:p>
          <a:p>
            <a:pPr marL="806450" indent="0" defTabSz="582613">
              <a:buNone/>
            </a:pPr>
            <a:r>
              <a:rPr lang="en-GB" sz="1400" dirty="0"/>
              <a:t>[5]	</a:t>
            </a:r>
            <a:r>
              <a:rPr lang="en-GB" sz="1400" dirty="0">
                <a:latin typeface="Times" panose="02020603050405020304" pitchFamily="18" charset="0"/>
                <a:cs typeface="Times" panose="02020603050405020304" pitchFamily="18" charset="0"/>
              </a:rPr>
              <a:t>S. Chang, B. Gori, C. Norris, J. Klein, K. Decker-Lucke, “</a:t>
            </a:r>
            <a:r>
              <a:rPr lang="en-GB" sz="1400" i="1" dirty="0">
                <a:latin typeface="Times" panose="02020603050405020304" pitchFamily="18" charset="0"/>
                <a:cs typeface="Times" panose="02020603050405020304" pitchFamily="18" charset="0"/>
              </a:rPr>
              <a:t>High Energy Hydrogen and Helium Ion Implanter</a:t>
            </a:r>
            <a:r>
              <a:rPr lang="en-GB" sz="1400" dirty="0">
                <a:latin typeface="Times" panose="02020603050405020304" pitchFamily="18" charset="0"/>
                <a:cs typeface="Times" panose="02020603050405020304" pitchFamily="18" charset="0"/>
              </a:rPr>
              <a:t>”, 20th International Conference 	on Ion Implantation Technology (IIT), Portland, OR, USA (2014).</a:t>
            </a:r>
          </a:p>
          <a:p>
            <a:pPr marL="806450" indent="0" defTabSz="582613">
              <a:buNone/>
            </a:pPr>
            <a:r>
              <a:rPr lang="en-GB" sz="1400" dirty="0">
                <a:latin typeface="Times" panose="02020603050405020304" pitchFamily="18" charset="0"/>
                <a:cs typeface="Times" panose="02020603050405020304" pitchFamily="18" charset="0"/>
              </a:rPr>
              <a:t>[6]	</a:t>
            </a:r>
            <a:r>
              <a:rPr lang="en-CA" sz="1400" dirty="0">
                <a:latin typeface="Times" panose="02020603050405020304" pitchFamily="18" charset="0"/>
                <a:cs typeface="Times" panose="02020603050405020304" pitchFamily="18" charset="0"/>
              </a:rPr>
              <a:t>A. S. Schlachter, D. H. Loyd, P.J. </a:t>
            </a:r>
            <a:r>
              <a:rPr lang="en-CA" sz="1400" dirty="0" err="1">
                <a:latin typeface="Times" panose="02020603050405020304" pitchFamily="18" charset="0"/>
                <a:cs typeface="Times" panose="02020603050405020304" pitchFamily="18" charset="0"/>
              </a:rPr>
              <a:t>Bjorkholm</a:t>
            </a:r>
            <a:r>
              <a:rPr lang="en-CA" sz="1400" dirty="0">
                <a:latin typeface="Times" panose="02020603050405020304" pitchFamily="18" charset="0"/>
                <a:cs typeface="Times" panose="02020603050405020304" pitchFamily="18" charset="0"/>
              </a:rPr>
              <a:t>, L. W. Anderson, and W. </a:t>
            </a:r>
            <a:r>
              <a:rPr lang="en-CA" sz="1400" dirty="0" err="1">
                <a:latin typeface="Times" panose="02020603050405020304" pitchFamily="18" charset="0"/>
                <a:cs typeface="Times" panose="02020603050405020304" pitchFamily="18" charset="0"/>
              </a:rPr>
              <a:t>Haeberli</a:t>
            </a:r>
            <a:r>
              <a:rPr lang="en-CA" sz="1400" dirty="0">
                <a:latin typeface="Times" panose="02020603050405020304" pitchFamily="18" charset="0"/>
                <a:cs typeface="Times" panose="02020603050405020304" pitchFamily="18" charset="0"/>
              </a:rPr>
              <a:t>, “</a:t>
            </a:r>
            <a:r>
              <a:rPr lang="en-CA" sz="1400" i="1" dirty="0">
                <a:latin typeface="Times" panose="02020603050405020304" pitchFamily="18" charset="0"/>
                <a:cs typeface="Times" panose="02020603050405020304" pitchFamily="18" charset="0"/>
              </a:rPr>
              <a:t>Charge-Exchange Collisions Between Helium Ions and 	Cesium Vapor in the Energy Range of 1.5-25 keV</a:t>
            </a:r>
            <a:r>
              <a:rPr lang="en-CA" sz="1400" dirty="0">
                <a:latin typeface="Times" panose="02020603050405020304" pitchFamily="18" charset="0"/>
                <a:cs typeface="Times" panose="02020603050405020304" pitchFamily="18" charset="0"/>
              </a:rPr>
              <a:t>”, Phys. Rev. 174 (1968) 201.</a:t>
            </a:r>
            <a:endParaRPr lang="en-GB" sz="1400" dirty="0">
              <a:latin typeface="Times" panose="02020603050405020304" pitchFamily="18" charset="0"/>
              <a:cs typeface="Times" panose="02020603050405020304" pitchFamily="18" charset="0"/>
            </a:endParaRPr>
          </a:p>
          <a:p>
            <a:pPr marL="806450" indent="0" defTabSz="582613">
              <a:buNone/>
            </a:pPr>
            <a:r>
              <a:rPr lang="en-CA" sz="1400" dirty="0"/>
              <a:t>[7]	N. W. Ashcroft and N. D. Mermin, “</a:t>
            </a:r>
            <a:r>
              <a:rPr lang="en-CA" sz="1400" i="1" dirty="0"/>
              <a:t>Solid State Physics</a:t>
            </a:r>
            <a:r>
              <a:rPr lang="en-CA" sz="1400" dirty="0"/>
              <a:t>”, Philadelphia, USA, Saunders College (1976). </a:t>
            </a:r>
          </a:p>
          <a:p>
            <a:pPr marL="806450" indent="0" defTabSz="582613">
              <a:buNone/>
            </a:pPr>
            <a:r>
              <a:rPr lang="en-CA" sz="1400" dirty="0"/>
              <a:t>[8]	J. A. Phillips, “</a:t>
            </a:r>
            <a:r>
              <a:rPr lang="en-CA" sz="1400" i="1" dirty="0"/>
              <a:t>Charge Equilibrium Ratios for Hydrogen Ions from Solids</a:t>
            </a:r>
            <a:r>
              <a:rPr lang="en-CA" sz="1400" dirty="0"/>
              <a:t>”, Phys. Rev. 97 (1955) 404.</a:t>
            </a:r>
          </a:p>
          <a:p>
            <a:pPr marL="806450" indent="0" defTabSz="582613">
              <a:buNone/>
            </a:pPr>
            <a:r>
              <a:rPr lang="en-CA" sz="1400" dirty="0"/>
              <a:t>[9]	H. O. Funsten III, D. J. McComas and B. L. Barraclough, “</a:t>
            </a:r>
            <a:r>
              <a:rPr lang="en-CA" sz="1400" i="1" dirty="0"/>
              <a:t>Ultrathin foils used for low-energy neutral atom imaging of the terrestrial 	magnetosphere</a:t>
            </a:r>
            <a:r>
              <a:rPr lang="en-CA" sz="1400" dirty="0"/>
              <a:t>”, Optical Eng. 32 (1993) 3090.</a:t>
            </a:r>
          </a:p>
          <a:p>
            <a:pPr marL="806450" indent="0" defTabSz="582613">
              <a:buNone/>
            </a:pPr>
            <a:r>
              <a:rPr lang="en-CA" sz="1400" dirty="0"/>
              <a:t>[10]	H. O. Funsten, S. M. Ritzau and R. W. Harper, “</a:t>
            </a:r>
            <a:r>
              <a:rPr lang="en-CA" sz="1400" i="1" dirty="0"/>
              <a:t>Negative helium ions exiting a carbon foil at keV energies</a:t>
            </a:r>
            <a:r>
              <a:rPr lang="en-CA" sz="1400" dirty="0"/>
              <a:t>”, Phys. Rev. B 63 (2001) 155416.</a:t>
            </a:r>
          </a:p>
          <a:p>
            <a:pPr marL="806450" indent="0" defTabSz="582613">
              <a:buNone/>
            </a:pPr>
            <a:r>
              <a:rPr lang="en-CA" sz="1400" dirty="0">
                <a:solidFill>
                  <a:srgbClr val="54585A"/>
                </a:solidFill>
                <a:latin typeface="Times" panose="02020603050405020304" pitchFamily="18" charset="0"/>
                <a:cs typeface="Times" panose="02020603050405020304" pitchFamily="18" charset="0"/>
              </a:rPr>
              <a:t>[11]	</a:t>
            </a:r>
            <a:r>
              <a:rPr lang="en-CA" sz="1400" dirty="0">
                <a:latin typeface="Times" panose="02020603050405020304" pitchFamily="18" charset="0"/>
                <a:cs typeface="Times" panose="02020603050405020304" pitchFamily="18" charset="0"/>
              </a:rPr>
              <a:t>T. Yaguchi, M. L. San Gabriel, A. Hashimoto and J. Y. Howe, ”</a:t>
            </a:r>
            <a:r>
              <a:rPr lang="en-CA" sz="1400" i="1" dirty="0">
                <a:latin typeface="Times" panose="02020603050405020304" pitchFamily="18" charset="0"/>
                <a:cs typeface="Times" panose="02020603050405020304" pitchFamily="18" charset="0"/>
              </a:rPr>
              <a:t>In-situ TEM study from the perspective of holders</a:t>
            </a:r>
            <a:r>
              <a:rPr lang="en-CA" sz="1400" dirty="0">
                <a:latin typeface="Times" panose="02020603050405020304" pitchFamily="18" charset="0"/>
                <a:cs typeface="Times" panose="02020603050405020304" pitchFamily="18" charset="0"/>
              </a:rPr>
              <a:t>”, Microscopy 73 (2024) 	117.</a:t>
            </a:r>
          </a:p>
          <a:p>
            <a:pPr marL="806450" indent="0" defTabSz="582613">
              <a:buNone/>
            </a:pPr>
            <a:endParaRPr lang="en-CA" sz="1200" dirty="0"/>
          </a:p>
        </p:txBody>
      </p:sp>
    </p:spTree>
    <p:extLst>
      <p:ext uri="{BB962C8B-B14F-4D97-AF65-F5344CB8AC3E}">
        <p14:creationId xmlns:p14="http://schemas.microsoft.com/office/powerpoint/2010/main" val="28389718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19205A7C-A8C9-354C-BCC7-348C96308DE2}"/>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a:ext>
            </a:extLst>
          </a:blip>
          <a:srcRect/>
          <a:stretch/>
        </p:blipFill>
        <p:spPr>
          <a:prstGeom prst="rect">
            <a:avLst/>
          </a:prstGeom>
        </p:spPr>
      </p:pic>
      <p:sp>
        <p:nvSpPr>
          <p:cNvPr id="2" name="TextBox 1">
            <a:extLst>
              <a:ext uri="{FF2B5EF4-FFF2-40B4-BE49-F238E27FC236}">
                <a16:creationId xmlns:a16="http://schemas.microsoft.com/office/drawing/2014/main" id="{8A31EEFE-F880-445F-85CF-725B9B0F313F}"/>
              </a:ext>
            </a:extLst>
          </p:cNvPr>
          <p:cNvSpPr txBox="1"/>
          <p:nvPr/>
        </p:nvSpPr>
        <p:spPr>
          <a:xfrm>
            <a:off x="2199640" y="5969139"/>
            <a:ext cx="7792720" cy="707886"/>
          </a:xfrm>
          <a:prstGeom prst="rect">
            <a:avLst/>
          </a:prstGeom>
          <a:noFill/>
        </p:spPr>
        <p:txBody>
          <a:bodyPr wrap="square" rtlCol="0">
            <a:spAutoFit/>
          </a:bodyPr>
          <a:lstStyle/>
          <a:p>
            <a:pPr algn="ctr"/>
            <a:r>
              <a:rPr lang="en-CA" sz="4000" dirty="0">
                <a:solidFill>
                  <a:schemeClr val="bg1"/>
                </a:solidFill>
                <a:effectLst>
                  <a:outerShdw blurRad="50800" dist="76200" dir="2700000" algn="tl" rotWithShape="0">
                    <a:prstClr val="black">
                      <a:alpha val="60000"/>
                    </a:prstClr>
                  </a:outerShdw>
                </a:effectLst>
                <a:latin typeface="Times" panose="02020603050405020304" pitchFamily="18" charset="0"/>
                <a:cs typeface="Times" panose="02020603050405020304" pitchFamily="18" charset="0"/>
              </a:rPr>
              <a:t>Thank you for your attention.</a:t>
            </a:r>
          </a:p>
        </p:txBody>
      </p:sp>
      <p:sp>
        <p:nvSpPr>
          <p:cNvPr id="6" name="TextBox 5">
            <a:extLst>
              <a:ext uri="{FF2B5EF4-FFF2-40B4-BE49-F238E27FC236}">
                <a16:creationId xmlns:a16="http://schemas.microsoft.com/office/drawing/2014/main" id="{914D0EDC-C449-F648-C140-24F0706DEDD1}"/>
              </a:ext>
            </a:extLst>
          </p:cNvPr>
          <p:cNvSpPr txBox="1"/>
          <p:nvPr/>
        </p:nvSpPr>
        <p:spPr>
          <a:xfrm>
            <a:off x="313098" y="239164"/>
            <a:ext cx="2343150" cy="707886"/>
          </a:xfrm>
          <a:prstGeom prst="rect">
            <a:avLst/>
          </a:prstGeom>
          <a:noFill/>
        </p:spPr>
        <p:txBody>
          <a:bodyPr wrap="square" rtlCol="0">
            <a:spAutoFit/>
          </a:bodyPr>
          <a:lstStyle/>
          <a:p>
            <a:pPr algn="ctr"/>
            <a:r>
              <a:rPr lang="en-CA" sz="4000" dirty="0">
                <a:solidFill>
                  <a:schemeClr val="bg1"/>
                </a:solidFill>
                <a:effectLst>
                  <a:outerShdw blurRad="50800" dist="76200" dir="2700000" algn="tl" rotWithShape="0">
                    <a:prstClr val="black">
                      <a:alpha val="60000"/>
                    </a:prstClr>
                  </a:outerShdw>
                </a:effectLst>
                <a:latin typeface="Times" panose="02020603050405020304" pitchFamily="18" charset="0"/>
                <a:cs typeface="Times" panose="02020603050405020304" pitchFamily="18" charset="0"/>
              </a:rPr>
              <a:t>Funding:</a:t>
            </a:r>
          </a:p>
        </p:txBody>
      </p:sp>
      <p:grpSp>
        <p:nvGrpSpPr>
          <p:cNvPr id="16" name="Group 15">
            <a:extLst>
              <a:ext uri="{FF2B5EF4-FFF2-40B4-BE49-F238E27FC236}">
                <a16:creationId xmlns:a16="http://schemas.microsoft.com/office/drawing/2014/main" id="{97F46A66-4EF4-4D1C-2E19-551612AAFB0D}"/>
              </a:ext>
            </a:extLst>
          </p:cNvPr>
          <p:cNvGrpSpPr/>
          <p:nvPr/>
        </p:nvGrpSpPr>
        <p:grpSpPr>
          <a:xfrm>
            <a:off x="2762250" y="196972"/>
            <a:ext cx="6667500" cy="893781"/>
            <a:chOff x="2409825" y="492247"/>
            <a:chExt cx="6667500" cy="893781"/>
          </a:xfrm>
        </p:grpSpPr>
        <p:pic>
          <p:nvPicPr>
            <p:cNvPr id="5" name="Picture 4">
              <a:extLst>
                <a:ext uri="{FF2B5EF4-FFF2-40B4-BE49-F238E27FC236}">
                  <a16:creationId xmlns:a16="http://schemas.microsoft.com/office/drawing/2014/main" id="{EAA7FDD4-0979-4CC5-9534-A48E947F4F12}"/>
                </a:ext>
              </a:extLst>
            </p:cNvPr>
            <p:cNvPicPr>
              <a:picLocks noChangeAspect="1"/>
            </p:cNvPicPr>
            <p:nvPr/>
          </p:nvPicPr>
          <p:blipFill>
            <a:blip r:embed="rId4"/>
            <a:stretch>
              <a:fillRect/>
            </a:stretch>
          </p:blipFill>
          <p:spPr>
            <a:xfrm>
              <a:off x="7343775" y="513662"/>
              <a:ext cx="1733550" cy="866775"/>
            </a:xfrm>
            <a:prstGeom prst="rect">
              <a:avLst/>
            </a:prstGeom>
          </p:spPr>
        </p:pic>
        <p:pic>
          <p:nvPicPr>
            <p:cNvPr id="8" name="Graphic 7">
              <a:extLst>
                <a:ext uri="{FF2B5EF4-FFF2-40B4-BE49-F238E27FC236}">
                  <a16:creationId xmlns:a16="http://schemas.microsoft.com/office/drawing/2014/main" id="{DA27BCE0-A2FD-144C-8DC6-CC5B7C6EED4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409825" y="513662"/>
              <a:ext cx="1824038" cy="872366"/>
            </a:xfrm>
            <a:prstGeom prst="rect">
              <a:avLst/>
            </a:prstGeom>
          </p:spPr>
        </p:pic>
        <p:grpSp>
          <p:nvGrpSpPr>
            <p:cNvPr id="15" name="Group 14">
              <a:extLst>
                <a:ext uri="{FF2B5EF4-FFF2-40B4-BE49-F238E27FC236}">
                  <a16:creationId xmlns:a16="http://schemas.microsoft.com/office/drawing/2014/main" id="{9A6F6E98-1090-2705-68AF-F1A0F024FAEA}"/>
                </a:ext>
              </a:extLst>
            </p:cNvPr>
            <p:cNvGrpSpPr>
              <a:grpSpLocks noChangeAspect="1"/>
            </p:cNvGrpSpPr>
            <p:nvPr/>
          </p:nvGrpSpPr>
          <p:grpSpPr>
            <a:xfrm>
              <a:off x="4430651" y="492247"/>
              <a:ext cx="2470507" cy="872366"/>
              <a:chOff x="4338638" y="681549"/>
              <a:chExt cx="3698302" cy="1305915"/>
            </a:xfrm>
          </p:grpSpPr>
          <p:pic>
            <p:nvPicPr>
              <p:cNvPr id="12" name="Picture 11" descr="Logo&#10;&#10;Description automatically generated">
                <a:extLst>
                  <a:ext uri="{FF2B5EF4-FFF2-40B4-BE49-F238E27FC236}">
                    <a16:creationId xmlns:a16="http://schemas.microsoft.com/office/drawing/2014/main" id="{9CAFE695-2F32-C524-0A7C-593D3307FB4C}"/>
                  </a:ext>
                </a:extLst>
              </p:cNvPr>
              <p:cNvPicPr>
                <a:picLocks noChangeAspect="1"/>
              </p:cNvPicPr>
              <p:nvPr/>
            </p:nvPicPr>
            <p:blipFill rotWithShape="1">
              <a:blip r:embed="rId6">
                <a:extLst>
                  <a:ext uri="{28A0092B-C50C-407E-A947-70E740481C1C}">
                    <a14:useLocalDpi xmlns:a14="http://schemas.microsoft.com/office/drawing/2010/main" val="0"/>
                  </a:ext>
                </a:extLst>
              </a:blip>
              <a:srcRect b="25421"/>
              <a:stretch/>
            </p:blipFill>
            <p:spPr>
              <a:xfrm>
                <a:off x="4338638" y="681549"/>
                <a:ext cx="1500900" cy="1305915"/>
              </a:xfrm>
              <a:prstGeom prst="rect">
                <a:avLst/>
              </a:prstGeom>
            </p:spPr>
          </p:pic>
          <p:pic>
            <p:nvPicPr>
              <p:cNvPr id="14" name="Picture 13" descr="Logo&#10;&#10;Description automatically generated">
                <a:extLst>
                  <a:ext uri="{FF2B5EF4-FFF2-40B4-BE49-F238E27FC236}">
                    <a16:creationId xmlns:a16="http://schemas.microsoft.com/office/drawing/2014/main" id="{9D4728C3-CCB6-85E2-5F79-FE4099F94D29}"/>
                  </a:ext>
                </a:extLst>
              </p:cNvPr>
              <p:cNvPicPr>
                <a:picLocks noChangeAspect="1"/>
              </p:cNvPicPr>
              <p:nvPr/>
            </p:nvPicPr>
            <p:blipFill rotWithShape="1">
              <a:blip r:embed="rId6">
                <a:extLst>
                  <a:ext uri="{28A0092B-C50C-407E-A947-70E740481C1C}">
                    <a14:useLocalDpi xmlns:a14="http://schemas.microsoft.com/office/drawing/2010/main" val="0"/>
                  </a:ext>
                </a:extLst>
              </a:blip>
              <a:srcRect t="79959"/>
              <a:stretch/>
            </p:blipFill>
            <p:spPr>
              <a:xfrm>
                <a:off x="5721161" y="1061218"/>
                <a:ext cx="2315779" cy="541461"/>
              </a:xfrm>
              <a:prstGeom prst="rect">
                <a:avLst/>
              </a:prstGeom>
            </p:spPr>
          </p:pic>
        </p:grpSp>
      </p:grpSp>
    </p:spTree>
    <p:extLst>
      <p:ext uri="{BB962C8B-B14F-4D97-AF65-F5344CB8AC3E}">
        <p14:creationId xmlns:p14="http://schemas.microsoft.com/office/powerpoint/2010/main" val="10823262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C21CC-E438-612B-999A-F5B369C4CBED}"/>
              </a:ext>
            </a:extLst>
          </p:cNvPr>
          <p:cNvSpPr>
            <a:spLocks noGrp="1"/>
          </p:cNvSpPr>
          <p:nvPr>
            <p:ph type="title"/>
          </p:nvPr>
        </p:nvSpPr>
        <p:spPr/>
        <p:txBody>
          <a:bodyPr/>
          <a:lstStyle/>
          <a:p>
            <a:r>
              <a:rPr lang="en-CA" dirty="0"/>
              <a:t>Supplemental</a:t>
            </a:r>
          </a:p>
        </p:txBody>
      </p:sp>
      <p:sp>
        <p:nvSpPr>
          <p:cNvPr id="3" name="Date Placeholder 2">
            <a:extLst>
              <a:ext uri="{FF2B5EF4-FFF2-40B4-BE49-F238E27FC236}">
                <a16:creationId xmlns:a16="http://schemas.microsoft.com/office/drawing/2014/main" id="{4960EFB5-439A-867C-C602-98C1CD885474}"/>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6C3A1246-D799-CCE3-9595-2F96D13F360F}"/>
              </a:ext>
            </a:extLst>
          </p:cNvPr>
          <p:cNvSpPr>
            <a:spLocks noGrp="1"/>
          </p:cNvSpPr>
          <p:nvPr>
            <p:ph type="sldNum" sz="quarter" idx="12"/>
          </p:nvPr>
        </p:nvSpPr>
        <p:spPr/>
        <p:txBody>
          <a:bodyPr/>
          <a:lstStyle/>
          <a:p>
            <a:fld id="{CC4A04E3-866B-424A-9F33-40E3799F4726}" type="slidenum">
              <a:rPr lang="en-US" smtClean="0"/>
              <a:t>21</a:t>
            </a:fld>
            <a:endParaRPr lang="en-US"/>
          </a:p>
        </p:txBody>
      </p:sp>
    </p:spTree>
    <p:extLst>
      <p:ext uri="{BB962C8B-B14F-4D97-AF65-F5344CB8AC3E}">
        <p14:creationId xmlns:p14="http://schemas.microsoft.com/office/powerpoint/2010/main" val="22520480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C268D-F98F-6CAD-BDBC-48BC5BF86280}"/>
              </a:ext>
            </a:extLst>
          </p:cNvPr>
          <p:cNvSpPr>
            <a:spLocks noGrp="1"/>
          </p:cNvSpPr>
          <p:nvPr>
            <p:ph type="title"/>
          </p:nvPr>
        </p:nvSpPr>
        <p:spPr/>
        <p:txBody>
          <a:bodyPr/>
          <a:lstStyle/>
          <a:p>
            <a:r>
              <a:rPr lang="en-CA" dirty="0"/>
              <a:t>Foil Damage</a:t>
            </a:r>
          </a:p>
        </p:txBody>
      </p:sp>
      <p:sp>
        <p:nvSpPr>
          <p:cNvPr id="3" name="Date Placeholder 2">
            <a:extLst>
              <a:ext uri="{FF2B5EF4-FFF2-40B4-BE49-F238E27FC236}">
                <a16:creationId xmlns:a16="http://schemas.microsoft.com/office/drawing/2014/main" id="{DAFEBD23-50EB-ED09-FA85-85A7A4021AF9}"/>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2720739E-5615-CC87-8524-969DA046E679}"/>
              </a:ext>
            </a:extLst>
          </p:cNvPr>
          <p:cNvSpPr>
            <a:spLocks noGrp="1"/>
          </p:cNvSpPr>
          <p:nvPr>
            <p:ph type="sldNum" sz="quarter" idx="12"/>
          </p:nvPr>
        </p:nvSpPr>
        <p:spPr/>
        <p:txBody>
          <a:bodyPr/>
          <a:lstStyle/>
          <a:p>
            <a:fld id="{CC4A04E3-866B-424A-9F33-40E3799F4726}" type="slidenum">
              <a:rPr lang="en-US" smtClean="0"/>
              <a:t>22</a:t>
            </a:fld>
            <a:endParaRPr lang="en-US"/>
          </a:p>
        </p:txBody>
      </p:sp>
      <p:pic>
        <p:nvPicPr>
          <p:cNvPr id="7" name="Picture 6">
            <a:extLst>
              <a:ext uri="{FF2B5EF4-FFF2-40B4-BE49-F238E27FC236}">
                <a16:creationId xmlns:a16="http://schemas.microsoft.com/office/drawing/2014/main" id="{40FF5BEE-41E1-FB17-FCFC-689FC6F5A96B}"/>
              </a:ext>
            </a:extLst>
          </p:cNvPr>
          <p:cNvPicPr>
            <a:picLocks noChangeAspect="1"/>
          </p:cNvPicPr>
          <p:nvPr/>
        </p:nvPicPr>
        <p:blipFill>
          <a:blip r:embed="rId2"/>
          <a:stretch>
            <a:fillRect/>
          </a:stretch>
        </p:blipFill>
        <p:spPr>
          <a:xfrm>
            <a:off x="0" y="2036350"/>
            <a:ext cx="3949714" cy="4320000"/>
          </a:xfrm>
          <a:prstGeom prst="rect">
            <a:avLst/>
          </a:prstGeom>
        </p:spPr>
      </p:pic>
      <p:pic>
        <p:nvPicPr>
          <p:cNvPr id="9" name="Picture 8">
            <a:extLst>
              <a:ext uri="{FF2B5EF4-FFF2-40B4-BE49-F238E27FC236}">
                <a16:creationId xmlns:a16="http://schemas.microsoft.com/office/drawing/2014/main" id="{B9E930A3-BA08-E717-4B2C-B0949A838034}"/>
              </a:ext>
            </a:extLst>
          </p:cNvPr>
          <p:cNvPicPr>
            <a:picLocks noChangeAspect="1"/>
          </p:cNvPicPr>
          <p:nvPr/>
        </p:nvPicPr>
        <p:blipFill>
          <a:blip r:embed="rId3"/>
          <a:stretch>
            <a:fillRect/>
          </a:stretch>
        </p:blipFill>
        <p:spPr>
          <a:xfrm>
            <a:off x="4121142" y="2036350"/>
            <a:ext cx="3949715" cy="4320000"/>
          </a:xfrm>
          <a:prstGeom prst="rect">
            <a:avLst/>
          </a:prstGeom>
          <a:ln w="38100">
            <a:solidFill>
              <a:srgbClr val="C00000"/>
            </a:solidFill>
          </a:ln>
        </p:spPr>
      </p:pic>
      <p:pic>
        <p:nvPicPr>
          <p:cNvPr id="11" name="Picture 10">
            <a:extLst>
              <a:ext uri="{FF2B5EF4-FFF2-40B4-BE49-F238E27FC236}">
                <a16:creationId xmlns:a16="http://schemas.microsoft.com/office/drawing/2014/main" id="{4E7A6A3C-ACED-E1C0-248E-91DBEAEA3964}"/>
              </a:ext>
            </a:extLst>
          </p:cNvPr>
          <p:cNvPicPr>
            <a:picLocks noChangeAspect="1"/>
          </p:cNvPicPr>
          <p:nvPr/>
        </p:nvPicPr>
        <p:blipFill>
          <a:blip r:embed="rId4"/>
          <a:stretch>
            <a:fillRect/>
          </a:stretch>
        </p:blipFill>
        <p:spPr>
          <a:xfrm>
            <a:off x="8242285" y="2036350"/>
            <a:ext cx="3949714" cy="4320000"/>
          </a:xfrm>
          <a:prstGeom prst="rect">
            <a:avLst/>
          </a:prstGeom>
          <a:ln w="38100">
            <a:solidFill>
              <a:srgbClr val="C00000"/>
            </a:solidFill>
          </a:ln>
        </p:spPr>
      </p:pic>
      <p:sp>
        <p:nvSpPr>
          <p:cNvPr id="6" name="Rectangle 5">
            <a:extLst>
              <a:ext uri="{FF2B5EF4-FFF2-40B4-BE49-F238E27FC236}">
                <a16:creationId xmlns:a16="http://schemas.microsoft.com/office/drawing/2014/main" id="{14EA4EC8-0012-D397-A9C9-A040D25CC5BF}"/>
              </a:ext>
            </a:extLst>
          </p:cNvPr>
          <p:cNvSpPr/>
          <p:nvPr/>
        </p:nvSpPr>
        <p:spPr>
          <a:xfrm>
            <a:off x="1678351" y="3756749"/>
            <a:ext cx="648000" cy="64800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8" name="Straight Connector 7">
            <a:extLst>
              <a:ext uri="{FF2B5EF4-FFF2-40B4-BE49-F238E27FC236}">
                <a16:creationId xmlns:a16="http://schemas.microsoft.com/office/drawing/2014/main" id="{AC74D72A-CA47-C997-4252-FF198DF56698}"/>
              </a:ext>
            </a:extLst>
          </p:cNvPr>
          <p:cNvCxnSpPr>
            <a:cxnSpLocks/>
          </p:cNvCxnSpPr>
          <p:nvPr/>
        </p:nvCxnSpPr>
        <p:spPr>
          <a:xfrm flipV="1">
            <a:off x="1678351" y="2036350"/>
            <a:ext cx="2442791" cy="1720399"/>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07E365A9-7B6C-CA0B-F495-79070C18F0A4}"/>
              </a:ext>
            </a:extLst>
          </p:cNvPr>
          <p:cNvCxnSpPr>
            <a:cxnSpLocks/>
          </p:cNvCxnSpPr>
          <p:nvPr/>
        </p:nvCxnSpPr>
        <p:spPr>
          <a:xfrm>
            <a:off x="1678351" y="4404749"/>
            <a:ext cx="2442791" cy="1951601"/>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B423BF1-5601-35E7-4813-37F4F29AD7F9}"/>
              </a:ext>
            </a:extLst>
          </p:cNvPr>
          <p:cNvSpPr txBox="1"/>
          <p:nvPr/>
        </p:nvSpPr>
        <p:spPr>
          <a:xfrm>
            <a:off x="5186361" y="1493995"/>
            <a:ext cx="1819275" cy="523220"/>
          </a:xfrm>
          <a:prstGeom prst="rect">
            <a:avLst/>
          </a:prstGeom>
          <a:noFill/>
        </p:spPr>
        <p:txBody>
          <a:bodyPr wrap="square" rtlCol="0">
            <a:spAutoFit/>
          </a:bodyPr>
          <a:lstStyle/>
          <a:p>
            <a:pPr algn="ctr"/>
            <a:r>
              <a:rPr lang="en-CA" sz="2800" dirty="0">
                <a:solidFill>
                  <a:srgbClr val="54585A"/>
                </a:solidFill>
                <a:latin typeface="Times" panose="02020603050405020304" pitchFamily="18" charset="0"/>
                <a:cs typeface="Times" panose="02020603050405020304" pitchFamily="18" charset="0"/>
              </a:rPr>
              <a:t>Before</a:t>
            </a:r>
          </a:p>
        </p:txBody>
      </p:sp>
      <p:sp>
        <p:nvSpPr>
          <p:cNvPr id="18" name="TextBox 17">
            <a:extLst>
              <a:ext uri="{FF2B5EF4-FFF2-40B4-BE49-F238E27FC236}">
                <a16:creationId xmlns:a16="http://schemas.microsoft.com/office/drawing/2014/main" id="{D31A2CFA-50D7-4345-5EE6-B83E57D0204A}"/>
              </a:ext>
            </a:extLst>
          </p:cNvPr>
          <p:cNvSpPr txBox="1"/>
          <p:nvPr/>
        </p:nvSpPr>
        <p:spPr>
          <a:xfrm>
            <a:off x="9307504" y="1493995"/>
            <a:ext cx="1819275" cy="523220"/>
          </a:xfrm>
          <a:prstGeom prst="rect">
            <a:avLst/>
          </a:prstGeom>
          <a:noFill/>
        </p:spPr>
        <p:txBody>
          <a:bodyPr wrap="square" rtlCol="0">
            <a:spAutoFit/>
          </a:bodyPr>
          <a:lstStyle/>
          <a:p>
            <a:pPr algn="ctr"/>
            <a:r>
              <a:rPr lang="en-CA" sz="2800" dirty="0">
                <a:solidFill>
                  <a:srgbClr val="54585A"/>
                </a:solidFill>
                <a:latin typeface="Times" panose="02020603050405020304" pitchFamily="18" charset="0"/>
                <a:cs typeface="Times" panose="02020603050405020304" pitchFamily="18" charset="0"/>
              </a:rPr>
              <a:t>After</a:t>
            </a:r>
          </a:p>
        </p:txBody>
      </p:sp>
    </p:spTree>
    <p:extLst>
      <p:ext uri="{BB962C8B-B14F-4D97-AF65-F5344CB8AC3E}">
        <p14:creationId xmlns:p14="http://schemas.microsoft.com/office/powerpoint/2010/main" val="14409577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1FC72-B498-FF16-54BB-118FB5F0A06E}"/>
            </a:ext>
          </a:extLst>
        </p:cNvPr>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64A7AFE1-6336-B73A-1DDA-F72099F2E8F7}"/>
              </a:ext>
            </a:extLst>
          </p:cNvPr>
          <p:cNvSpPr>
            <a:spLocks noGrp="1"/>
          </p:cNvSpPr>
          <p:nvPr>
            <p:ph type="sldNum" sz="quarter" idx="12"/>
          </p:nvPr>
        </p:nvSpPr>
        <p:spPr>
          <a:xfrm>
            <a:off x="8610600" y="6356350"/>
            <a:ext cx="2743200" cy="365125"/>
          </a:xfrm>
        </p:spPr>
        <p:txBody>
          <a:bodyPr/>
          <a:lstStyle/>
          <a:p>
            <a:fld id="{CC4A04E3-866B-424A-9F33-40E3799F4726}" type="slidenum">
              <a:rPr lang="en-US" smtClean="0"/>
              <a:t>23</a:t>
            </a:fld>
            <a:endParaRPr lang="en-US" dirty="0"/>
          </a:p>
        </p:txBody>
      </p:sp>
      <p:sp>
        <p:nvSpPr>
          <p:cNvPr id="2" name="Title 1">
            <a:extLst>
              <a:ext uri="{FF2B5EF4-FFF2-40B4-BE49-F238E27FC236}">
                <a16:creationId xmlns:a16="http://schemas.microsoft.com/office/drawing/2014/main" id="{5C8EDB0E-0441-BDC6-8C1F-65AF36019021}"/>
              </a:ext>
            </a:extLst>
          </p:cNvPr>
          <p:cNvSpPr>
            <a:spLocks noGrp="1"/>
          </p:cNvSpPr>
          <p:nvPr>
            <p:ph type="title"/>
          </p:nvPr>
        </p:nvSpPr>
        <p:spPr/>
        <p:txBody>
          <a:bodyPr>
            <a:normAutofit/>
          </a:bodyPr>
          <a:lstStyle/>
          <a:p>
            <a:r>
              <a:rPr lang="en-CA" dirty="0"/>
              <a:t>Charging</a:t>
            </a:r>
          </a:p>
        </p:txBody>
      </p:sp>
      <p:sp>
        <p:nvSpPr>
          <p:cNvPr id="3" name="Text Placeholder 2">
            <a:extLst>
              <a:ext uri="{FF2B5EF4-FFF2-40B4-BE49-F238E27FC236}">
                <a16:creationId xmlns:a16="http://schemas.microsoft.com/office/drawing/2014/main" id="{BF99818E-FE42-D26C-1987-E7D5A2B0E1D9}"/>
              </a:ext>
            </a:extLst>
          </p:cNvPr>
          <p:cNvSpPr>
            <a:spLocks noGrp="1"/>
          </p:cNvSpPr>
          <p:nvPr>
            <p:ph type="body" sz="quarter" idx="13"/>
          </p:nvPr>
        </p:nvSpPr>
        <p:spPr>
          <a:xfrm>
            <a:off x="-107075" y="1917700"/>
            <a:ext cx="5582589" cy="4940300"/>
          </a:xfrm>
        </p:spPr>
        <p:txBody>
          <a:bodyPr>
            <a:normAutofit/>
          </a:bodyPr>
          <a:lstStyle/>
          <a:p>
            <a:r>
              <a:rPr lang="en-CA" dirty="0"/>
              <a:t>20 nm thick SiO</a:t>
            </a:r>
            <a:r>
              <a:rPr lang="en-CA" baseline="-25000" dirty="0"/>
              <a:t>2</a:t>
            </a:r>
            <a:r>
              <a:rPr lang="en-CA" dirty="0"/>
              <a:t>.</a:t>
            </a:r>
          </a:p>
          <a:p>
            <a:r>
              <a:rPr lang="en-CA" dirty="0"/>
              <a:t>30 keV He⁺</a:t>
            </a:r>
          </a:p>
          <a:p>
            <a:r>
              <a:rPr lang="en-CA" dirty="0"/>
              <a:t>0.12 ± 0.02 </a:t>
            </a:r>
            <a:r>
              <a:rPr lang="en-CA" dirty="0" err="1"/>
              <a:t>pA</a:t>
            </a:r>
            <a:endParaRPr lang="en-CA" dirty="0"/>
          </a:p>
          <a:p>
            <a:r>
              <a:rPr lang="en-CA" dirty="0"/>
              <a:t>40:06.4 exposure</a:t>
            </a:r>
          </a:p>
          <a:p>
            <a:r>
              <a:rPr lang="en-CA" dirty="0"/>
              <a:t>Transmitted [%]:</a:t>
            </a:r>
          </a:p>
          <a:p>
            <a:pPr marL="457200" lvl="1" indent="0">
              <a:buNone/>
            </a:pPr>
            <a:r>
              <a:rPr lang="en-CA" dirty="0"/>
              <a:t>He⁺ / Total = 10.42 ± 0.02</a:t>
            </a:r>
          </a:p>
          <a:p>
            <a:pPr marL="457200" lvl="1" indent="0">
              <a:buNone/>
            </a:pPr>
            <a:r>
              <a:rPr lang="en-CA" dirty="0"/>
              <a:t>He⁰ / Total = 89.56 ± 0.06</a:t>
            </a:r>
          </a:p>
          <a:p>
            <a:pPr marL="457200" lvl="1" indent="0">
              <a:buNone/>
            </a:pPr>
            <a:r>
              <a:rPr lang="en-CA" dirty="0"/>
              <a:t>He⁻ / Total = </a:t>
            </a:r>
            <a:r>
              <a:rPr lang="en-CA" dirty="0">
                <a:solidFill>
                  <a:srgbClr val="C00000"/>
                </a:solidFill>
              </a:rPr>
              <a:t>0.0048 ± 0.0003</a:t>
            </a:r>
          </a:p>
          <a:p>
            <a:pPr marL="457200" lvl="1" indent="0">
              <a:buNone/>
            </a:pPr>
            <a:r>
              <a:rPr lang="en-CA" dirty="0"/>
              <a:t>Re. / Total = 0.0193 ± 0.0006</a:t>
            </a:r>
          </a:p>
        </p:txBody>
      </p:sp>
      <p:sp>
        <p:nvSpPr>
          <p:cNvPr id="4" name="Date Placeholder 2">
            <a:extLst>
              <a:ext uri="{FF2B5EF4-FFF2-40B4-BE49-F238E27FC236}">
                <a16:creationId xmlns:a16="http://schemas.microsoft.com/office/drawing/2014/main" id="{BE79DE3E-71E3-CA9C-0A8D-5F0E1EA799A4}"/>
              </a:ext>
            </a:extLst>
          </p:cNvPr>
          <p:cNvSpPr>
            <a:spLocks noGrp="1"/>
          </p:cNvSpPr>
          <p:nvPr>
            <p:ph type="dt" sz="half" idx="10"/>
          </p:nvPr>
        </p:nvSpPr>
        <p:spPr>
          <a:xfrm>
            <a:off x="838200" y="6356350"/>
            <a:ext cx="2743200" cy="365125"/>
          </a:xfrm>
        </p:spPr>
        <p:txBody>
          <a:bodyPr/>
          <a:lstStyle/>
          <a:p>
            <a:r>
              <a:rPr lang="en-US"/>
              <a:t>23 SEP 2026</a:t>
            </a:r>
            <a:endParaRPr lang="en-US" dirty="0"/>
          </a:p>
        </p:txBody>
      </p:sp>
      <p:pic>
        <p:nvPicPr>
          <p:cNvPr id="7" name="Picture 6">
            <a:extLst>
              <a:ext uri="{FF2B5EF4-FFF2-40B4-BE49-F238E27FC236}">
                <a16:creationId xmlns:a16="http://schemas.microsoft.com/office/drawing/2014/main" id="{6FA44558-B940-8695-671B-9736C1D300AB}"/>
              </a:ext>
            </a:extLst>
          </p:cNvPr>
          <p:cNvPicPr>
            <a:picLocks noChangeAspect="1"/>
          </p:cNvPicPr>
          <p:nvPr/>
        </p:nvPicPr>
        <p:blipFill>
          <a:blip r:embed="rId2"/>
          <a:stretch>
            <a:fillRect/>
          </a:stretch>
        </p:blipFill>
        <p:spPr>
          <a:xfrm>
            <a:off x="4667794" y="0"/>
            <a:ext cx="7524206" cy="6858000"/>
          </a:xfrm>
          <a:prstGeom prst="rect">
            <a:avLst/>
          </a:prstGeom>
        </p:spPr>
      </p:pic>
      <p:sp>
        <p:nvSpPr>
          <p:cNvPr id="11" name="TextBox 10">
            <a:extLst>
              <a:ext uri="{FF2B5EF4-FFF2-40B4-BE49-F238E27FC236}">
                <a16:creationId xmlns:a16="http://schemas.microsoft.com/office/drawing/2014/main" id="{50BE6061-1353-7C78-0C2F-787376698A59}"/>
              </a:ext>
            </a:extLst>
          </p:cNvPr>
          <p:cNvSpPr txBox="1"/>
          <p:nvPr/>
        </p:nvSpPr>
        <p:spPr>
          <a:xfrm>
            <a:off x="7841998" y="2542693"/>
            <a:ext cx="784934"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He⁰</a:t>
            </a:r>
          </a:p>
        </p:txBody>
      </p:sp>
      <p:sp>
        <p:nvSpPr>
          <p:cNvPr id="13" name="TextBox 12">
            <a:extLst>
              <a:ext uri="{FF2B5EF4-FFF2-40B4-BE49-F238E27FC236}">
                <a16:creationId xmlns:a16="http://schemas.microsoft.com/office/drawing/2014/main" id="{157A06A7-6BF7-F619-0721-10FA8E2F7D5D}"/>
              </a:ext>
            </a:extLst>
          </p:cNvPr>
          <p:cNvSpPr txBox="1"/>
          <p:nvPr/>
        </p:nvSpPr>
        <p:spPr>
          <a:xfrm>
            <a:off x="9836793" y="2542287"/>
            <a:ext cx="706513"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He⁺</a:t>
            </a:r>
          </a:p>
        </p:txBody>
      </p:sp>
      <p:sp>
        <p:nvSpPr>
          <p:cNvPr id="14" name="TextBox 13">
            <a:extLst>
              <a:ext uri="{FF2B5EF4-FFF2-40B4-BE49-F238E27FC236}">
                <a16:creationId xmlns:a16="http://schemas.microsoft.com/office/drawing/2014/main" id="{3A9EF52E-FB99-22F7-1F9C-493CF7D14460}"/>
              </a:ext>
            </a:extLst>
          </p:cNvPr>
          <p:cNvSpPr txBox="1"/>
          <p:nvPr/>
        </p:nvSpPr>
        <p:spPr>
          <a:xfrm>
            <a:off x="5925624" y="2542288"/>
            <a:ext cx="706513" cy="461665"/>
          </a:xfrm>
          <a:prstGeom prst="rect">
            <a:avLst/>
          </a:prstGeom>
          <a:noFill/>
        </p:spPr>
        <p:txBody>
          <a:bodyPr wrap="square" rtlCol="0">
            <a:spAutoFit/>
          </a:bodyPr>
          <a:lstStyle/>
          <a:p>
            <a:pPr algn="ctr"/>
            <a:r>
              <a:rPr lang="en-CA" sz="2400" dirty="0">
                <a:solidFill>
                  <a:srgbClr val="C00000"/>
                </a:solidFill>
                <a:latin typeface="Times" panose="02020603050405020304" pitchFamily="18" charset="0"/>
                <a:cs typeface="Times" panose="02020603050405020304" pitchFamily="18" charset="0"/>
              </a:rPr>
              <a:t>He⁻</a:t>
            </a:r>
          </a:p>
        </p:txBody>
      </p:sp>
    </p:spTree>
    <p:extLst>
      <p:ext uri="{BB962C8B-B14F-4D97-AF65-F5344CB8AC3E}">
        <p14:creationId xmlns:p14="http://schemas.microsoft.com/office/powerpoint/2010/main" val="321972956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96B193F3-D6CD-0DFB-5801-5CEF44E7AEBC}"/>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4853E862-E87C-B0B0-782A-E08F7962DDDE}"/>
              </a:ext>
            </a:extLst>
          </p:cNvPr>
          <p:cNvSpPr>
            <a:spLocks noGrp="1"/>
          </p:cNvSpPr>
          <p:nvPr>
            <p:ph type="sldNum" sz="quarter" idx="12"/>
          </p:nvPr>
        </p:nvSpPr>
        <p:spPr/>
        <p:txBody>
          <a:bodyPr/>
          <a:lstStyle/>
          <a:p>
            <a:fld id="{CC4A04E3-866B-424A-9F33-40E3799F4726}" type="slidenum">
              <a:rPr lang="en-US" smtClean="0"/>
              <a:t>24</a:t>
            </a:fld>
            <a:endParaRPr lang="en-US"/>
          </a:p>
        </p:txBody>
      </p:sp>
      <p:pic>
        <p:nvPicPr>
          <p:cNvPr id="7" name="Picture 6">
            <a:extLst>
              <a:ext uri="{FF2B5EF4-FFF2-40B4-BE49-F238E27FC236}">
                <a16:creationId xmlns:a16="http://schemas.microsoft.com/office/drawing/2014/main" id="{BA165570-F2A5-B635-8366-3E3AC2DEFBA2}"/>
              </a:ext>
            </a:extLst>
          </p:cNvPr>
          <p:cNvPicPr>
            <a:picLocks noChangeAspect="1"/>
          </p:cNvPicPr>
          <p:nvPr/>
        </p:nvPicPr>
        <p:blipFill>
          <a:blip r:embed="rId2"/>
          <a:stretch>
            <a:fillRect/>
          </a:stretch>
        </p:blipFill>
        <p:spPr>
          <a:xfrm>
            <a:off x="419100" y="1210666"/>
            <a:ext cx="11353800" cy="5647333"/>
          </a:xfrm>
          <a:prstGeom prst="rect">
            <a:avLst/>
          </a:prstGeom>
        </p:spPr>
      </p:pic>
      <p:sp>
        <p:nvSpPr>
          <p:cNvPr id="2" name="Title 1">
            <a:extLst>
              <a:ext uri="{FF2B5EF4-FFF2-40B4-BE49-F238E27FC236}">
                <a16:creationId xmlns:a16="http://schemas.microsoft.com/office/drawing/2014/main" id="{CE37F547-0BAC-98C9-D7E8-5F9F21E40C83}"/>
              </a:ext>
            </a:extLst>
          </p:cNvPr>
          <p:cNvSpPr>
            <a:spLocks noGrp="1"/>
          </p:cNvSpPr>
          <p:nvPr>
            <p:ph type="title"/>
          </p:nvPr>
        </p:nvSpPr>
        <p:spPr/>
        <p:txBody>
          <a:bodyPr/>
          <a:lstStyle/>
          <a:p>
            <a:r>
              <a:rPr lang="en-CA" dirty="0"/>
              <a:t>Charge/Discharge Per Frame</a:t>
            </a:r>
          </a:p>
        </p:txBody>
      </p:sp>
      <p:sp>
        <p:nvSpPr>
          <p:cNvPr id="8" name="TextBox 7">
            <a:extLst>
              <a:ext uri="{FF2B5EF4-FFF2-40B4-BE49-F238E27FC236}">
                <a16:creationId xmlns:a16="http://schemas.microsoft.com/office/drawing/2014/main" id="{887A22F4-7C21-9293-CD21-9656BF0FE079}"/>
              </a:ext>
            </a:extLst>
          </p:cNvPr>
          <p:cNvSpPr txBox="1"/>
          <p:nvPr/>
        </p:nvSpPr>
        <p:spPr>
          <a:xfrm>
            <a:off x="3395515" y="1459855"/>
            <a:ext cx="5844269"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2:56 ~2.24 between peaks (0.8 sec / frame)</a:t>
            </a:r>
          </a:p>
        </p:txBody>
      </p:sp>
      <p:sp>
        <p:nvSpPr>
          <p:cNvPr id="5" name="TextBox 4">
            <a:extLst>
              <a:ext uri="{FF2B5EF4-FFF2-40B4-BE49-F238E27FC236}">
                <a16:creationId xmlns:a16="http://schemas.microsoft.com/office/drawing/2014/main" id="{39EDEA15-F48C-E5E2-9844-48049BB99972}"/>
              </a:ext>
            </a:extLst>
          </p:cNvPr>
          <p:cNvSpPr txBox="1"/>
          <p:nvPr/>
        </p:nvSpPr>
        <p:spPr>
          <a:xfrm>
            <a:off x="10994580" y="859691"/>
            <a:ext cx="1197420" cy="461665"/>
          </a:xfrm>
          <a:prstGeom prst="rect">
            <a:avLst/>
          </a:prstGeom>
          <a:noFill/>
        </p:spPr>
        <p:txBody>
          <a:bodyPr wrap="square" rtlCol="0">
            <a:spAutoFit/>
          </a:bodyPr>
          <a:lstStyle/>
          <a:p>
            <a:r>
              <a:rPr lang="en-CA" sz="2400" dirty="0">
                <a:solidFill>
                  <a:srgbClr val="54585A"/>
                </a:solidFill>
                <a:latin typeface="Times" panose="02020603050405020304" pitchFamily="18" charset="0"/>
                <a:cs typeface="Times" panose="02020603050405020304" pitchFamily="18" charset="0"/>
              </a:rPr>
              <a:t>40 min</a:t>
            </a:r>
          </a:p>
        </p:txBody>
      </p:sp>
      <p:sp>
        <p:nvSpPr>
          <p:cNvPr id="6" name="Left Brace 5">
            <a:extLst>
              <a:ext uri="{FF2B5EF4-FFF2-40B4-BE49-F238E27FC236}">
                <a16:creationId xmlns:a16="http://schemas.microsoft.com/office/drawing/2014/main" id="{920C68F7-820F-A19A-6159-A6D46F2546D3}"/>
              </a:ext>
            </a:extLst>
          </p:cNvPr>
          <p:cNvSpPr/>
          <p:nvPr/>
        </p:nvSpPr>
        <p:spPr>
          <a:xfrm rot="5400000">
            <a:off x="6057413" y="-2490450"/>
            <a:ext cx="523491" cy="9351408"/>
          </a:xfrm>
          <a:prstGeom prst="leftBrace">
            <a:avLst>
              <a:gd name="adj1" fmla="val 43573"/>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Tree>
    <p:extLst>
      <p:ext uri="{BB962C8B-B14F-4D97-AF65-F5344CB8AC3E}">
        <p14:creationId xmlns:p14="http://schemas.microsoft.com/office/powerpoint/2010/main" val="3034087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262F8-696D-AE12-B59A-3F6E14789B22}"/>
            </a:ext>
          </a:extLst>
        </p:cNvPr>
        <p:cNvGrpSpPr/>
        <p:nvPr/>
      </p:nvGrpSpPr>
      <p:grpSpPr>
        <a:xfrm>
          <a:off x="0" y="0"/>
          <a:ext cx="0" cy="0"/>
          <a:chOff x="0" y="0"/>
          <a:chExt cx="0" cy="0"/>
        </a:xfrm>
      </p:grpSpPr>
      <p:sp>
        <p:nvSpPr>
          <p:cNvPr id="3" name="Date Placeholder 2">
            <a:extLst>
              <a:ext uri="{FF2B5EF4-FFF2-40B4-BE49-F238E27FC236}">
                <a16:creationId xmlns:a16="http://schemas.microsoft.com/office/drawing/2014/main" id="{F465ABE0-66BB-85B3-1CF7-21D66CE46C96}"/>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E7DAAC0D-40D7-D11C-79F7-3D8F5CA9EAC2}"/>
              </a:ext>
            </a:extLst>
          </p:cNvPr>
          <p:cNvSpPr>
            <a:spLocks noGrp="1"/>
          </p:cNvSpPr>
          <p:nvPr>
            <p:ph type="sldNum" sz="quarter" idx="12"/>
          </p:nvPr>
        </p:nvSpPr>
        <p:spPr/>
        <p:txBody>
          <a:bodyPr/>
          <a:lstStyle/>
          <a:p>
            <a:fld id="{CC4A04E3-866B-424A-9F33-40E3799F4726}" type="slidenum">
              <a:rPr lang="en-US" smtClean="0"/>
              <a:t>25</a:t>
            </a:fld>
            <a:endParaRPr lang="en-US"/>
          </a:p>
        </p:txBody>
      </p:sp>
      <p:pic>
        <p:nvPicPr>
          <p:cNvPr id="6" name="Picture 5">
            <a:extLst>
              <a:ext uri="{FF2B5EF4-FFF2-40B4-BE49-F238E27FC236}">
                <a16:creationId xmlns:a16="http://schemas.microsoft.com/office/drawing/2014/main" id="{17F212DA-6D4F-8EA5-E227-17C2369BDF57}"/>
              </a:ext>
            </a:extLst>
          </p:cNvPr>
          <p:cNvPicPr>
            <a:picLocks noChangeAspect="1"/>
          </p:cNvPicPr>
          <p:nvPr/>
        </p:nvPicPr>
        <p:blipFill>
          <a:blip r:embed="rId2"/>
          <a:stretch>
            <a:fillRect/>
          </a:stretch>
        </p:blipFill>
        <p:spPr>
          <a:xfrm>
            <a:off x="419099" y="1210667"/>
            <a:ext cx="11353801" cy="5647333"/>
          </a:xfrm>
          <a:prstGeom prst="rect">
            <a:avLst/>
          </a:prstGeom>
        </p:spPr>
      </p:pic>
      <p:sp>
        <p:nvSpPr>
          <p:cNvPr id="2" name="Title 1">
            <a:extLst>
              <a:ext uri="{FF2B5EF4-FFF2-40B4-BE49-F238E27FC236}">
                <a16:creationId xmlns:a16="http://schemas.microsoft.com/office/drawing/2014/main" id="{F24C821E-0541-6177-AD3B-FD0066A711F2}"/>
              </a:ext>
            </a:extLst>
          </p:cNvPr>
          <p:cNvSpPr>
            <a:spLocks noGrp="1"/>
          </p:cNvSpPr>
          <p:nvPr>
            <p:ph type="title"/>
          </p:nvPr>
        </p:nvSpPr>
        <p:spPr/>
        <p:txBody>
          <a:bodyPr/>
          <a:lstStyle/>
          <a:p>
            <a:r>
              <a:rPr lang="en-CA" dirty="0"/>
              <a:t>Charge/Discharge: Per Frame</a:t>
            </a:r>
          </a:p>
        </p:txBody>
      </p:sp>
      <p:sp>
        <p:nvSpPr>
          <p:cNvPr id="5" name="TextBox 4">
            <a:extLst>
              <a:ext uri="{FF2B5EF4-FFF2-40B4-BE49-F238E27FC236}">
                <a16:creationId xmlns:a16="http://schemas.microsoft.com/office/drawing/2014/main" id="{ED10853B-96D0-9D57-3578-AD131C86F6E6}"/>
              </a:ext>
            </a:extLst>
          </p:cNvPr>
          <p:cNvSpPr txBox="1"/>
          <p:nvPr/>
        </p:nvSpPr>
        <p:spPr>
          <a:xfrm>
            <a:off x="10994580" y="859691"/>
            <a:ext cx="1197420" cy="461665"/>
          </a:xfrm>
          <a:prstGeom prst="rect">
            <a:avLst/>
          </a:prstGeom>
          <a:noFill/>
        </p:spPr>
        <p:txBody>
          <a:bodyPr wrap="square" rtlCol="0">
            <a:spAutoFit/>
          </a:bodyPr>
          <a:lstStyle/>
          <a:p>
            <a:r>
              <a:rPr lang="en-CA" sz="2400" dirty="0">
                <a:solidFill>
                  <a:srgbClr val="54585A"/>
                </a:solidFill>
                <a:latin typeface="Times" panose="02020603050405020304" pitchFamily="18" charset="0"/>
                <a:cs typeface="Times" panose="02020603050405020304" pitchFamily="18" charset="0"/>
              </a:rPr>
              <a:t>17 min</a:t>
            </a:r>
          </a:p>
        </p:txBody>
      </p:sp>
      <p:sp>
        <p:nvSpPr>
          <p:cNvPr id="7" name="Left Brace 6">
            <a:extLst>
              <a:ext uri="{FF2B5EF4-FFF2-40B4-BE49-F238E27FC236}">
                <a16:creationId xmlns:a16="http://schemas.microsoft.com/office/drawing/2014/main" id="{80D41D72-248B-7230-C3E5-C69957A7BF8C}"/>
              </a:ext>
            </a:extLst>
          </p:cNvPr>
          <p:cNvSpPr/>
          <p:nvPr/>
        </p:nvSpPr>
        <p:spPr>
          <a:xfrm rot="5400000">
            <a:off x="6057413" y="-2490450"/>
            <a:ext cx="523491" cy="9351408"/>
          </a:xfrm>
          <a:prstGeom prst="leftBrace">
            <a:avLst>
              <a:gd name="adj1" fmla="val 43573"/>
              <a:gd name="adj2" fmla="val 50000"/>
            </a:avLst>
          </a:prstGeom>
          <a:ln w="19050">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0" name="TextBox 9">
            <a:extLst>
              <a:ext uri="{FF2B5EF4-FFF2-40B4-BE49-F238E27FC236}">
                <a16:creationId xmlns:a16="http://schemas.microsoft.com/office/drawing/2014/main" id="{E5ACE78C-E35B-7869-32DB-C21B04968873}"/>
              </a:ext>
            </a:extLst>
          </p:cNvPr>
          <p:cNvSpPr txBox="1"/>
          <p:nvPr/>
        </p:nvSpPr>
        <p:spPr>
          <a:xfrm>
            <a:off x="3395515" y="1459855"/>
            <a:ext cx="5844269"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~2:30 between peaks (10 sec / frame)</a:t>
            </a:r>
          </a:p>
        </p:txBody>
      </p:sp>
    </p:spTree>
    <p:extLst>
      <p:ext uri="{BB962C8B-B14F-4D97-AF65-F5344CB8AC3E}">
        <p14:creationId xmlns:p14="http://schemas.microsoft.com/office/powerpoint/2010/main" val="1536498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C87AD-40C6-7B50-0741-B0A3D082DF97}"/>
              </a:ext>
            </a:extLst>
          </p:cNvPr>
          <p:cNvSpPr>
            <a:spLocks noGrp="1"/>
          </p:cNvSpPr>
          <p:nvPr>
            <p:ph type="title"/>
          </p:nvPr>
        </p:nvSpPr>
        <p:spPr/>
        <p:txBody>
          <a:bodyPr/>
          <a:lstStyle/>
          <a:p>
            <a:r>
              <a:rPr lang="en-CA" dirty="0"/>
              <a:t>Laser Alignment</a:t>
            </a:r>
          </a:p>
        </p:txBody>
      </p:sp>
      <p:sp>
        <p:nvSpPr>
          <p:cNvPr id="3" name="Date Placeholder 2">
            <a:extLst>
              <a:ext uri="{FF2B5EF4-FFF2-40B4-BE49-F238E27FC236}">
                <a16:creationId xmlns:a16="http://schemas.microsoft.com/office/drawing/2014/main" id="{E01F1941-C207-3388-505C-CD9C46980433}"/>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52CD30C2-298C-A96C-D5B0-956719A5A581}"/>
              </a:ext>
            </a:extLst>
          </p:cNvPr>
          <p:cNvSpPr>
            <a:spLocks noGrp="1"/>
          </p:cNvSpPr>
          <p:nvPr>
            <p:ph type="sldNum" sz="quarter" idx="12"/>
          </p:nvPr>
        </p:nvSpPr>
        <p:spPr/>
        <p:txBody>
          <a:bodyPr/>
          <a:lstStyle/>
          <a:p>
            <a:fld id="{CC4A04E3-866B-424A-9F33-40E3799F4726}" type="slidenum">
              <a:rPr lang="en-US" smtClean="0"/>
              <a:t>26</a:t>
            </a:fld>
            <a:endParaRPr lang="en-US"/>
          </a:p>
        </p:txBody>
      </p:sp>
      <p:pic>
        <p:nvPicPr>
          <p:cNvPr id="7" name="Picture 6">
            <a:extLst>
              <a:ext uri="{FF2B5EF4-FFF2-40B4-BE49-F238E27FC236}">
                <a16:creationId xmlns:a16="http://schemas.microsoft.com/office/drawing/2014/main" id="{2BA41C2A-0851-E760-13DD-8DFA4C8F25A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t="26265" r="4930" b="40161"/>
          <a:stretch>
            <a:fillRect/>
          </a:stretch>
        </p:blipFill>
        <p:spPr>
          <a:xfrm rot="10800000">
            <a:off x="0" y="2962275"/>
            <a:ext cx="12192000" cy="2424076"/>
          </a:xfrm>
          <a:prstGeom prst="rect">
            <a:avLst/>
          </a:prstGeom>
        </p:spPr>
      </p:pic>
      <p:cxnSp>
        <p:nvCxnSpPr>
          <p:cNvPr id="9" name="Straight Arrow Connector 8">
            <a:extLst>
              <a:ext uri="{FF2B5EF4-FFF2-40B4-BE49-F238E27FC236}">
                <a16:creationId xmlns:a16="http://schemas.microsoft.com/office/drawing/2014/main" id="{235FF596-E0FF-476D-EC8F-DB5E444ABDE2}"/>
              </a:ext>
            </a:extLst>
          </p:cNvPr>
          <p:cNvCxnSpPr/>
          <p:nvPr/>
        </p:nvCxnSpPr>
        <p:spPr>
          <a:xfrm flipH="1">
            <a:off x="838200" y="3532398"/>
            <a:ext cx="9627824" cy="11016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CCED0618-3D99-829C-4AF8-E73D08459A0E}"/>
              </a:ext>
            </a:extLst>
          </p:cNvPr>
          <p:cNvCxnSpPr>
            <a:cxnSpLocks/>
          </p:cNvCxnSpPr>
          <p:nvPr/>
        </p:nvCxnSpPr>
        <p:spPr>
          <a:xfrm flipH="1">
            <a:off x="484742" y="3659981"/>
            <a:ext cx="336789" cy="73580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60B5533D-288F-519D-86F5-7DC49440193E}"/>
              </a:ext>
            </a:extLst>
          </p:cNvPr>
          <p:cNvCxnSpPr>
            <a:cxnSpLocks/>
          </p:cNvCxnSpPr>
          <p:nvPr/>
        </p:nvCxnSpPr>
        <p:spPr>
          <a:xfrm flipV="1">
            <a:off x="516731" y="4371975"/>
            <a:ext cx="2964657" cy="523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5DE0328-2A11-4DE4-7CA7-CB21F9705170}"/>
              </a:ext>
            </a:extLst>
          </p:cNvPr>
          <p:cNvCxnSpPr>
            <a:cxnSpLocks/>
          </p:cNvCxnSpPr>
          <p:nvPr/>
        </p:nvCxnSpPr>
        <p:spPr>
          <a:xfrm flipV="1">
            <a:off x="3793331" y="4343400"/>
            <a:ext cx="7636669" cy="5238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51206E6B-2488-B786-8BEB-0C279FD5FDF8}"/>
              </a:ext>
            </a:extLst>
          </p:cNvPr>
          <p:cNvSpPr txBox="1"/>
          <p:nvPr/>
        </p:nvSpPr>
        <p:spPr>
          <a:xfrm>
            <a:off x="9575007" y="2123903"/>
            <a:ext cx="770334" cy="400110"/>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Laser</a:t>
            </a:r>
          </a:p>
        </p:txBody>
      </p:sp>
      <p:sp>
        <p:nvSpPr>
          <p:cNvPr id="23" name="TextBox 22">
            <a:extLst>
              <a:ext uri="{FF2B5EF4-FFF2-40B4-BE49-F238E27FC236}">
                <a16:creationId xmlns:a16="http://schemas.microsoft.com/office/drawing/2014/main" id="{E94FED18-FF1B-60B6-8588-524B4204A291}"/>
              </a:ext>
            </a:extLst>
          </p:cNvPr>
          <p:cNvSpPr txBox="1"/>
          <p:nvPr/>
        </p:nvSpPr>
        <p:spPr>
          <a:xfrm>
            <a:off x="6574631" y="2123903"/>
            <a:ext cx="2428875" cy="707886"/>
          </a:xfrm>
          <a:prstGeom prst="rect">
            <a:avLst/>
          </a:prstGeom>
          <a:noFill/>
        </p:spPr>
        <p:txBody>
          <a:bodyPr wrap="square" rtlCol="0">
            <a:spAutoFit/>
          </a:bodyPr>
          <a:lstStyle/>
          <a:p>
            <a:pPr algn="r"/>
            <a:r>
              <a:rPr lang="en-CA" sz="2000" dirty="0">
                <a:solidFill>
                  <a:srgbClr val="54585A"/>
                </a:solidFill>
                <a:latin typeface="Times" panose="02020603050405020304" pitchFamily="18" charset="0"/>
                <a:cs typeface="Times" panose="02020603050405020304" pitchFamily="18" charset="0"/>
              </a:rPr>
              <a:t>Alignment </a:t>
            </a:r>
          </a:p>
          <a:p>
            <a:pPr algn="r"/>
            <a:r>
              <a:rPr lang="en-CA" sz="2000" dirty="0">
                <a:solidFill>
                  <a:srgbClr val="54585A"/>
                </a:solidFill>
                <a:latin typeface="Times" panose="02020603050405020304" pitchFamily="18" charset="0"/>
                <a:cs typeface="Times" panose="02020603050405020304" pitchFamily="18" charset="0"/>
              </a:rPr>
              <a:t>Aperture 1</a:t>
            </a:r>
          </a:p>
        </p:txBody>
      </p:sp>
      <p:cxnSp>
        <p:nvCxnSpPr>
          <p:cNvPr id="25" name="Straight Arrow Connector 24">
            <a:extLst>
              <a:ext uri="{FF2B5EF4-FFF2-40B4-BE49-F238E27FC236}">
                <a16:creationId xmlns:a16="http://schemas.microsoft.com/office/drawing/2014/main" id="{4B018DE6-467E-AE35-9656-C64C1037A2D8}"/>
              </a:ext>
            </a:extLst>
          </p:cNvPr>
          <p:cNvCxnSpPr>
            <a:cxnSpLocks/>
            <a:stCxn id="22" idx="3"/>
          </p:cNvCxnSpPr>
          <p:nvPr/>
        </p:nvCxnSpPr>
        <p:spPr>
          <a:xfrm>
            <a:off x="10345341" y="2323958"/>
            <a:ext cx="608409" cy="980132"/>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E808044-EACF-6BE2-971D-EA343DCB917A}"/>
              </a:ext>
            </a:extLst>
          </p:cNvPr>
          <p:cNvCxnSpPr>
            <a:cxnSpLocks/>
          </p:cNvCxnSpPr>
          <p:nvPr/>
        </p:nvCxnSpPr>
        <p:spPr>
          <a:xfrm>
            <a:off x="9003506" y="2323958"/>
            <a:ext cx="1057706" cy="1093009"/>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30359A88-0D4C-618E-938C-01E5B9D4CA7B}"/>
              </a:ext>
            </a:extLst>
          </p:cNvPr>
          <p:cNvSpPr txBox="1"/>
          <p:nvPr/>
        </p:nvSpPr>
        <p:spPr>
          <a:xfrm>
            <a:off x="2803922" y="2123903"/>
            <a:ext cx="2428875" cy="707886"/>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Alignment </a:t>
            </a:r>
          </a:p>
          <a:p>
            <a:r>
              <a:rPr lang="en-CA" sz="2000" dirty="0">
                <a:solidFill>
                  <a:srgbClr val="54585A"/>
                </a:solidFill>
                <a:latin typeface="Times" panose="02020603050405020304" pitchFamily="18" charset="0"/>
                <a:cs typeface="Times" panose="02020603050405020304" pitchFamily="18" charset="0"/>
              </a:rPr>
              <a:t>Aperture 2</a:t>
            </a:r>
          </a:p>
        </p:txBody>
      </p:sp>
      <p:cxnSp>
        <p:nvCxnSpPr>
          <p:cNvPr id="36" name="Straight Arrow Connector 35">
            <a:extLst>
              <a:ext uri="{FF2B5EF4-FFF2-40B4-BE49-F238E27FC236}">
                <a16:creationId xmlns:a16="http://schemas.microsoft.com/office/drawing/2014/main" id="{94E4B894-AF69-0D6C-66BB-B34D8599AD11}"/>
              </a:ext>
            </a:extLst>
          </p:cNvPr>
          <p:cNvCxnSpPr>
            <a:cxnSpLocks/>
          </p:cNvCxnSpPr>
          <p:nvPr/>
        </p:nvCxnSpPr>
        <p:spPr>
          <a:xfrm flipH="1">
            <a:off x="1290042" y="2323958"/>
            <a:ext cx="1513880" cy="1208440"/>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3746ED95-E5A0-78FD-6B7E-2B11888E3A00}"/>
              </a:ext>
            </a:extLst>
          </p:cNvPr>
          <p:cNvSpPr txBox="1"/>
          <p:nvPr/>
        </p:nvSpPr>
        <p:spPr>
          <a:xfrm>
            <a:off x="1462088" y="2123903"/>
            <a:ext cx="1137642" cy="400110"/>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Mirror</a:t>
            </a:r>
          </a:p>
        </p:txBody>
      </p:sp>
      <p:sp>
        <p:nvSpPr>
          <p:cNvPr id="49" name="TextBox 48">
            <a:extLst>
              <a:ext uri="{FF2B5EF4-FFF2-40B4-BE49-F238E27FC236}">
                <a16:creationId xmlns:a16="http://schemas.microsoft.com/office/drawing/2014/main" id="{CB17CD6B-747D-D161-3CA8-5B35944BEC37}"/>
              </a:ext>
            </a:extLst>
          </p:cNvPr>
          <p:cNvSpPr txBox="1"/>
          <p:nvPr/>
        </p:nvSpPr>
        <p:spPr>
          <a:xfrm>
            <a:off x="928092" y="5756420"/>
            <a:ext cx="938808" cy="400110"/>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Mirror</a:t>
            </a:r>
          </a:p>
        </p:txBody>
      </p:sp>
      <p:cxnSp>
        <p:nvCxnSpPr>
          <p:cNvPr id="50" name="Straight Arrow Connector 49">
            <a:extLst>
              <a:ext uri="{FF2B5EF4-FFF2-40B4-BE49-F238E27FC236}">
                <a16:creationId xmlns:a16="http://schemas.microsoft.com/office/drawing/2014/main" id="{14B8C3B7-B318-BE47-F15A-41DEFC71681B}"/>
              </a:ext>
            </a:extLst>
          </p:cNvPr>
          <p:cNvCxnSpPr>
            <a:cxnSpLocks/>
          </p:cNvCxnSpPr>
          <p:nvPr/>
        </p:nvCxnSpPr>
        <p:spPr>
          <a:xfrm flipH="1">
            <a:off x="928092" y="2323958"/>
            <a:ext cx="533996" cy="1121161"/>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135D1ED6-8483-BDF3-AB4F-02847C3E4822}"/>
              </a:ext>
            </a:extLst>
          </p:cNvPr>
          <p:cNvCxnSpPr>
            <a:cxnSpLocks/>
            <a:stCxn id="49" idx="1"/>
          </p:cNvCxnSpPr>
          <p:nvPr/>
        </p:nvCxnSpPr>
        <p:spPr>
          <a:xfrm flipH="1" flipV="1">
            <a:off x="516731" y="4612566"/>
            <a:ext cx="411361" cy="1343909"/>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368EB308-117D-EDA5-8163-2C2DE0D9B0DE}"/>
              </a:ext>
            </a:extLst>
          </p:cNvPr>
          <p:cNvCxnSpPr>
            <a:cxnSpLocks/>
            <a:stCxn id="59" idx="1"/>
          </p:cNvCxnSpPr>
          <p:nvPr/>
        </p:nvCxnSpPr>
        <p:spPr>
          <a:xfrm flipH="1" flipV="1">
            <a:off x="1038225" y="4560016"/>
            <a:ext cx="1119023" cy="1396342"/>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59" name="TextBox 58">
            <a:extLst>
              <a:ext uri="{FF2B5EF4-FFF2-40B4-BE49-F238E27FC236}">
                <a16:creationId xmlns:a16="http://schemas.microsoft.com/office/drawing/2014/main" id="{3AD88238-ACA1-E7E7-1EFD-9B11A278209E}"/>
              </a:ext>
            </a:extLst>
          </p:cNvPr>
          <p:cNvSpPr txBox="1"/>
          <p:nvPr/>
        </p:nvSpPr>
        <p:spPr>
          <a:xfrm>
            <a:off x="2157248" y="5756303"/>
            <a:ext cx="938808" cy="400110"/>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Lens</a:t>
            </a:r>
          </a:p>
        </p:txBody>
      </p:sp>
      <p:sp>
        <p:nvSpPr>
          <p:cNvPr id="61" name="TextBox 60">
            <a:extLst>
              <a:ext uri="{FF2B5EF4-FFF2-40B4-BE49-F238E27FC236}">
                <a16:creationId xmlns:a16="http://schemas.microsoft.com/office/drawing/2014/main" id="{414218BC-F076-9EF9-ED19-A47EA8872DA3}"/>
              </a:ext>
            </a:extLst>
          </p:cNvPr>
          <p:cNvSpPr txBox="1"/>
          <p:nvPr/>
        </p:nvSpPr>
        <p:spPr>
          <a:xfrm>
            <a:off x="10137576" y="5753637"/>
            <a:ext cx="938808" cy="400110"/>
          </a:xfrm>
          <a:prstGeom prst="rect">
            <a:avLst/>
          </a:prstGeom>
          <a:noFill/>
        </p:spPr>
        <p:txBody>
          <a:bodyPr wrap="square" rtlCol="0">
            <a:spAutoFit/>
          </a:bodyPr>
          <a:lstStyle/>
          <a:p>
            <a:pPr algn="r"/>
            <a:r>
              <a:rPr lang="en-CA" sz="2000" dirty="0">
                <a:solidFill>
                  <a:srgbClr val="54585A"/>
                </a:solidFill>
                <a:latin typeface="Times" panose="02020603050405020304" pitchFamily="18" charset="0"/>
                <a:cs typeface="Times" panose="02020603050405020304" pitchFamily="18" charset="0"/>
              </a:rPr>
              <a:t>Screen</a:t>
            </a:r>
          </a:p>
        </p:txBody>
      </p:sp>
      <p:cxnSp>
        <p:nvCxnSpPr>
          <p:cNvPr id="62" name="Straight Arrow Connector 61">
            <a:extLst>
              <a:ext uri="{FF2B5EF4-FFF2-40B4-BE49-F238E27FC236}">
                <a16:creationId xmlns:a16="http://schemas.microsoft.com/office/drawing/2014/main" id="{F31D0C56-4F2A-4DEB-DA49-D66C2D14318B}"/>
              </a:ext>
            </a:extLst>
          </p:cNvPr>
          <p:cNvCxnSpPr>
            <a:cxnSpLocks/>
            <a:stCxn id="61" idx="3"/>
          </p:cNvCxnSpPr>
          <p:nvPr/>
        </p:nvCxnSpPr>
        <p:spPr>
          <a:xfrm flipV="1">
            <a:off x="11076384" y="4745252"/>
            <a:ext cx="427865" cy="1208440"/>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70" name="TextBox 69">
            <a:extLst>
              <a:ext uri="{FF2B5EF4-FFF2-40B4-BE49-F238E27FC236}">
                <a16:creationId xmlns:a16="http://schemas.microsoft.com/office/drawing/2014/main" id="{B94FE0A7-2FA9-4C84-A322-77F21D1F8EEE}"/>
              </a:ext>
            </a:extLst>
          </p:cNvPr>
          <p:cNvSpPr txBox="1"/>
          <p:nvPr/>
        </p:nvSpPr>
        <p:spPr>
          <a:xfrm>
            <a:off x="4034863" y="5753637"/>
            <a:ext cx="2539767" cy="400110"/>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Experiment Holder</a:t>
            </a:r>
          </a:p>
        </p:txBody>
      </p:sp>
      <p:cxnSp>
        <p:nvCxnSpPr>
          <p:cNvPr id="71" name="Straight Arrow Connector 70">
            <a:extLst>
              <a:ext uri="{FF2B5EF4-FFF2-40B4-BE49-F238E27FC236}">
                <a16:creationId xmlns:a16="http://schemas.microsoft.com/office/drawing/2014/main" id="{DA619CE0-F41B-BC9F-0E01-A719D3FFCBC4}"/>
              </a:ext>
            </a:extLst>
          </p:cNvPr>
          <p:cNvCxnSpPr>
            <a:cxnSpLocks/>
          </p:cNvCxnSpPr>
          <p:nvPr/>
        </p:nvCxnSpPr>
        <p:spPr>
          <a:xfrm flipH="1" flipV="1">
            <a:off x="3744516" y="4560016"/>
            <a:ext cx="470563" cy="1208440"/>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sp>
        <p:nvSpPr>
          <p:cNvPr id="79" name="TextBox 78">
            <a:extLst>
              <a:ext uri="{FF2B5EF4-FFF2-40B4-BE49-F238E27FC236}">
                <a16:creationId xmlns:a16="http://schemas.microsoft.com/office/drawing/2014/main" id="{E31EE5A7-D418-D328-0E72-08B91B9B8D79}"/>
              </a:ext>
            </a:extLst>
          </p:cNvPr>
          <p:cNvSpPr txBox="1"/>
          <p:nvPr/>
        </p:nvSpPr>
        <p:spPr>
          <a:xfrm>
            <a:off x="5218129" y="2123791"/>
            <a:ext cx="2428875" cy="400110"/>
          </a:xfrm>
          <a:prstGeom prst="rect">
            <a:avLst/>
          </a:prstGeom>
          <a:noFill/>
        </p:spPr>
        <p:txBody>
          <a:bodyPr wrap="square" rtlCol="0">
            <a:spAutoFit/>
          </a:bodyPr>
          <a:lstStyle/>
          <a:p>
            <a:r>
              <a:rPr lang="en-CA" sz="2000" dirty="0">
                <a:solidFill>
                  <a:srgbClr val="54585A"/>
                </a:solidFill>
                <a:latin typeface="Times" panose="02020603050405020304" pitchFamily="18" charset="0"/>
                <a:cs typeface="Times" panose="02020603050405020304" pitchFamily="18" charset="0"/>
              </a:rPr>
              <a:t>Micro Adjuster</a:t>
            </a:r>
          </a:p>
        </p:txBody>
      </p:sp>
      <p:cxnSp>
        <p:nvCxnSpPr>
          <p:cNvPr id="80" name="Straight Arrow Connector 79">
            <a:extLst>
              <a:ext uri="{FF2B5EF4-FFF2-40B4-BE49-F238E27FC236}">
                <a16:creationId xmlns:a16="http://schemas.microsoft.com/office/drawing/2014/main" id="{09EE2D1B-4A50-CB9B-FDE0-6CEFB164FA66}"/>
              </a:ext>
            </a:extLst>
          </p:cNvPr>
          <p:cNvCxnSpPr>
            <a:cxnSpLocks/>
            <a:stCxn id="79" idx="1"/>
          </p:cNvCxnSpPr>
          <p:nvPr/>
        </p:nvCxnSpPr>
        <p:spPr>
          <a:xfrm flipH="1">
            <a:off x="4093964" y="2323846"/>
            <a:ext cx="1124165" cy="1649485"/>
          </a:xfrm>
          <a:prstGeom prst="straightConnector1">
            <a:avLst/>
          </a:prstGeom>
          <a:ln w="19050">
            <a:solidFill>
              <a:schemeClr val="tx1"/>
            </a:solidFill>
            <a:tailEnd type="triangle"/>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327044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7F6B-0BFD-4AE8-2694-6B6DFB45988A}"/>
            </a:ext>
          </a:extLst>
        </p:cNvPr>
        <p:cNvGrpSpPr/>
        <p:nvPr/>
      </p:nvGrpSpPr>
      <p:grpSpPr>
        <a:xfrm>
          <a:off x="0" y="0"/>
          <a:ext cx="0" cy="0"/>
          <a:chOff x="0" y="0"/>
          <a:chExt cx="0" cy="0"/>
        </a:xfrm>
      </p:grpSpPr>
      <p:pic>
        <p:nvPicPr>
          <p:cNvPr id="13" name="Picture 12">
            <a:extLst>
              <a:ext uri="{FF2B5EF4-FFF2-40B4-BE49-F238E27FC236}">
                <a16:creationId xmlns:a16="http://schemas.microsoft.com/office/drawing/2014/main" id="{AE43CF32-539C-176C-6293-64334AE781A5}"/>
              </a:ext>
            </a:extLst>
          </p:cNvPr>
          <p:cNvPicPr>
            <a:picLocks noChangeAspect="1"/>
          </p:cNvPicPr>
          <p:nvPr/>
        </p:nvPicPr>
        <p:blipFill>
          <a:blip r:embed="rId3"/>
          <a:stretch>
            <a:fillRect/>
          </a:stretch>
        </p:blipFill>
        <p:spPr>
          <a:xfrm>
            <a:off x="6379032" y="1690866"/>
            <a:ext cx="5493904" cy="5030609"/>
          </a:xfrm>
          <a:prstGeom prst="rect">
            <a:avLst/>
          </a:prstGeom>
        </p:spPr>
      </p:pic>
      <p:pic>
        <p:nvPicPr>
          <p:cNvPr id="10" name="Picture 9" descr="A graph of a number of numbers&#10;&#10;Description automatically generated with medium confidence">
            <a:extLst>
              <a:ext uri="{FF2B5EF4-FFF2-40B4-BE49-F238E27FC236}">
                <a16:creationId xmlns:a16="http://schemas.microsoft.com/office/drawing/2014/main" id="{5B59C8E2-89C8-D83C-6E6F-967D707EDFD8}"/>
              </a:ext>
            </a:extLst>
          </p:cNvPr>
          <p:cNvPicPr>
            <a:picLocks noChangeAspect="1"/>
          </p:cNvPicPr>
          <p:nvPr/>
        </p:nvPicPr>
        <p:blipFill>
          <a:blip r:embed="rId4"/>
          <a:stretch>
            <a:fillRect/>
          </a:stretch>
        </p:blipFill>
        <p:spPr>
          <a:xfrm>
            <a:off x="198031" y="1632440"/>
            <a:ext cx="5582281" cy="5188325"/>
          </a:xfrm>
          <a:prstGeom prst="rect">
            <a:avLst/>
          </a:prstGeom>
        </p:spPr>
      </p:pic>
      <p:sp>
        <p:nvSpPr>
          <p:cNvPr id="3" name="Date Placeholder 2">
            <a:extLst>
              <a:ext uri="{FF2B5EF4-FFF2-40B4-BE49-F238E27FC236}">
                <a16:creationId xmlns:a16="http://schemas.microsoft.com/office/drawing/2014/main" id="{B314B64B-84DC-CF25-D545-11BB2C5C2862}"/>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0951047F-8CEE-C73B-15D0-9D9E36924CA2}"/>
              </a:ext>
            </a:extLst>
          </p:cNvPr>
          <p:cNvSpPr>
            <a:spLocks noGrp="1"/>
          </p:cNvSpPr>
          <p:nvPr>
            <p:ph type="sldNum" sz="quarter" idx="12"/>
          </p:nvPr>
        </p:nvSpPr>
        <p:spPr/>
        <p:txBody>
          <a:bodyPr/>
          <a:lstStyle/>
          <a:p>
            <a:fld id="{CC4A04E3-866B-424A-9F33-40E3799F4726}" type="slidenum">
              <a:rPr lang="en-US" smtClean="0"/>
              <a:t>27</a:t>
            </a:fld>
            <a:endParaRPr lang="en-US"/>
          </a:p>
        </p:txBody>
      </p:sp>
      <p:sp>
        <p:nvSpPr>
          <p:cNvPr id="2" name="Title 1">
            <a:extLst>
              <a:ext uri="{FF2B5EF4-FFF2-40B4-BE49-F238E27FC236}">
                <a16:creationId xmlns:a16="http://schemas.microsoft.com/office/drawing/2014/main" id="{991E5920-1127-0E73-02E5-4D85C7ACEE2A}"/>
              </a:ext>
            </a:extLst>
          </p:cNvPr>
          <p:cNvSpPr>
            <a:spLocks noGrp="1"/>
          </p:cNvSpPr>
          <p:nvPr>
            <p:ph type="title"/>
          </p:nvPr>
        </p:nvSpPr>
        <p:spPr/>
        <p:txBody>
          <a:bodyPr/>
          <a:lstStyle/>
          <a:p>
            <a:r>
              <a:rPr lang="en-CA" dirty="0"/>
              <a:t>Darkfield Signal</a:t>
            </a:r>
          </a:p>
        </p:txBody>
      </p:sp>
      <p:sp>
        <p:nvSpPr>
          <p:cNvPr id="7" name="TextBox 6">
            <a:extLst>
              <a:ext uri="{FF2B5EF4-FFF2-40B4-BE49-F238E27FC236}">
                <a16:creationId xmlns:a16="http://schemas.microsoft.com/office/drawing/2014/main" id="{C407DEBA-87F7-21DC-82E0-9C881D2FE1F4}"/>
              </a:ext>
            </a:extLst>
          </p:cNvPr>
          <p:cNvSpPr txBox="1"/>
          <p:nvPr/>
        </p:nvSpPr>
        <p:spPr>
          <a:xfrm>
            <a:off x="1635308" y="1379304"/>
            <a:ext cx="2883050"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Old Camera</a:t>
            </a:r>
          </a:p>
        </p:txBody>
      </p:sp>
      <p:sp>
        <p:nvSpPr>
          <p:cNvPr id="9" name="TextBox 8">
            <a:extLst>
              <a:ext uri="{FF2B5EF4-FFF2-40B4-BE49-F238E27FC236}">
                <a16:creationId xmlns:a16="http://schemas.microsoft.com/office/drawing/2014/main" id="{F4F343AB-174A-928B-292D-7950BC072580}"/>
              </a:ext>
            </a:extLst>
          </p:cNvPr>
          <p:cNvSpPr txBox="1"/>
          <p:nvPr/>
        </p:nvSpPr>
        <p:spPr>
          <a:xfrm>
            <a:off x="7673642" y="1379304"/>
            <a:ext cx="2883050" cy="461665"/>
          </a:xfrm>
          <a:prstGeom prst="rect">
            <a:avLst/>
          </a:prstGeom>
          <a:solidFill>
            <a:schemeClr val="bg1"/>
          </a:solid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New Camera</a:t>
            </a:r>
          </a:p>
        </p:txBody>
      </p:sp>
    </p:spTree>
    <p:extLst>
      <p:ext uri="{BB962C8B-B14F-4D97-AF65-F5344CB8AC3E}">
        <p14:creationId xmlns:p14="http://schemas.microsoft.com/office/powerpoint/2010/main" val="37199601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24AA8-BEF2-930B-29C5-B85EFEDB5EA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DC8D120C-474C-8056-C9D7-769DB347239A}"/>
              </a:ext>
            </a:extLst>
          </p:cNvPr>
          <p:cNvPicPr>
            <a:picLocks noChangeAspect="1"/>
          </p:cNvPicPr>
          <p:nvPr/>
        </p:nvPicPr>
        <p:blipFill>
          <a:blip r:embed="rId3"/>
          <a:stretch>
            <a:fillRect/>
          </a:stretch>
        </p:blipFill>
        <p:spPr>
          <a:xfrm>
            <a:off x="6362860" y="1680694"/>
            <a:ext cx="5548548" cy="5030787"/>
          </a:xfrm>
          <a:prstGeom prst="rect">
            <a:avLst/>
          </a:prstGeom>
        </p:spPr>
      </p:pic>
      <p:pic>
        <p:nvPicPr>
          <p:cNvPr id="12" name="Picture 11" descr="A close-up of a screen&#10;&#10;Description automatically generated">
            <a:extLst>
              <a:ext uri="{FF2B5EF4-FFF2-40B4-BE49-F238E27FC236}">
                <a16:creationId xmlns:a16="http://schemas.microsoft.com/office/drawing/2014/main" id="{FAC2C66F-B97F-A40C-F71F-F2EA5A6D4D76}"/>
              </a:ext>
            </a:extLst>
          </p:cNvPr>
          <p:cNvPicPr>
            <a:picLocks noChangeAspect="1"/>
          </p:cNvPicPr>
          <p:nvPr/>
        </p:nvPicPr>
        <p:blipFill>
          <a:blip r:embed="rId4"/>
          <a:stretch>
            <a:fillRect/>
          </a:stretch>
        </p:blipFill>
        <p:spPr>
          <a:xfrm>
            <a:off x="221973" y="1777776"/>
            <a:ext cx="5709721" cy="5030787"/>
          </a:xfrm>
          <a:prstGeom prst="rect">
            <a:avLst/>
          </a:prstGeom>
        </p:spPr>
      </p:pic>
      <p:sp>
        <p:nvSpPr>
          <p:cNvPr id="3" name="Date Placeholder 2">
            <a:extLst>
              <a:ext uri="{FF2B5EF4-FFF2-40B4-BE49-F238E27FC236}">
                <a16:creationId xmlns:a16="http://schemas.microsoft.com/office/drawing/2014/main" id="{C21096FF-8A8F-FB7E-8F1D-CF0161DDC1AA}"/>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2D8AFB0A-D629-0B56-698C-0BD407D964AD}"/>
              </a:ext>
            </a:extLst>
          </p:cNvPr>
          <p:cNvSpPr>
            <a:spLocks noGrp="1"/>
          </p:cNvSpPr>
          <p:nvPr>
            <p:ph type="sldNum" sz="quarter" idx="12"/>
          </p:nvPr>
        </p:nvSpPr>
        <p:spPr/>
        <p:txBody>
          <a:bodyPr/>
          <a:lstStyle/>
          <a:p>
            <a:fld id="{CC4A04E3-866B-424A-9F33-40E3799F4726}" type="slidenum">
              <a:rPr lang="en-US" smtClean="0"/>
              <a:t>28</a:t>
            </a:fld>
            <a:endParaRPr lang="en-US"/>
          </a:p>
        </p:txBody>
      </p:sp>
      <p:sp>
        <p:nvSpPr>
          <p:cNvPr id="2" name="Title 1">
            <a:extLst>
              <a:ext uri="{FF2B5EF4-FFF2-40B4-BE49-F238E27FC236}">
                <a16:creationId xmlns:a16="http://schemas.microsoft.com/office/drawing/2014/main" id="{B547460E-0C88-06D8-9670-D8BD36D4E880}"/>
              </a:ext>
            </a:extLst>
          </p:cNvPr>
          <p:cNvSpPr>
            <a:spLocks noGrp="1"/>
          </p:cNvSpPr>
          <p:nvPr>
            <p:ph type="title"/>
          </p:nvPr>
        </p:nvSpPr>
        <p:spPr/>
        <p:txBody>
          <a:bodyPr/>
          <a:lstStyle/>
          <a:p>
            <a:r>
              <a:rPr lang="en-CA" dirty="0"/>
              <a:t>Exposure Damage</a:t>
            </a:r>
          </a:p>
        </p:txBody>
      </p:sp>
      <p:sp>
        <p:nvSpPr>
          <p:cNvPr id="7" name="TextBox 6">
            <a:extLst>
              <a:ext uri="{FF2B5EF4-FFF2-40B4-BE49-F238E27FC236}">
                <a16:creationId xmlns:a16="http://schemas.microsoft.com/office/drawing/2014/main" id="{B8A5AC51-F922-295D-08BD-D7F0CDDA3C05}"/>
              </a:ext>
            </a:extLst>
          </p:cNvPr>
          <p:cNvSpPr txBox="1"/>
          <p:nvPr/>
        </p:nvSpPr>
        <p:spPr>
          <a:xfrm>
            <a:off x="1635308" y="1380796"/>
            <a:ext cx="2883050" cy="461665"/>
          </a:xfrm>
          <a:prstGeom prst="rect">
            <a:avLst/>
          </a:prstGeom>
          <a:no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Old Camera</a:t>
            </a:r>
          </a:p>
        </p:txBody>
      </p:sp>
      <p:sp>
        <p:nvSpPr>
          <p:cNvPr id="9" name="TextBox 8">
            <a:extLst>
              <a:ext uri="{FF2B5EF4-FFF2-40B4-BE49-F238E27FC236}">
                <a16:creationId xmlns:a16="http://schemas.microsoft.com/office/drawing/2014/main" id="{6955FFC8-4836-8CC0-FFD8-364B52D70F99}"/>
              </a:ext>
            </a:extLst>
          </p:cNvPr>
          <p:cNvSpPr txBox="1"/>
          <p:nvPr/>
        </p:nvSpPr>
        <p:spPr>
          <a:xfrm>
            <a:off x="7673642" y="1380796"/>
            <a:ext cx="2883050" cy="461665"/>
          </a:xfrm>
          <a:prstGeom prst="rect">
            <a:avLst/>
          </a:prstGeom>
          <a:solidFill>
            <a:schemeClr val="bg1"/>
          </a:solidFill>
        </p:spPr>
        <p:txBody>
          <a:bodyPr wrap="square" rtlCol="0">
            <a:spAutoFit/>
          </a:bodyPr>
          <a:lstStyle/>
          <a:p>
            <a:pPr algn="ctr"/>
            <a:r>
              <a:rPr lang="en-CA" sz="2400" dirty="0">
                <a:solidFill>
                  <a:srgbClr val="54585A"/>
                </a:solidFill>
                <a:latin typeface="Times" panose="02020603050405020304" pitchFamily="18" charset="0"/>
                <a:cs typeface="Times" panose="02020603050405020304" pitchFamily="18" charset="0"/>
              </a:rPr>
              <a:t>New Camera</a:t>
            </a:r>
          </a:p>
        </p:txBody>
      </p:sp>
    </p:spTree>
    <p:extLst>
      <p:ext uri="{BB962C8B-B14F-4D97-AF65-F5344CB8AC3E}">
        <p14:creationId xmlns:p14="http://schemas.microsoft.com/office/powerpoint/2010/main" val="51111482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94D6C-D665-496E-E4AC-8BF7DEA0736A}"/>
              </a:ext>
            </a:extLst>
          </p:cNvPr>
          <p:cNvSpPr>
            <a:spLocks noGrp="1"/>
          </p:cNvSpPr>
          <p:nvPr>
            <p:ph type="title"/>
          </p:nvPr>
        </p:nvSpPr>
        <p:spPr/>
        <p:txBody>
          <a:bodyPr/>
          <a:lstStyle/>
          <a:p>
            <a:r>
              <a:rPr lang="en-CA" dirty="0"/>
              <a:t>Particle Flux</a:t>
            </a:r>
          </a:p>
        </p:txBody>
      </p:sp>
      <p:sp>
        <p:nvSpPr>
          <p:cNvPr id="3" name="Date Placeholder 2">
            <a:extLst>
              <a:ext uri="{FF2B5EF4-FFF2-40B4-BE49-F238E27FC236}">
                <a16:creationId xmlns:a16="http://schemas.microsoft.com/office/drawing/2014/main" id="{FDE5035C-59FF-38FA-53F4-34A7F093EB20}"/>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7ADEABC1-480A-043D-3B40-48C738C5D4E5}"/>
              </a:ext>
            </a:extLst>
          </p:cNvPr>
          <p:cNvSpPr>
            <a:spLocks noGrp="1"/>
          </p:cNvSpPr>
          <p:nvPr>
            <p:ph type="sldNum" sz="quarter" idx="12"/>
          </p:nvPr>
        </p:nvSpPr>
        <p:spPr/>
        <p:txBody>
          <a:bodyPr/>
          <a:lstStyle/>
          <a:p>
            <a:fld id="{CC4A04E3-866B-424A-9F33-40E3799F4726}" type="slidenum">
              <a:rPr lang="en-US" smtClean="0"/>
              <a:t>29</a:t>
            </a:fld>
            <a:endParaRPr lang="en-US"/>
          </a:p>
        </p:txBody>
      </p:sp>
      <p:sp>
        <p:nvSpPr>
          <p:cNvPr id="5" name="Text Placeholder 4">
            <a:extLst>
              <a:ext uri="{FF2B5EF4-FFF2-40B4-BE49-F238E27FC236}">
                <a16:creationId xmlns:a16="http://schemas.microsoft.com/office/drawing/2014/main" id="{A2C9B023-D6A8-34FE-C027-B1C864442F41}"/>
              </a:ext>
            </a:extLst>
          </p:cNvPr>
          <p:cNvSpPr>
            <a:spLocks noGrp="1"/>
          </p:cNvSpPr>
          <p:nvPr>
            <p:ph type="body" sz="quarter" idx="13"/>
          </p:nvPr>
        </p:nvSpPr>
        <p:spPr>
          <a:xfrm>
            <a:off x="-107074" y="1917700"/>
            <a:ext cx="11460874" cy="4940300"/>
          </a:xfrm>
        </p:spPr>
        <p:txBody>
          <a:bodyPr>
            <a:normAutofit/>
          </a:bodyPr>
          <a:lstStyle/>
          <a:p>
            <a:r>
              <a:rPr lang="en-CA" dirty="0"/>
              <a:t>Ø50 µm at the foil </a:t>
            </a:r>
            <a:r>
              <a:rPr lang="en-CA" dirty="0">
                <a:sym typeface="Wingdings" panose="05000000000000000000" pitchFamily="2" charset="2"/>
              </a:rPr>
              <a:t> </a:t>
            </a:r>
            <a:br>
              <a:rPr lang="en-CA" dirty="0">
                <a:sym typeface="Wingdings" panose="05000000000000000000" pitchFamily="2" charset="2"/>
              </a:rPr>
            </a:br>
            <a:r>
              <a:rPr lang="en-CA" dirty="0">
                <a:sym typeface="Wingdings" panose="05000000000000000000" pitchFamily="2" charset="2"/>
              </a:rPr>
              <a:t>0.10 </a:t>
            </a:r>
            <a:r>
              <a:rPr lang="en-CA" dirty="0" err="1">
                <a:sym typeface="Wingdings" panose="05000000000000000000" pitchFamily="2" charset="2"/>
              </a:rPr>
              <a:t>pA</a:t>
            </a:r>
            <a:r>
              <a:rPr lang="en-CA" dirty="0">
                <a:sym typeface="Wingdings" panose="05000000000000000000" pitchFamily="2" charset="2"/>
              </a:rPr>
              <a:t>: Particle flux = 3.2 × 10⁸ ions·cm⁻²·s⁻¹</a:t>
            </a:r>
            <a:br>
              <a:rPr lang="en-CA" dirty="0">
                <a:sym typeface="Wingdings" panose="05000000000000000000" pitchFamily="2" charset="2"/>
              </a:rPr>
            </a:br>
            <a:r>
              <a:rPr lang="en-CA" dirty="0">
                <a:sym typeface="Wingdings" panose="05000000000000000000" pitchFamily="2" charset="2"/>
              </a:rPr>
              <a:t>0.15 </a:t>
            </a:r>
            <a:r>
              <a:rPr lang="en-CA" dirty="0" err="1">
                <a:sym typeface="Wingdings" panose="05000000000000000000" pitchFamily="2" charset="2"/>
              </a:rPr>
              <a:t>pA</a:t>
            </a:r>
            <a:r>
              <a:rPr lang="en-CA" dirty="0">
                <a:sym typeface="Wingdings" panose="05000000000000000000" pitchFamily="2" charset="2"/>
              </a:rPr>
              <a:t>: Particle flux = 4.8 × 10⁸ ions·cm⁻²·s⁻¹</a:t>
            </a:r>
          </a:p>
          <a:p>
            <a:r>
              <a:rPr lang="en-CA" dirty="0">
                <a:sym typeface="Wingdings" panose="05000000000000000000" pitchFamily="2" charset="2"/>
              </a:rPr>
              <a:t>Ø20 µm at the foil</a:t>
            </a:r>
            <a:br>
              <a:rPr lang="en-CA" dirty="0">
                <a:sym typeface="Wingdings" panose="05000000000000000000" pitchFamily="2" charset="2"/>
              </a:rPr>
            </a:br>
            <a:r>
              <a:rPr lang="en-CA" dirty="0">
                <a:sym typeface="Wingdings" panose="05000000000000000000" pitchFamily="2" charset="2"/>
              </a:rPr>
              <a:t>1.0 </a:t>
            </a:r>
            <a:r>
              <a:rPr lang="en-CA" dirty="0" err="1">
                <a:sym typeface="Wingdings" panose="05000000000000000000" pitchFamily="2" charset="2"/>
              </a:rPr>
              <a:t>pA</a:t>
            </a:r>
            <a:r>
              <a:rPr lang="en-CA" dirty="0">
                <a:sym typeface="Wingdings" panose="05000000000000000000" pitchFamily="2" charset="2"/>
              </a:rPr>
              <a:t>:   Particle flux = 2.0 × 10¹⁴ ions·cm⁻²·s⁻¹</a:t>
            </a:r>
          </a:p>
          <a:p>
            <a:endParaRPr lang="en-CA" dirty="0">
              <a:sym typeface="Wingdings" panose="05000000000000000000" pitchFamily="2" charset="2"/>
            </a:endParaRPr>
          </a:p>
          <a:p>
            <a:r>
              <a:rPr lang="en-CA" dirty="0">
                <a:sym typeface="Wingdings" panose="05000000000000000000" pitchFamily="2" charset="2"/>
              </a:rPr>
              <a:t>… for comparison, 1 mA onto Ø1 cm </a:t>
            </a:r>
            <a:br>
              <a:rPr lang="en-CA" dirty="0">
                <a:sym typeface="Wingdings" panose="05000000000000000000" pitchFamily="2" charset="2"/>
              </a:rPr>
            </a:br>
            <a:r>
              <a:rPr lang="en-CA" dirty="0">
                <a:sym typeface="Wingdings" panose="05000000000000000000" pitchFamily="2" charset="2"/>
              </a:rPr>
              <a:t>	       Particle flux = 7.9 × 10¹⁵ ions·cm⁻²·s⁻¹</a:t>
            </a:r>
          </a:p>
        </p:txBody>
      </p:sp>
    </p:spTree>
    <p:extLst>
      <p:ext uri="{BB962C8B-B14F-4D97-AF65-F5344CB8AC3E}">
        <p14:creationId xmlns:p14="http://schemas.microsoft.com/office/powerpoint/2010/main" val="6883194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5365F-B14B-4AFD-B9DF-00E42D4E8BB1}"/>
              </a:ext>
            </a:extLst>
          </p:cNvPr>
          <p:cNvSpPr>
            <a:spLocks noGrp="1"/>
          </p:cNvSpPr>
          <p:nvPr>
            <p:ph type="title"/>
          </p:nvPr>
        </p:nvSpPr>
        <p:spPr/>
        <p:txBody>
          <a:bodyPr/>
          <a:lstStyle/>
          <a:p>
            <a:r>
              <a:rPr lang="en-CA" dirty="0"/>
              <a:t>He⁺ Tandem Accelerator</a:t>
            </a:r>
          </a:p>
        </p:txBody>
      </p:sp>
      <p:grpSp>
        <p:nvGrpSpPr>
          <p:cNvPr id="7" name="Group 6">
            <a:extLst>
              <a:ext uri="{FF2B5EF4-FFF2-40B4-BE49-F238E27FC236}">
                <a16:creationId xmlns:a16="http://schemas.microsoft.com/office/drawing/2014/main" id="{1833EDC0-97A3-4C26-B645-25D270509963}"/>
              </a:ext>
            </a:extLst>
          </p:cNvPr>
          <p:cNvGrpSpPr/>
          <p:nvPr/>
        </p:nvGrpSpPr>
        <p:grpSpPr>
          <a:xfrm>
            <a:off x="4856096" y="2010836"/>
            <a:ext cx="3659393" cy="1822506"/>
            <a:chOff x="5299525" y="3271929"/>
            <a:chExt cx="3659393" cy="1822506"/>
          </a:xfrm>
        </p:grpSpPr>
        <p:sp>
          <p:nvSpPr>
            <p:cNvPr id="9" name="Rectangle 8">
              <a:extLst>
                <a:ext uri="{FF2B5EF4-FFF2-40B4-BE49-F238E27FC236}">
                  <a16:creationId xmlns:a16="http://schemas.microsoft.com/office/drawing/2014/main" id="{3237DC64-6B48-F6C5-ECD5-4835E9E9F34A}"/>
                </a:ext>
              </a:extLst>
            </p:cNvPr>
            <p:cNvSpPr/>
            <p:nvPr/>
          </p:nvSpPr>
          <p:spPr>
            <a:xfrm>
              <a:off x="5327079" y="3283182"/>
              <a:ext cx="3600000" cy="1800000"/>
            </a:xfrm>
            <a:prstGeom prst="rect">
              <a:avLst/>
            </a:prstGeom>
            <a:solidFill>
              <a:schemeClr val="accent6">
                <a:lumMod val="20000"/>
                <a:lumOff val="80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Connector 22">
              <a:extLst>
                <a:ext uri="{FF2B5EF4-FFF2-40B4-BE49-F238E27FC236}">
                  <a16:creationId xmlns:a16="http://schemas.microsoft.com/office/drawing/2014/main" id="{A50560C2-5211-5667-1265-680CAF7128D9}"/>
                </a:ext>
              </a:extLst>
            </p:cNvPr>
            <p:cNvCxnSpPr>
              <a:cxnSpLocks/>
            </p:cNvCxnSpPr>
            <p:nvPr/>
          </p:nvCxnSpPr>
          <p:spPr>
            <a:xfrm>
              <a:off x="5625335" y="327556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C973E559-DBEA-D428-D692-297A5300D1C3}"/>
                </a:ext>
              </a:extLst>
            </p:cNvPr>
            <p:cNvCxnSpPr>
              <a:cxnSpLocks/>
            </p:cNvCxnSpPr>
            <p:nvPr/>
          </p:nvCxnSpPr>
          <p:spPr>
            <a:xfrm>
              <a:off x="5625335" y="4510815"/>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93A2948D-EB83-EA16-065F-DEEC55B0CAEA}"/>
                </a:ext>
              </a:extLst>
            </p:cNvPr>
            <p:cNvCxnSpPr>
              <a:cxnSpLocks/>
            </p:cNvCxnSpPr>
            <p:nvPr/>
          </p:nvCxnSpPr>
          <p:spPr>
            <a:xfrm>
              <a:off x="5868170" y="3271929"/>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EFE187C-E6FA-70A2-53D0-86E845BC3DAE}"/>
                </a:ext>
              </a:extLst>
            </p:cNvPr>
            <p:cNvCxnSpPr>
              <a:cxnSpLocks/>
            </p:cNvCxnSpPr>
            <p:nvPr/>
          </p:nvCxnSpPr>
          <p:spPr>
            <a:xfrm>
              <a:off x="5868170" y="4507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29" name="Straight Connector 28">
              <a:extLst>
                <a:ext uri="{FF2B5EF4-FFF2-40B4-BE49-F238E27FC236}">
                  <a16:creationId xmlns:a16="http://schemas.microsoft.com/office/drawing/2014/main" id="{1EF185B4-6178-D4AC-57DC-E6CCE1ED0B09}"/>
                </a:ext>
              </a:extLst>
            </p:cNvPr>
            <p:cNvCxnSpPr>
              <a:cxnSpLocks/>
            </p:cNvCxnSpPr>
            <p:nvPr/>
          </p:nvCxnSpPr>
          <p:spPr>
            <a:xfrm>
              <a:off x="6096000" y="3271929"/>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6912EA4F-23A0-AFA2-AA65-97C6FB6EF71E}"/>
                </a:ext>
              </a:extLst>
            </p:cNvPr>
            <p:cNvCxnSpPr>
              <a:cxnSpLocks/>
            </p:cNvCxnSpPr>
            <p:nvPr/>
          </p:nvCxnSpPr>
          <p:spPr>
            <a:xfrm>
              <a:off x="6096000" y="4507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28C95D5D-AFCD-7687-A4B3-ECE7DDCAE054}"/>
                </a:ext>
              </a:extLst>
            </p:cNvPr>
            <p:cNvCxnSpPr>
              <a:cxnSpLocks/>
            </p:cNvCxnSpPr>
            <p:nvPr/>
          </p:nvCxnSpPr>
          <p:spPr>
            <a:xfrm>
              <a:off x="6329180" y="3271929"/>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32" name="Straight Connector 31">
              <a:extLst>
                <a:ext uri="{FF2B5EF4-FFF2-40B4-BE49-F238E27FC236}">
                  <a16:creationId xmlns:a16="http://schemas.microsoft.com/office/drawing/2014/main" id="{F444CECB-C2DB-BC78-02A9-F585DEDFE046}"/>
                </a:ext>
              </a:extLst>
            </p:cNvPr>
            <p:cNvCxnSpPr>
              <a:cxnSpLocks/>
            </p:cNvCxnSpPr>
            <p:nvPr/>
          </p:nvCxnSpPr>
          <p:spPr>
            <a:xfrm>
              <a:off x="6329180" y="4507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35" name="Straight Connector 34">
              <a:extLst>
                <a:ext uri="{FF2B5EF4-FFF2-40B4-BE49-F238E27FC236}">
                  <a16:creationId xmlns:a16="http://schemas.microsoft.com/office/drawing/2014/main" id="{C46A41AB-D7CC-00C6-6E24-C4BFD21E6558}"/>
                </a:ext>
              </a:extLst>
            </p:cNvPr>
            <p:cNvCxnSpPr>
              <a:cxnSpLocks/>
            </p:cNvCxnSpPr>
            <p:nvPr/>
          </p:nvCxnSpPr>
          <p:spPr>
            <a:xfrm>
              <a:off x="6565400" y="3271977"/>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37" name="Straight Connector 36">
              <a:extLst>
                <a:ext uri="{FF2B5EF4-FFF2-40B4-BE49-F238E27FC236}">
                  <a16:creationId xmlns:a16="http://schemas.microsoft.com/office/drawing/2014/main" id="{151F51F4-2D91-1E51-9EE9-7B55493291CB}"/>
                </a:ext>
              </a:extLst>
            </p:cNvPr>
            <p:cNvCxnSpPr>
              <a:cxnSpLocks/>
            </p:cNvCxnSpPr>
            <p:nvPr/>
          </p:nvCxnSpPr>
          <p:spPr>
            <a:xfrm>
              <a:off x="6565400" y="4507230"/>
              <a:ext cx="0" cy="576000"/>
            </a:xfrm>
            <a:prstGeom prst="line">
              <a:avLst/>
            </a:prstGeom>
            <a:ln w="57150"/>
          </p:spPr>
          <p:style>
            <a:lnRef idx="1">
              <a:schemeClr val="dk1"/>
            </a:lnRef>
            <a:fillRef idx="0">
              <a:schemeClr val="dk1"/>
            </a:fillRef>
            <a:effectRef idx="0">
              <a:schemeClr val="dk1"/>
            </a:effectRef>
            <a:fontRef idx="minor">
              <a:schemeClr val="tx1"/>
            </a:fontRef>
          </p:style>
        </p:cxnSp>
        <p:sp>
          <p:nvSpPr>
            <p:cNvPr id="38" name="Rectangle 37">
              <a:extLst>
                <a:ext uri="{FF2B5EF4-FFF2-40B4-BE49-F238E27FC236}">
                  <a16:creationId xmlns:a16="http://schemas.microsoft.com/office/drawing/2014/main" id="{675805C2-48DD-7022-3531-C1FBDA889DBE}"/>
                </a:ext>
              </a:extLst>
            </p:cNvPr>
            <p:cNvSpPr/>
            <p:nvPr/>
          </p:nvSpPr>
          <p:spPr>
            <a:xfrm>
              <a:off x="6767079" y="4003182"/>
              <a:ext cx="720000" cy="360000"/>
            </a:xfrm>
            <a:prstGeom prst="rect">
              <a:avLst/>
            </a:prstGeom>
            <a:pattFill prst="smConfetti">
              <a:fgClr>
                <a:schemeClr val="accent2">
                  <a:lumMod val="75000"/>
                </a:schemeClr>
              </a:fgClr>
              <a:bgClr>
                <a:schemeClr val="bg1"/>
              </a:bgClr>
            </a:patt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40" name="Straight Connector 39">
              <a:extLst>
                <a:ext uri="{FF2B5EF4-FFF2-40B4-BE49-F238E27FC236}">
                  <a16:creationId xmlns:a16="http://schemas.microsoft.com/office/drawing/2014/main" id="{BAA1ED5E-F0DE-F7A7-1356-0C5EBCB69EA1}"/>
                </a:ext>
              </a:extLst>
            </p:cNvPr>
            <p:cNvCxnSpPr>
              <a:cxnSpLocks/>
            </p:cNvCxnSpPr>
            <p:nvPr/>
          </p:nvCxnSpPr>
          <p:spPr>
            <a:xfrm>
              <a:off x="7682735" y="3283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43" name="Straight Connector 42">
              <a:extLst>
                <a:ext uri="{FF2B5EF4-FFF2-40B4-BE49-F238E27FC236}">
                  <a16:creationId xmlns:a16="http://schemas.microsoft.com/office/drawing/2014/main" id="{94E4E00C-046B-2CB1-68D6-BEC9F098ECAE}"/>
                </a:ext>
              </a:extLst>
            </p:cNvPr>
            <p:cNvCxnSpPr>
              <a:cxnSpLocks/>
            </p:cNvCxnSpPr>
            <p:nvPr/>
          </p:nvCxnSpPr>
          <p:spPr>
            <a:xfrm>
              <a:off x="7682735" y="4518435"/>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44" name="Straight Connector 43">
              <a:extLst>
                <a:ext uri="{FF2B5EF4-FFF2-40B4-BE49-F238E27FC236}">
                  <a16:creationId xmlns:a16="http://schemas.microsoft.com/office/drawing/2014/main" id="{979B6845-66B0-B37B-9DDD-6E1F8A58337F}"/>
                </a:ext>
              </a:extLst>
            </p:cNvPr>
            <p:cNvCxnSpPr>
              <a:cxnSpLocks/>
            </p:cNvCxnSpPr>
            <p:nvPr/>
          </p:nvCxnSpPr>
          <p:spPr>
            <a:xfrm>
              <a:off x="7925570" y="3271929"/>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46" name="Straight Connector 45">
              <a:extLst>
                <a:ext uri="{FF2B5EF4-FFF2-40B4-BE49-F238E27FC236}">
                  <a16:creationId xmlns:a16="http://schemas.microsoft.com/office/drawing/2014/main" id="{27F59DCB-0FB0-47C5-5CED-49B6450DEE5B}"/>
                </a:ext>
              </a:extLst>
            </p:cNvPr>
            <p:cNvCxnSpPr>
              <a:cxnSpLocks/>
            </p:cNvCxnSpPr>
            <p:nvPr/>
          </p:nvCxnSpPr>
          <p:spPr>
            <a:xfrm>
              <a:off x="7925570" y="4507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BEFAED75-5D66-576F-0D19-FDDC4B376457}"/>
                </a:ext>
              </a:extLst>
            </p:cNvPr>
            <p:cNvCxnSpPr>
              <a:cxnSpLocks/>
            </p:cNvCxnSpPr>
            <p:nvPr/>
          </p:nvCxnSpPr>
          <p:spPr>
            <a:xfrm>
              <a:off x="8153400" y="3271929"/>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49" name="Straight Connector 48">
              <a:extLst>
                <a:ext uri="{FF2B5EF4-FFF2-40B4-BE49-F238E27FC236}">
                  <a16:creationId xmlns:a16="http://schemas.microsoft.com/office/drawing/2014/main" id="{BBD537AB-B3D9-B23F-8655-46D7D57F0099}"/>
                </a:ext>
              </a:extLst>
            </p:cNvPr>
            <p:cNvCxnSpPr>
              <a:cxnSpLocks/>
            </p:cNvCxnSpPr>
            <p:nvPr/>
          </p:nvCxnSpPr>
          <p:spPr>
            <a:xfrm>
              <a:off x="8153400" y="4507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50" name="Straight Connector 49">
              <a:extLst>
                <a:ext uri="{FF2B5EF4-FFF2-40B4-BE49-F238E27FC236}">
                  <a16:creationId xmlns:a16="http://schemas.microsoft.com/office/drawing/2014/main" id="{28E9416F-DD41-D308-C85F-C5FFCDDE243A}"/>
                </a:ext>
              </a:extLst>
            </p:cNvPr>
            <p:cNvCxnSpPr>
              <a:cxnSpLocks/>
            </p:cNvCxnSpPr>
            <p:nvPr/>
          </p:nvCxnSpPr>
          <p:spPr>
            <a:xfrm>
              <a:off x="8386580" y="3271929"/>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51" name="Straight Connector 50">
              <a:extLst>
                <a:ext uri="{FF2B5EF4-FFF2-40B4-BE49-F238E27FC236}">
                  <a16:creationId xmlns:a16="http://schemas.microsoft.com/office/drawing/2014/main" id="{56072FF0-61CA-0823-941C-8217AC805CA6}"/>
                </a:ext>
              </a:extLst>
            </p:cNvPr>
            <p:cNvCxnSpPr>
              <a:cxnSpLocks/>
            </p:cNvCxnSpPr>
            <p:nvPr/>
          </p:nvCxnSpPr>
          <p:spPr>
            <a:xfrm>
              <a:off x="8386580" y="4507182"/>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47DB9B4C-9B40-905F-CC2A-727D627868E2}"/>
                </a:ext>
              </a:extLst>
            </p:cNvPr>
            <p:cNvCxnSpPr>
              <a:cxnSpLocks/>
            </p:cNvCxnSpPr>
            <p:nvPr/>
          </p:nvCxnSpPr>
          <p:spPr>
            <a:xfrm>
              <a:off x="8622800" y="3271977"/>
              <a:ext cx="0" cy="576000"/>
            </a:xfrm>
            <a:prstGeom prst="line">
              <a:avLst/>
            </a:prstGeom>
            <a:ln w="57150"/>
          </p:spPr>
          <p:style>
            <a:lnRef idx="1">
              <a:schemeClr val="dk1"/>
            </a:lnRef>
            <a:fillRef idx="0">
              <a:schemeClr val="dk1"/>
            </a:fillRef>
            <a:effectRef idx="0">
              <a:schemeClr val="dk1"/>
            </a:effectRef>
            <a:fontRef idx="minor">
              <a:schemeClr val="tx1"/>
            </a:fontRef>
          </p:style>
        </p:cxnSp>
        <p:cxnSp>
          <p:nvCxnSpPr>
            <p:cNvPr id="54" name="Straight Connector 53">
              <a:extLst>
                <a:ext uri="{FF2B5EF4-FFF2-40B4-BE49-F238E27FC236}">
                  <a16:creationId xmlns:a16="http://schemas.microsoft.com/office/drawing/2014/main" id="{734D032D-ECA0-A94D-3E92-5931015ED21D}"/>
                </a:ext>
              </a:extLst>
            </p:cNvPr>
            <p:cNvCxnSpPr>
              <a:cxnSpLocks/>
            </p:cNvCxnSpPr>
            <p:nvPr/>
          </p:nvCxnSpPr>
          <p:spPr>
            <a:xfrm>
              <a:off x="8622800" y="4507230"/>
              <a:ext cx="0" cy="576000"/>
            </a:xfrm>
            <a:prstGeom prst="line">
              <a:avLst/>
            </a:prstGeom>
            <a:ln w="57150"/>
          </p:spPr>
          <p:style>
            <a:lnRef idx="1">
              <a:schemeClr val="dk1"/>
            </a:lnRef>
            <a:fillRef idx="0">
              <a:schemeClr val="dk1"/>
            </a:fillRef>
            <a:effectRef idx="0">
              <a:schemeClr val="dk1"/>
            </a:effectRef>
            <a:fontRef idx="minor">
              <a:schemeClr val="tx1"/>
            </a:fontRef>
          </p:style>
        </p:cxnSp>
        <p:sp>
          <p:nvSpPr>
            <p:cNvPr id="55" name="Rectangle 54">
              <a:extLst>
                <a:ext uri="{FF2B5EF4-FFF2-40B4-BE49-F238E27FC236}">
                  <a16:creationId xmlns:a16="http://schemas.microsoft.com/office/drawing/2014/main" id="{3681E25F-4D10-18EF-C174-D95A3141F9BB}"/>
                </a:ext>
              </a:extLst>
            </p:cNvPr>
            <p:cNvSpPr/>
            <p:nvPr/>
          </p:nvSpPr>
          <p:spPr>
            <a:xfrm rot="5400000">
              <a:off x="5232385" y="4160323"/>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6" name="Rectangle 55">
              <a:extLst>
                <a:ext uri="{FF2B5EF4-FFF2-40B4-BE49-F238E27FC236}">
                  <a16:creationId xmlns:a16="http://schemas.microsoft.com/office/drawing/2014/main" id="{E2D4EC65-7B8D-B91E-AAA2-D4FE20A79AB2}"/>
                </a:ext>
              </a:extLst>
            </p:cNvPr>
            <p:cNvSpPr/>
            <p:nvPr/>
          </p:nvSpPr>
          <p:spPr>
            <a:xfrm rot="5400000">
              <a:off x="6678461" y="4168783"/>
              <a:ext cx="180000" cy="28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7" name="Rectangle 56">
              <a:extLst>
                <a:ext uri="{FF2B5EF4-FFF2-40B4-BE49-F238E27FC236}">
                  <a16:creationId xmlns:a16="http://schemas.microsoft.com/office/drawing/2014/main" id="{F348DDB8-3E60-64E7-11BA-CA87D7E3564B}"/>
                </a:ext>
              </a:extLst>
            </p:cNvPr>
            <p:cNvSpPr/>
            <p:nvPr/>
          </p:nvSpPr>
          <p:spPr>
            <a:xfrm rot="5400000">
              <a:off x="7399038" y="4166982"/>
              <a:ext cx="180000" cy="3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0" name="Rectangle 59">
              <a:extLst>
                <a:ext uri="{FF2B5EF4-FFF2-40B4-BE49-F238E27FC236}">
                  <a16:creationId xmlns:a16="http://schemas.microsoft.com/office/drawing/2014/main" id="{548469BE-9163-A2CD-EEA7-46488EC7203A}"/>
                </a:ext>
              </a:extLst>
            </p:cNvPr>
            <p:cNvSpPr/>
            <p:nvPr/>
          </p:nvSpPr>
          <p:spPr>
            <a:xfrm rot="5400000">
              <a:off x="8846059" y="4160323"/>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61" name="Group 60">
            <a:extLst>
              <a:ext uri="{FF2B5EF4-FFF2-40B4-BE49-F238E27FC236}">
                <a16:creationId xmlns:a16="http://schemas.microsoft.com/office/drawing/2014/main" id="{8D1520F6-8D45-391B-5020-B8C969FC6E0E}"/>
              </a:ext>
            </a:extLst>
          </p:cNvPr>
          <p:cNvGrpSpPr/>
          <p:nvPr/>
        </p:nvGrpSpPr>
        <p:grpSpPr>
          <a:xfrm>
            <a:off x="2886495" y="4785358"/>
            <a:ext cx="540000" cy="144779"/>
            <a:chOff x="3370365" y="5568766"/>
            <a:chExt cx="540000" cy="144779"/>
          </a:xfrm>
        </p:grpSpPr>
        <p:cxnSp>
          <p:nvCxnSpPr>
            <p:cNvPr id="62" name="Straight Connector 61">
              <a:extLst>
                <a:ext uri="{FF2B5EF4-FFF2-40B4-BE49-F238E27FC236}">
                  <a16:creationId xmlns:a16="http://schemas.microsoft.com/office/drawing/2014/main" id="{3DDE4F29-86C4-F7AA-8F93-D0C65BF9B4A1}"/>
                </a:ext>
              </a:extLst>
            </p:cNvPr>
            <p:cNvCxnSpPr/>
            <p:nvPr/>
          </p:nvCxnSpPr>
          <p:spPr>
            <a:xfrm>
              <a:off x="3370365" y="5638800"/>
              <a:ext cx="540000" cy="0"/>
            </a:xfrm>
            <a:prstGeom prst="line">
              <a:avLst/>
            </a:prstGeom>
            <a:ln w="57150"/>
          </p:spPr>
          <p:style>
            <a:lnRef idx="1">
              <a:schemeClr val="dk1"/>
            </a:lnRef>
            <a:fillRef idx="0">
              <a:schemeClr val="dk1"/>
            </a:fillRef>
            <a:effectRef idx="0">
              <a:schemeClr val="dk1"/>
            </a:effectRef>
            <a:fontRef idx="minor">
              <a:schemeClr val="tx1"/>
            </a:fontRef>
          </p:style>
        </p:cxnSp>
        <p:sp>
          <p:nvSpPr>
            <p:cNvPr id="63" name="Rectangle 62">
              <a:extLst>
                <a:ext uri="{FF2B5EF4-FFF2-40B4-BE49-F238E27FC236}">
                  <a16:creationId xmlns:a16="http://schemas.microsoft.com/office/drawing/2014/main" id="{95C9E24E-9A5D-42D8-AAB8-A2FC3B4CB09B}"/>
                </a:ext>
              </a:extLst>
            </p:cNvPr>
            <p:cNvSpPr/>
            <p:nvPr/>
          </p:nvSpPr>
          <p:spPr>
            <a:xfrm>
              <a:off x="3539666" y="5568766"/>
              <a:ext cx="180000" cy="14477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64" name="Group 63">
            <a:extLst>
              <a:ext uri="{FF2B5EF4-FFF2-40B4-BE49-F238E27FC236}">
                <a16:creationId xmlns:a16="http://schemas.microsoft.com/office/drawing/2014/main" id="{7D3029F4-9EC5-5CF6-9B4B-411A4C640008}"/>
              </a:ext>
            </a:extLst>
          </p:cNvPr>
          <p:cNvGrpSpPr/>
          <p:nvPr/>
        </p:nvGrpSpPr>
        <p:grpSpPr>
          <a:xfrm>
            <a:off x="2886496" y="3660768"/>
            <a:ext cx="540000" cy="603206"/>
            <a:chOff x="2154976" y="3656372"/>
            <a:chExt cx="540000" cy="603206"/>
          </a:xfrm>
        </p:grpSpPr>
        <p:sp>
          <p:nvSpPr>
            <p:cNvPr id="65" name="Rectangle 64">
              <a:extLst>
                <a:ext uri="{FF2B5EF4-FFF2-40B4-BE49-F238E27FC236}">
                  <a16:creationId xmlns:a16="http://schemas.microsoft.com/office/drawing/2014/main" id="{742FCFF4-5467-C945-6DB4-4E6873E2A115}"/>
                </a:ext>
              </a:extLst>
            </p:cNvPr>
            <p:cNvSpPr/>
            <p:nvPr/>
          </p:nvSpPr>
          <p:spPr>
            <a:xfrm>
              <a:off x="2154976" y="3688080"/>
              <a:ext cx="540000" cy="540000"/>
            </a:xfrm>
            <a:prstGeom prst="rect">
              <a:avLst/>
            </a:prstGeom>
            <a:pattFill prst="lgConfetti">
              <a:fgClr>
                <a:schemeClr val="accent1"/>
              </a:fgClr>
              <a:bgClr>
                <a:schemeClr val="bg1"/>
              </a:bgClr>
            </a:patt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6" name="Rectangle 65">
              <a:extLst>
                <a:ext uri="{FF2B5EF4-FFF2-40B4-BE49-F238E27FC236}">
                  <a16:creationId xmlns:a16="http://schemas.microsoft.com/office/drawing/2014/main" id="{AE9EB7DA-14DB-A5A6-2A55-CF5F004104E8}"/>
                </a:ext>
              </a:extLst>
            </p:cNvPr>
            <p:cNvSpPr/>
            <p:nvPr/>
          </p:nvSpPr>
          <p:spPr>
            <a:xfrm>
              <a:off x="2154976" y="3688080"/>
              <a:ext cx="540000" cy="540000"/>
            </a:xfrm>
            <a:prstGeom prst="rect">
              <a:avLst/>
            </a:prstGeom>
            <a:no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7" name="Rectangle 66">
              <a:extLst>
                <a:ext uri="{FF2B5EF4-FFF2-40B4-BE49-F238E27FC236}">
                  <a16:creationId xmlns:a16="http://schemas.microsoft.com/office/drawing/2014/main" id="{D220D766-F91A-1064-EA6E-07DCA677D755}"/>
                </a:ext>
              </a:extLst>
            </p:cNvPr>
            <p:cNvSpPr/>
            <p:nvPr/>
          </p:nvSpPr>
          <p:spPr>
            <a:xfrm>
              <a:off x="2339120" y="4213859"/>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0" name="Rectangle 69">
              <a:extLst>
                <a:ext uri="{FF2B5EF4-FFF2-40B4-BE49-F238E27FC236}">
                  <a16:creationId xmlns:a16="http://schemas.microsoft.com/office/drawing/2014/main" id="{4D905AAE-0B36-B612-3D44-D28B1E3ACA12}"/>
                </a:ext>
              </a:extLst>
            </p:cNvPr>
            <p:cNvSpPr/>
            <p:nvPr/>
          </p:nvSpPr>
          <p:spPr>
            <a:xfrm>
              <a:off x="2337670" y="3656372"/>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grpSp>
        <p:nvGrpSpPr>
          <p:cNvPr id="73" name="Group 72">
            <a:extLst>
              <a:ext uri="{FF2B5EF4-FFF2-40B4-BE49-F238E27FC236}">
                <a16:creationId xmlns:a16="http://schemas.microsoft.com/office/drawing/2014/main" id="{CFD64193-E53A-EB66-2B8F-0768D14AC528}"/>
              </a:ext>
            </a:extLst>
          </p:cNvPr>
          <p:cNvGrpSpPr/>
          <p:nvPr/>
        </p:nvGrpSpPr>
        <p:grpSpPr>
          <a:xfrm>
            <a:off x="2793156" y="4984427"/>
            <a:ext cx="720000" cy="856342"/>
            <a:chOff x="2061636" y="4636265"/>
            <a:chExt cx="720000" cy="856342"/>
          </a:xfrm>
        </p:grpSpPr>
        <p:sp>
          <p:nvSpPr>
            <p:cNvPr id="76" name="Rectangle 75">
              <a:extLst>
                <a:ext uri="{FF2B5EF4-FFF2-40B4-BE49-F238E27FC236}">
                  <a16:creationId xmlns:a16="http://schemas.microsoft.com/office/drawing/2014/main" id="{897747EA-8877-04C0-70DC-6529F47FAB78}"/>
                </a:ext>
              </a:extLst>
            </p:cNvPr>
            <p:cNvSpPr/>
            <p:nvPr/>
          </p:nvSpPr>
          <p:spPr>
            <a:xfrm>
              <a:off x="2061636" y="4665345"/>
              <a:ext cx="720000" cy="720000"/>
            </a:xfrm>
            <a:prstGeom prst="rect">
              <a:avLst/>
            </a:prstGeom>
            <a:ln w="28575">
              <a:solidFill>
                <a:schemeClr val="bg1">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CA"/>
            </a:p>
          </p:txBody>
        </p:sp>
        <p:grpSp>
          <p:nvGrpSpPr>
            <p:cNvPr id="77" name="Group 76">
              <a:extLst>
                <a:ext uri="{FF2B5EF4-FFF2-40B4-BE49-F238E27FC236}">
                  <a16:creationId xmlns:a16="http://schemas.microsoft.com/office/drawing/2014/main" id="{8B02489F-7788-1EE0-2183-8716F473E979}"/>
                </a:ext>
              </a:extLst>
            </p:cNvPr>
            <p:cNvGrpSpPr/>
            <p:nvPr/>
          </p:nvGrpSpPr>
          <p:grpSpPr>
            <a:xfrm>
              <a:off x="2235563" y="5039363"/>
              <a:ext cx="395605" cy="453244"/>
              <a:chOff x="3332480" y="3947160"/>
              <a:chExt cx="673100" cy="596900"/>
            </a:xfrm>
          </p:grpSpPr>
          <p:sp>
            <p:nvSpPr>
              <p:cNvPr id="79" name="Arc 78">
                <a:extLst>
                  <a:ext uri="{FF2B5EF4-FFF2-40B4-BE49-F238E27FC236}">
                    <a16:creationId xmlns:a16="http://schemas.microsoft.com/office/drawing/2014/main" id="{98296108-A519-AA6E-CA16-915A378D5F82}"/>
                  </a:ext>
                </a:extLst>
              </p:cNvPr>
              <p:cNvSpPr/>
              <p:nvPr/>
            </p:nvSpPr>
            <p:spPr>
              <a:xfrm>
                <a:off x="3332480" y="3947160"/>
                <a:ext cx="215900" cy="299720"/>
              </a:xfrm>
              <a:prstGeom prst="arc">
                <a:avLst>
                  <a:gd name="adj1" fmla="val 10630461"/>
                  <a:gd name="adj2" fmla="val 6455699"/>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5" name="Arc 84">
                <a:extLst>
                  <a:ext uri="{FF2B5EF4-FFF2-40B4-BE49-F238E27FC236}">
                    <a16:creationId xmlns:a16="http://schemas.microsoft.com/office/drawing/2014/main" id="{76F5790F-7C06-A53C-17DC-9DFDDA33F54D}"/>
                  </a:ext>
                </a:extLst>
              </p:cNvPr>
              <p:cNvSpPr/>
              <p:nvPr/>
            </p:nvSpPr>
            <p:spPr>
              <a:xfrm>
                <a:off x="3484880" y="3949700"/>
                <a:ext cx="215900" cy="299720"/>
              </a:xfrm>
              <a:prstGeom prst="arc">
                <a:avLst>
                  <a:gd name="adj1" fmla="val 15148466"/>
                  <a:gd name="adj2" fmla="val 6455699"/>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8" name="Arc 87">
                <a:extLst>
                  <a:ext uri="{FF2B5EF4-FFF2-40B4-BE49-F238E27FC236}">
                    <a16:creationId xmlns:a16="http://schemas.microsoft.com/office/drawing/2014/main" id="{E791103B-94B7-85C2-5178-B07E32AACD9C}"/>
                  </a:ext>
                </a:extLst>
              </p:cNvPr>
              <p:cNvSpPr/>
              <p:nvPr/>
            </p:nvSpPr>
            <p:spPr>
              <a:xfrm>
                <a:off x="3637280" y="3949700"/>
                <a:ext cx="215900" cy="299720"/>
              </a:xfrm>
              <a:prstGeom prst="arc">
                <a:avLst>
                  <a:gd name="adj1" fmla="val 15148466"/>
                  <a:gd name="adj2" fmla="val 6455699"/>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91" name="Arc 90">
                <a:extLst>
                  <a:ext uri="{FF2B5EF4-FFF2-40B4-BE49-F238E27FC236}">
                    <a16:creationId xmlns:a16="http://schemas.microsoft.com/office/drawing/2014/main" id="{38EF016A-408B-A0CD-90E9-C8F8A30A6671}"/>
                  </a:ext>
                </a:extLst>
              </p:cNvPr>
              <p:cNvSpPr/>
              <p:nvPr/>
            </p:nvSpPr>
            <p:spPr>
              <a:xfrm>
                <a:off x="3789680" y="3947160"/>
                <a:ext cx="215900" cy="299720"/>
              </a:xfrm>
              <a:prstGeom prst="arc">
                <a:avLst>
                  <a:gd name="adj1" fmla="val 15148466"/>
                  <a:gd name="adj2" fmla="val 21599923"/>
                </a:avLst>
              </a:prstGeom>
              <a:ln w="38100"/>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cxnSp>
            <p:nvCxnSpPr>
              <p:cNvPr id="94" name="Straight Connector 93">
                <a:extLst>
                  <a:ext uri="{FF2B5EF4-FFF2-40B4-BE49-F238E27FC236}">
                    <a16:creationId xmlns:a16="http://schemas.microsoft.com/office/drawing/2014/main" id="{8254FC20-C7B7-A04D-1B9D-9DAE63FCADB9}"/>
                  </a:ext>
                </a:extLst>
              </p:cNvPr>
              <p:cNvCxnSpPr>
                <a:cxnSpLocks/>
              </p:cNvCxnSpPr>
              <p:nvPr/>
            </p:nvCxnSpPr>
            <p:spPr>
              <a:xfrm>
                <a:off x="3332480" y="4096000"/>
                <a:ext cx="0" cy="448060"/>
              </a:xfrm>
              <a:prstGeom prst="line">
                <a:avLst/>
              </a:prstGeom>
              <a:ln w="38100"/>
            </p:spPr>
            <p:style>
              <a:lnRef idx="1">
                <a:schemeClr val="dk1"/>
              </a:lnRef>
              <a:fillRef idx="0">
                <a:schemeClr val="dk1"/>
              </a:fillRef>
              <a:effectRef idx="0">
                <a:schemeClr val="dk1"/>
              </a:effectRef>
              <a:fontRef idx="minor">
                <a:schemeClr val="tx1"/>
              </a:fontRef>
            </p:style>
          </p:cxnSp>
          <p:cxnSp>
            <p:nvCxnSpPr>
              <p:cNvPr id="101" name="Straight Connector 100">
                <a:extLst>
                  <a:ext uri="{FF2B5EF4-FFF2-40B4-BE49-F238E27FC236}">
                    <a16:creationId xmlns:a16="http://schemas.microsoft.com/office/drawing/2014/main" id="{818734E5-B685-47C3-E3C3-D80142A5F65D}"/>
                  </a:ext>
                </a:extLst>
              </p:cNvPr>
              <p:cNvCxnSpPr>
                <a:cxnSpLocks/>
              </p:cNvCxnSpPr>
              <p:nvPr/>
            </p:nvCxnSpPr>
            <p:spPr>
              <a:xfrm>
                <a:off x="4005580" y="4096000"/>
                <a:ext cx="0" cy="448060"/>
              </a:xfrm>
              <a:prstGeom prst="line">
                <a:avLst/>
              </a:prstGeom>
              <a:ln w="38100"/>
            </p:spPr>
            <p:style>
              <a:lnRef idx="1">
                <a:schemeClr val="dk1"/>
              </a:lnRef>
              <a:fillRef idx="0">
                <a:schemeClr val="dk1"/>
              </a:fillRef>
              <a:effectRef idx="0">
                <a:schemeClr val="dk1"/>
              </a:effectRef>
              <a:fontRef idx="minor">
                <a:schemeClr val="tx1"/>
              </a:fontRef>
            </p:style>
          </p:cxnSp>
        </p:grpSp>
        <p:sp>
          <p:nvSpPr>
            <p:cNvPr id="78" name="Rectangle 77">
              <a:extLst>
                <a:ext uri="{FF2B5EF4-FFF2-40B4-BE49-F238E27FC236}">
                  <a16:creationId xmlns:a16="http://schemas.microsoft.com/office/drawing/2014/main" id="{CFAECD03-79A6-432D-6AFF-8D2D26DF11FF}"/>
                </a:ext>
              </a:extLst>
            </p:cNvPr>
            <p:cNvSpPr/>
            <p:nvPr/>
          </p:nvSpPr>
          <p:spPr>
            <a:xfrm>
              <a:off x="2324276" y="4636265"/>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10" name="Straight Arrow Connector 109">
            <a:extLst>
              <a:ext uri="{FF2B5EF4-FFF2-40B4-BE49-F238E27FC236}">
                <a16:creationId xmlns:a16="http://schemas.microsoft.com/office/drawing/2014/main" id="{F0AEB630-CF2C-F11F-D8AC-EBBA9B228DC2}"/>
              </a:ext>
            </a:extLst>
          </p:cNvPr>
          <p:cNvCxnSpPr>
            <a:cxnSpLocks/>
          </p:cNvCxnSpPr>
          <p:nvPr/>
        </p:nvCxnSpPr>
        <p:spPr>
          <a:xfrm flipV="1">
            <a:off x="3160639" y="3931516"/>
            <a:ext cx="1" cy="1323595"/>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112" name="Group 111">
            <a:extLst>
              <a:ext uri="{FF2B5EF4-FFF2-40B4-BE49-F238E27FC236}">
                <a16:creationId xmlns:a16="http://schemas.microsoft.com/office/drawing/2014/main" id="{6D3E342F-AA09-9643-552B-38236E295E0F}"/>
              </a:ext>
            </a:extLst>
          </p:cNvPr>
          <p:cNvGrpSpPr/>
          <p:nvPr/>
        </p:nvGrpSpPr>
        <p:grpSpPr>
          <a:xfrm>
            <a:off x="2668835" y="2439660"/>
            <a:ext cx="2161060" cy="2160000"/>
            <a:chOff x="2006100" y="2500780"/>
            <a:chExt cx="1872000" cy="1872000"/>
          </a:xfrm>
        </p:grpSpPr>
        <p:sp>
          <p:nvSpPr>
            <p:cNvPr id="113" name="Partial Circle 112">
              <a:extLst>
                <a:ext uri="{FF2B5EF4-FFF2-40B4-BE49-F238E27FC236}">
                  <a16:creationId xmlns:a16="http://schemas.microsoft.com/office/drawing/2014/main" id="{F6CCC2CD-D862-69F7-9A06-AAC99D216C23}"/>
                </a:ext>
              </a:extLst>
            </p:cNvPr>
            <p:cNvSpPr/>
            <p:nvPr/>
          </p:nvSpPr>
          <p:spPr>
            <a:xfrm>
              <a:off x="2006100" y="2500780"/>
              <a:ext cx="1872000" cy="1872000"/>
            </a:xfrm>
            <a:prstGeom prst="pie">
              <a:avLst>
                <a:gd name="adj1" fmla="val 10791697"/>
                <a:gd name="adj2" fmla="val 16200000"/>
              </a:avLst>
            </a:prstGeom>
            <a:solidFill>
              <a:schemeClr val="bg1">
                <a:lumMod val="85000"/>
              </a:schemeClr>
            </a:solidFill>
            <a:ln w="285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114" name="Rectangle 113">
              <a:extLst>
                <a:ext uri="{FF2B5EF4-FFF2-40B4-BE49-F238E27FC236}">
                  <a16:creationId xmlns:a16="http://schemas.microsoft.com/office/drawing/2014/main" id="{0B780F8C-503A-8DFA-A887-5AD0B689765D}"/>
                </a:ext>
              </a:extLst>
            </p:cNvPr>
            <p:cNvSpPr/>
            <p:nvPr/>
          </p:nvSpPr>
          <p:spPr>
            <a:xfrm>
              <a:off x="2339120" y="3423285"/>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Rectangle 116">
              <a:extLst>
                <a:ext uri="{FF2B5EF4-FFF2-40B4-BE49-F238E27FC236}">
                  <a16:creationId xmlns:a16="http://schemas.microsoft.com/office/drawing/2014/main" id="{0C9B3B4C-75A9-7C0D-F11C-80A9C9E3FF6C}"/>
                </a:ext>
              </a:extLst>
            </p:cNvPr>
            <p:cNvSpPr/>
            <p:nvPr/>
          </p:nvSpPr>
          <p:spPr>
            <a:xfrm rot="5400000">
              <a:off x="2862363" y="2896393"/>
              <a:ext cx="180000" cy="457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pSp>
      <p:cxnSp>
        <p:nvCxnSpPr>
          <p:cNvPr id="119" name="Straight Arrow Connector 118">
            <a:extLst>
              <a:ext uri="{FF2B5EF4-FFF2-40B4-BE49-F238E27FC236}">
                <a16:creationId xmlns:a16="http://schemas.microsoft.com/office/drawing/2014/main" id="{17D6B9A4-8B1D-487F-781A-A8F737FACE7B}"/>
              </a:ext>
            </a:extLst>
          </p:cNvPr>
          <p:cNvCxnSpPr>
            <a:cxnSpLocks/>
          </p:cNvCxnSpPr>
          <p:nvPr/>
        </p:nvCxnSpPr>
        <p:spPr>
          <a:xfrm flipV="1">
            <a:off x="3503439" y="2921315"/>
            <a:ext cx="3180211" cy="0"/>
          </a:xfrm>
          <a:prstGeom prst="straightConnector1">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2392724B-4FBE-2C68-470D-ED3101B425F9}"/>
              </a:ext>
            </a:extLst>
          </p:cNvPr>
          <p:cNvCxnSpPr/>
          <p:nvPr/>
        </p:nvCxnSpPr>
        <p:spPr>
          <a:xfrm>
            <a:off x="3585210" y="2626470"/>
            <a:ext cx="0" cy="24003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a:extLst>
              <a:ext uri="{FF2B5EF4-FFF2-40B4-BE49-F238E27FC236}">
                <a16:creationId xmlns:a16="http://schemas.microsoft.com/office/drawing/2014/main" id="{116BECCF-111E-FF39-A546-5912451C4A27}"/>
              </a:ext>
            </a:extLst>
          </p:cNvPr>
          <p:cNvCxnSpPr/>
          <p:nvPr/>
        </p:nvCxnSpPr>
        <p:spPr>
          <a:xfrm>
            <a:off x="3581400" y="2983346"/>
            <a:ext cx="0" cy="240030"/>
          </a:xfrm>
          <a:prstGeom prst="line">
            <a:avLst/>
          </a:prstGeom>
          <a:ln w="285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4" name="Straight Connector 123">
            <a:extLst>
              <a:ext uri="{FF2B5EF4-FFF2-40B4-BE49-F238E27FC236}">
                <a16:creationId xmlns:a16="http://schemas.microsoft.com/office/drawing/2014/main" id="{474593C5-729E-D18D-CB00-7FA1C1F1E9AF}"/>
              </a:ext>
            </a:extLst>
          </p:cNvPr>
          <p:cNvCxnSpPr>
            <a:cxnSpLocks/>
          </p:cNvCxnSpPr>
          <p:nvPr/>
        </p:nvCxnSpPr>
        <p:spPr>
          <a:xfrm>
            <a:off x="5172902" y="3801821"/>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25" name="Straight Connector 124">
            <a:extLst>
              <a:ext uri="{FF2B5EF4-FFF2-40B4-BE49-F238E27FC236}">
                <a16:creationId xmlns:a16="http://schemas.microsoft.com/office/drawing/2014/main" id="{3C3883D0-57D0-0935-BF24-2A62DC00F223}"/>
              </a:ext>
            </a:extLst>
          </p:cNvPr>
          <p:cNvCxnSpPr>
            <a:cxnSpLocks/>
          </p:cNvCxnSpPr>
          <p:nvPr/>
        </p:nvCxnSpPr>
        <p:spPr>
          <a:xfrm>
            <a:off x="5414693" y="3801821"/>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26" name="Straight Connector 125">
            <a:extLst>
              <a:ext uri="{FF2B5EF4-FFF2-40B4-BE49-F238E27FC236}">
                <a16:creationId xmlns:a16="http://schemas.microsoft.com/office/drawing/2014/main" id="{00883200-04AB-AFF1-4BD2-7FCF4CD9FBE6}"/>
              </a:ext>
            </a:extLst>
          </p:cNvPr>
          <p:cNvCxnSpPr/>
          <p:nvPr/>
        </p:nvCxnSpPr>
        <p:spPr>
          <a:xfrm>
            <a:off x="5268725" y="4143100"/>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27" name="Straight Connector 126">
            <a:extLst>
              <a:ext uri="{FF2B5EF4-FFF2-40B4-BE49-F238E27FC236}">
                <a16:creationId xmlns:a16="http://schemas.microsoft.com/office/drawing/2014/main" id="{45F18ADB-D2EF-2362-0FB5-1D8BBA4B00AD}"/>
              </a:ext>
            </a:extLst>
          </p:cNvPr>
          <p:cNvCxnSpPr/>
          <p:nvPr/>
        </p:nvCxnSpPr>
        <p:spPr>
          <a:xfrm>
            <a:off x="5341709" y="4069621"/>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28" name="Straight Connector 127">
            <a:extLst>
              <a:ext uri="{FF2B5EF4-FFF2-40B4-BE49-F238E27FC236}">
                <a16:creationId xmlns:a16="http://schemas.microsoft.com/office/drawing/2014/main" id="{2D602845-506F-DDBB-3368-48BFC732B294}"/>
              </a:ext>
            </a:extLst>
          </p:cNvPr>
          <p:cNvCxnSpPr>
            <a:cxnSpLocks/>
          </p:cNvCxnSpPr>
          <p:nvPr/>
        </p:nvCxnSpPr>
        <p:spPr>
          <a:xfrm flipV="1">
            <a:off x="5172902" y="4259578"/>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29" name="Straight Connector 128">
            <a:extLst>
              <a:ext uri="{FF2B5EF4-FFF2-40B4-BE49-F238E27FC236}">
                <a16:creationId xmlns:a16="http://schemas.microsoft.com/office/drawing/2014/main" id="{C6639B3D-0D24-CEE1-4747-501246A7FE11}"/>
              </a:ext>
            </a:extLst>
          </p:cNvPr>
          <p:cNvCxnSpPr>
            <a:cxnSpLocks/>
          </p:cNvCxnSpPr>
          <p:nvPr/>
        </p:nvCxnSpPr>
        <p:spPr>
          <a:xfrm flipH="1" flipV="1">
            <a:off x="5341709" y="4259578"/>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6F3BCF1F-CAC5-93B2-2165-9FD47C92613E}"/>
              </a:ext>
            </a:extLst>
          </p:cNvPr>
          <p:cNvCxnSpPr>
            <a:cxnSpLocks/>
          </p:cNvCxnSpPr>
          <p:nvPr/>
        </p:nvCxnSpPr>
        <p:spPr>
          <a:xfrm>
            <a:off x="5651117" y="3802789"/>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31" name="Straight Connector 130">
            <a:extLst>
              <a:ext uri="{FF2B5EF4-FFF2-40B4-BE49-F238E27FC236}">
                <a16:creationId xmlns:a16="http://schemas.microsoft.com/office/drawing/2014/main" id="{ABA49BE0-CBEE-4DEF-6A68-CD50A955106F}"/>
              </a:ext>
            </a:extLst>
          </p:cNvPr>
          <p:cNvCxnSpPr/>
          <p:nvPr/>
        </p:nvCxnSpPr>
        <p:spPr>
          <a:xfrm>
            <a:off x="5505149" y="4144068"/>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32" name="Straight Connector 131">
            <a:extLst>
              <a:ext uri="{FF2B5EF4-FFF2-40B4-BE49-F238E27FC236}">
                <a16:creationId xmlns:a16="http://schemas.microsoft.com/office/drawing/2014/main" id="{990E0D0C-C875-06C0-757C-5688E00B9203}"/>
              </a:ext>
            </a:extLst>
          </p:cNvPr>
          <p:cNvCxnSpPr/>
          <p:nvPr/>
        </p:nvCxnSpPr>
        <p:spPr>
          <a:xfrm>
            <a:off x="5578133" y="4070589"/>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33" name="Straight Connector 132">
            <a:extLst>
              <a:ext uri="{FF2B5EF4-FFF2-40B4-BE49-F238E27FC236}">
                <a16:creationId xmlns:a16="http://schemas.microsoft.com/office/drawing/2014/main" id="{5688C341-B070-646E-F15F-F642F098CAA7}"/>
              </a:ext>
            </a:extLst>
          </p:cNvPr>
          <p:cNvCxnSpPr>
            <a:cxnSpLocks/>
          </p:cNvCxnSpPr>
          <p:nvPr/>
        </p:nvCxnSpPr>
        <p:spPr>
          <a:xfrm flipV="1">
            <a:off x="5409326" y="4260546"/>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34" name="Straight Connector 133">
            <a:extLst>
              <a:ext uri="{FF2B5EF4-FFF2-40B4-BE49-F238E27FC236}">
                <a16:creationId xmlns:a16="http://schemas.microsoft.com/office/drawing/2014/main" id="{363396C7-4508-7DF2-A69F-C22C81661E10}"/>
              </a:ext>
            </a:extLst>
          </p:cNvPr>
          <p:cNvCxnSpPr>
            <a:cxnSpLocks/>
          </p:cNvCxnSpPr>
          <p:nvPr/>
        </p:nvCxnSpPr>
        <p:spPr>
          <a:xfrm flipH="1" flipV="1">
            <a:off x="5578133" y="4260546"/>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35" name="Straight Connector 134">
            <a:extLst>
              <a:ext uri="{FF2B5EF4-FFF2-40B4-BE49-F238E27FC236}">
                <a16:creationId xmlns:a16="http://schemas.microsoft.com/office/drawing/2014/main" id="{E1FC861B-49A8-7A93-BD01-699E6DF7DA17}"/>
              </a:ext>
            </a:extLst>
          </p:cNvPr>
          <p:cNvCxnSpPr>
            <a:cxnSpLocks/>
          </p:cNvCxnSpPr>
          <p:nvPr/>
        </p:nvCxnSpPr>
        <p:spPr>
          <a:xfrm>
            <a:off x="5885061" y="3802789"/>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36" name="Straight Connector 135">
            <a:extLst>
              <a:ext uri="{FF2B5EF4-FFF2-40B4-BE49-F238E27FC236}">
                <a16:creationId xmlns:a16="http://schemas.microsoft.com/office/drawing/2014/main" id="{70A7B659-9B3F-010F-5442-E8035E38A95C}"/>
              </a:ext>
            </a:extLst>
          </p:cNvPr>
          <p:cNvCxnSpPr/>
          <p:nvPr/>
        </p:nvCxnSpPr>
        <p:spPr>
          <a:xfrm>
            <a:off x="5739093" y="4144068"/>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39" name="Straight Connector 138">
            <a:extLst>
              <a:ext uri="{FF2B5EF4-FFF2-40B4-BE49-F238E27FC236}">
                <a16:creationId xmlns:a16="http://schemas.microsoft.com/office/drawing/2014/main" id="{F9ED6FB7-7220-B079-00D4-31D04606774B}"/>
              </a:ext>
            </a:extLst>
          </p:cNvPr>
          <p:cNvCxnSpPr/>
          <p:nvPr/>
        </p:nvCxnSpPr>
        <p:spPr>
          <a:xfrm>
            <a:off x="5812077" y="4070589"/>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40" name="Straight Connector 139">
            <a:extLst>
              <a:ext uri="{FF2B5EF4-FFF2-40B4-BE49-F238E27FC236}">
                <a16:creationId xmlns:a16="http://schemas.microsoft.com/office/drawing/2014/main" id="{1EB2F457-CF7F-B71D-2E49-771948175118}"/>
              </a:ext>
            </a:extLst>
          </p:cNvPr>
          <p:cNvCxnSpPr>
            <a:cxnSpLocks/>
          </p:cNvCxnSpPr>
          <p:nvPr/>
        </p:nvCxnSpPr>
        <p:spPr>
          <a:xfrm flipV="1">
            <a:off x="5643270" y="4260546"/>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41" name="Straight Connector 140">
            <a:extLst>
              <a:ext uri="{FF2B5EF4-FFF2-40B4-BE49-F238E27FC236}">
                <a16:creationId xmlns:a16="http://schemas.microsoft.com/office/drawing/2014/main" id="{14DF5970-D008-36AF-7827-33B558714BA8}"/>
              </a:ext>
            </a:extLst>
          </p:cNvPr>
          <p:cNvCxnSpPr>
            <a:cxnSpLocks/>
          </p:cNvCxnSpPr>
          <p:nvPr/>
        </p:nvCxnSpPr>
        <p:spPr>
          <a:xfrm flipH="1" flipV="1">
            <a:off x="5812077" y="4260546"/>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42" name="Straight Connector 141">
            <a:extLst>
              <a:ext uri="{FF2B5EF4-FFF2-40B4-BE49-F238E27FC236}">
                <a16:creationId xmlns:a16="http://schemas.microsoft.com/office/drawing/2014/main" id="{A19E59E0-4B5F-3BFD-B202-ED70197D152C}"/>
              </a:ext>
            </a:extLst>
          </p:cNvPr>
          <p:cNvCxnSpPr>
            <a:cxnSpLocks/>
          </p:cNvCxnSpPr>
          <p:nvPr/>
        </p:nvCxnSpPr>
        <p:spPr>
          <a:xfrm>
            <a:off x="6126380" y="3802789"/>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43" name="Straight Connector 142">
            <a:extLst>
              <a:ext uri="{FF2B5EF4-FFF2-40B4-BE49-F238E27FC236}">
                <a16:creationId xmlns:a16="http://schemas.microsoft.com/office/drawing/2014/main" id="{541D23B0-3274-1AAD-E062-27BF3E8082AE}"/>
              </a:ext>
            </a:extLst>
          </p:cNvPr>
          <p:cNvCxnSpPr/>
          <p:nvPr/>
        </p:nvCxnSpPr>
        <p:spPr>
          <a:xfrm>
            <a:off x="5980412" y="4144068"/>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44" name="Straight Connector 143">
            <a:extLst>
              <a:ext uri="{FF2B5EF4-FFF2-40B4-BE49-F238E27FC236}">
                <a16:creationId xmlns:a16="http://schemas.microsoft.com/office/drawing/2014/main" id="{D5664769-AFB3-9DEF-872C-FCA18E416C43}"/>
              </a:ext>
            </a:extLst>
          </p:cNvPr>
          <p:cNvCxnSpPr/>
          <p:nvPr/>
        </p:nvCxnSpPr>
        <p:spPr>
          <a:xfrm>
            <a:off x="6053396" y="4070589"/>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45" name="Straight Connector 144">
            <a:extLst>
              <a:ext uri="{FF2B5EF4-FFF2-40B4-BE49-F238E27FC236}">
                <a16:creationId xmlns:a16="http://schemas.microsoft.com/office/drawing/2014/main" id="{B8D4779E-C4B0-4797-DEEE-CBE49DE03347}"/>
              </a:ext>
            </a:extLst>
          </p:cNvPr>
          <p:cNvCxnSpPr>
            <a:cxnSpLocks/>
          </p:cNvCxnSpPr>
          <p:nvPr/>
        </p:nvCxnSpPr>
        <p:spPr>
          <a:xfrm flipV="1">
            <a:off x="5884589" y="4260546"/>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46" name="Straight Connector 145">
            <a:extLst>
              <a:ext uri="{FF2B5EF4-FFF2-40B4-BE49-F238E27FC236}">
                <a16:creationId xmlns:a16="http://schemas.microsoft.com/office/drawing/2014/main" id="{0F126E27-EBB9-2FA7-D98B-07FA8C08BD10}"/>
              </a:ext>
            </a:extLst>
          </p:cNvPr>
          <p:cNvCxnSpPr>
            <a:cxnSpLocks/>
          </p:cNvCxnSpPr>
          <p:nvPr/>
        </p:nvCxnSpPr>
        <p:spPr>
          <a:xfrm flipH="1" flipV="1">
            <a:off x="6053396" y="4260546"/>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47" name="Straight Connector 146">
            <a:extLst>
              <a:ext uri="{FF2B5EF4-FFF2-40B4-BE49-F238E27FC236}">
                <a16:creationId xmlns:a16="http://schemas.microsoft.com/office/drawing/2014/main" id="{290C8618-4BE1-F499-54D8-55FAC4CD6583}"/>
              </a:ext>
            </a:extLst>
          </p:cNvPr>
          <p:cNvCxnSpPr>
            <a:cxnSpLocks/>
          </p:cNvCxnSpPr>
          <p:nvPr/>
        </p:nvCxnSpPr>
        <p:spPr>
          <a:xfrm>
            <a:off x="7237977" y="3809352"/>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53" name="Straight Connector 152">
            <a:extLst>
              <a:ext uri="{FF2B5EF4-FFF2-40B4-BE49-F238E27FC236}">
                <a16:creationId xmlns:a16="http://schemas.microsoft.com/office/drawing/2014/main" id="{BB2A5E76-B92E-7737-A276-C70175E52C74}"/>
              </a:ext>
            </a:extLst>
          </p:cNvPr>
          <p:cNvCxnSpPr>
            <a:cxnSpLocks/>
          </p:cNvCxnSpPr>
          <p:nvPr/>
        </p:nvCxnSpPr>
        <p:spPr>
          <a:xfrm>
            <a:off x="7479768" y="3809352"/>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55" name="Straight Connector 154">
            <a:extLst>
              <a:ext uri="{FF2B5EF4-FFF2-40B4-BE49-F238E27FC236}">
                <a16:creationId xmlns:a16="http://schemas.microsoft.com/office/drawing/2014/main" id="{E610B90D-EA91-C7AB-65C4-0CAD517B60BB}"/>
              </a:ext>
            </a:extLst>
          </p:cNvPr>
          <p:cNvCxnSpPr/>
          <p:nvPr/>
        </p:nvCxnSpPr>
        <p:spPr>
          <a:xfrm>
            <a:off x="7333800" y="4088078"/>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57" name="Straight Connector 156">
            <a:extLst>
              <a:ext uri="{FF2B5EF4-FFF2-40B4-BE49-F238E27FC236}">
                <a16:creationId xmlns:a16="http://schemas.microsoft.com/office/drawing/2014/main" id="{90446416-A0D1-85D9-46C4-424E874B064C}"/>
              </a:ext>
            </a:extLst>
          </p:cNvPr>
          <p:cNvCxnSpPr/>
          <p:nvPr/>
        </p:nvCxnSpPr>
        <p:spPr>
          <a:xfrm>
            <a:off x="7406784" y="4159110"/>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58" name="Straight Connector 157">
            <a:extLst>
              <a:ext uri="{FF2B5EF4-FFF2-40B4-BE49-F238E27FC236}">
                <a16:creationId xmlns:a16="http://schemas.microsoft.com/office/drawing/2014/main" id="{ECA85919-5F88-D1F2-503C-AB0920DECBD6}"/>
              </a:ext>
            </a:extLst>
          </p:cNvPr>
          <p:cNvCxnSpPr>
            <a:cxnSpLocks/>
          </p:cNvCxnSpPr>
          <p:nvPr/>
        </p:nvCxnSpPr>
        <p:spPr>
          <a:xfrm flipV="1">
            <a:off x="7237977" y="4267109"/>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59" name="Straight Connector 158">
            <a:extLst>
              <a:ext uri="{FF2B5EF4-FFF2-40B4-BE49-F238E27FC236}">
                <a16:creationId xmlns:a16="http://schemas.microsoft.com/office/drawing/2014/main" id="{75D007EA-B33F-A636-90F1-541490D45155}"/>
              </a:ext>
            </a:extLst>
          </p:cNvPr>
          <p:cNvCxnSpPr>
            <a:cxnSpLocks/>
          </p:cNvCxnSpPr>
          <p:nvPr/>
        </p:nvCxnSpPr>
        <p:spPr>
          <a:xfrm flipH="1" flipV="1">
            <a:off x="7406784" y="4267109"/>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60" name="Straight Connector 159">
            <a:extLst>
              <a:ext uri="{FF2B5EF4-FFF2-40B4-BE49-F238E27FC236}">
                <a16:creationId xmlns:a16="http://schemas.microsoft.com/office/drawing/2014/main" id="{88911501-4F7D-4E4B-124B-4B8D7261E353}"/>
              </a:ext>
            </a:extLst>
          </p:cNvPr>
          <p:cNvCxnSpPr>
            <a:cxnSpLocks/>
          </p:cNvCxnSpPr>
          <p:nvPr/>
        </p:nvCxnSpPr>
        <p:spPr>
          <a:xfrm>
            <a:off x="7716192" y="3810320"/>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61" name="Straight Connector 160">
            <a:extLst>
              <a:ext uri="{FF2B5EF4-FFF2-40B4-BE49-F238E27FC236}">
                <a16:creationId xmlns:a16="http://schemas.microsoft.com/office/drawing/2014/main" id="{93457D8D-E278-0849-38E6-BA818F033BBD}"/>
              </a:ext>
            </a:extLst>
          </p:cNvPr>
          <p:cNvCxnSpPr>
            <a:cxnSpLocks/>
          </p:cNvCxnSpPr>
          <p:nvPr/>
        </p:nvCxnSpPr>
        <p:spPr>
          <a:xfrm flipV="1">
            <a:off x="7474401" y="4268077"/>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62" name="Straight Connector 161">
            <a:extLst>
              <a:ext uri="{FF2B5EF4-FFF2-40B4-BE49-F238E27FC236}">
                <a16:creationId xmlns:a16="http://schemas.microsoft.com/office/drawing/2014/main" id="{3618EB89-677E-DAA9-73A9-2365BC9E0A4E}"/>
              </a:ext>
            </a:extLst>
          </p:cNvPr>
          <p:cNvCxnSpPr>
            <a:cxnSpLocks/>
          </p:cNvCxnSpPr>
          <p:nvPr/>
        </p:nvCxnSpPr>
        <p:spPr>
          <a:xfrm flipH="1" flipV="1">
            <a:off x="7643208" y="4268077"/>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63" name="Straight Connector 162">
            <a:extLst>
              <a:ext uri="{FF2B5EF4-FFF2-40B4-BE49-F238E27FC236}">
                <a16:creationId xmlns:a16="http://schemas.microsoft.com/office/drawing/2014/main" id="{83CBD882-5D36-2DA0-573A-18CDF6B74087}"/>
              </a:ext>
            </a:extLst>
          </p:cNvPr>
          <p:cNvCxnSpPr>
            <a:cxnSpLocks/>
          </p:cNvCxnSpPr>
          <p:nvPr/>
        </p:nvCxnSpPr>
        <p:spPr>
          <a:xfrm>
            <a:off x="7950136" y="3810320"/>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64" name="Straight Connector 163">
            <a:extLst>
              <a:ext uri="{FF2B5EF4-FFF2-40B4-BE49-F238E27FC236}">
                <a16:creationId xmlns:a16="http://schemas.microsoft.com/office/drawing/2014/main" id="{C62CA384-EECD-7958-3FFD-26F2458B274E}"/>
              </a:ext>
            </a:extLst>
          </p:cNvPr>
          <p:cNvCxnSpPr>
            <a:cxnSpLocks/>
          </p:cNvCxnSpPr>
          <p:nvPr/>
        </p:nvCxnSpPr>
        <p:spPr>
          <a:xfrm flipV="1">
            <a:off x="7708345" y="4268077"/>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65" name="Straight Connector 164">
            <a:extLst>
              <a:ext uri="{FF2B5EF4-FFF2-40B4-BE49-F238E27FC236}">
                <a16:creationId xmlns:a16="http://schemas.microsoft.com/office/drawing/2014/main" id="{4DF298B4-A4DF-8489-F245-E7E51FBBA928}"/>
              </a:ext>
            </a:extLst>
          </p:cNvPr>
          <p:cNvCxnSpPr>
            <a:cxnSpLocks/>
          </p:cNvCxnSpPr>
          <p:nvPr/>
        </p:nvCxnSpPr>
        <p:spPr>
          <a:xfrm flipH="1" flipV="1">
            <a:off x="7877152" y="4268077"/>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81" name="Straight Connector 180">
            <a:extLst>
              <a:ext uri="{FF2B5EF4-FFF2-40B4-BE49-F238E27FC236}">
                <a16:creationId xmlns:a16="http://schemas.microsoft.com/office/drawing/2014/main" id="{F29D7D3F-BF54-4B1D-AC67-BCABC98A9CB6}"/>
              </a:ext>
            </a:extLst>
          </p:cNvPr>
          <p:cNvCxnSpPr>
            <a:cxnSpLocks/>
          </p:cNvCxnSpPr>
          <p:nvPr/>
        </p:nvCxnSpPr>
        <p:spPr>
          <a:xfrm>
            <a:off x="8191455" y="3810320"/>
            <a:ext cx="0" cy="457758"/>
          </a:xfrm>
          <a:prstGeom prst="line">
            <a:avLst/>
          </a:prstGeom>
        </p:spPr>
        <p:style>
          <a:lnRef idx="1">
            <a:schemeClr val="dk1"/>
          </a:lnRef>
          <a:fillRef idx="0">
            <a:schemeClr val="dk1"/>
          </a:fillRef>
          <a:effectRef idx="0">
            <a:schemeClr val="dk1"/>
          </a:effectRef>
          <a:fontRef idx="minor">
            <a:schemeClr val="tx1"/>
          </a:fontRef>
        </p:style>
      </p:cxnSp>
      <p:cxnSp>
        <p:nvCxnSpPr>
          <p:cNvPr id="182" name="Straight Connector 181">
            <a:extLst>
              <a:ext uri="{FF2B5EF4-FFF2-40B4-BE49-F238E27FC236}">
                <a16:creationId xmlns:a16="http://schemas.microsoft.com/office/drawing/2014/main" id="{24A5C9B9-D6F1-03E3-64D7-1BD7711D8335}"/>
              </a:ext>
            </a:extLst>
          </p:cNvPr>
          <p:cNvCxnSpPr>
            <a:cxnSpLocks/>
          </p:cNvCxnSpPr>
          <p:nvPr/>
        </p:nvCxnSpPr>
        <p:spPr>
          <a:xfrm flipV="1">
            <a:off x="7949664" y="4268077"/>
            <a:ext cx="83032" cy="1"/>
          </a:xfrm>
          <a:prstGeom prst="line">
            <a:avLst/>
          </a:prstGeom>
        </p:spPr>
        <p:style>
          <a:lnRef idx="1">
            <a:schemeClr val="dk1"/>
          </a:lnRef>
          <a:fillRef idx="0">
            <a:schemeClr val="dk1"/>
          </a:fillRef>
          <a:effectRef idx="0">
            <a:schemeClr val="dk1"/>
          </a:effectRef>
          <a:fontRef idx="minor">
            <a:schemeClr val="tx1"/>
          </a:fontRef>
        </p:style>
      </p:cxnSp>
      <p:cxnSp>
        <p:nvCxnSpPr>
          <p:cNvPr id="183" name="Straight Connector 182">
            <a:extLst>
              <a:ext uri="{FF2B5EF4-FFF2-40B4-BE49-F238E27FC236}">
                <a16:creationId xmlns:a16="http://schemas.microsoft.com/office/drawing/2014/main" id="{4EC5F1B1-EF05-CA47-AA4B-9E82CDC533F7}"/>
              </a:ext>
            </a:extLst>
          </p:cNvPr>
          <p:cNvCxnSpPr>
            <a:cxnSpLocks/>
          </p:cNvCxnSpPr>
          <p:nvPr/>
        </p:nvCxnSpPr>
        <p:spPr>
          <a:xfrm flipH="1" flipV="1">
            <a:off x="8118471" y="4268077"/>
            <a:ext cx="72984" cy="1"/>
          </a:xfrm>
          <a:prstGeom prst="line">
            <a:avLst/>
          </a:prstGeom>
        </p:spPr>
        <p:style>
          <a:lnRef idx="1">
            <a:schemeClr val="dk1"/>
          </a:lnRef>
          <a:fillRef idx="0">
            <a:schemeClr val="dk1"/>
          </a:fillRef>
          <a:effectRef idx="0">
            <a:schemeClr val="dk1"/>
          </a:effectRef>
          <a:fontRef idx="minor">
            <a:schemeClr val="tx1"/>
          </a:fontRef>
        </p:style>
      </p:cxnSp>
      <p:cxnSp>
        <p:nvCxnSpPr>
          <p:cNvPr id="184" name="Straight Connector 183">
            <a:extLst>
              <a:ext uri="{FF2B5EF4-FFF2-40B4-BE49-F238E27FC236}">
                <a16:creationId xmlns:a16="http://schemas.microsoft.com/office/drawing/2014/main" id="{EB5B5E65-51D2-E4C4-49FE-8F20A4D69B3B}"/>
              </a:ext>
            </a:extLst>
          </p:cNvPr>
          <p:cNvCxnSpPr/>
          <p:nvPr/>
        </p:nvCxnSpPr>
        <p:spPr>
          <a:xfrm>
            <a:off x="7565928" y="4088077"/>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85" name="Straight Connector 184">
            <a:extLst>
              <a:ext uri="{FF2B5EF4-FFF2-40B4-BE49-F238E27FC236}">
                <a16:creationId xmlns:a16="http://schemas.microsoft.com/office/drawing/2014/main" id="{E8590C5E-5E07-3BC4-5D3B-417474D9673F}"/>
              </a:ext>
            </a:extLst>
          </p:cNvPr>
          <p:cNvCxnSpPr/>
          <p:nvPr/>
        </p:nvCxnSpPr>
        <p:spPr>
          <a:xfrm>
            <a:off x="7638912" y="4159109"/>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3" name="Straight Connector 192">
            <a:extLst>
              <a:ext uri="{FF2B5EF4-FFF2-40B4-BE49-F238E27FC236}">
                <a16:creationId xmlns:a16="http://schemas.microsoft.com/office/drawing/2014/main" id="{EBAF1D31-66FC-F205-19D6-27EF1C2DD3A0}"/>
              </a:ext>
            </a:extLst>
          </p:cNvPr>
          <p:cNvCxnSpPr/>
          <p:nvPr/>
        </p:nvCxnSpPr>
        <p:spPr>
          <a:xfrm>
            <a:off x="7804168" y="4089046"/>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4" name="Straight Connector 193">
            <a:extLst>
              <a:ext uri="{FF2B5EF4-FFF2-40B4-BE49-F238E27FC236}">
                <a16:creationId xmlns:a16="http://schemas.microsoft.com/office/drawing/2014/main" id="{4048D8EB-331B-39FB-49F7-3AA8360A1BEE}"/>
              </a:ext>
            </a:extLst>
          </p:cNvPr>
          <p:cNvCxnSpPr/>
          <p:nvPr/>
        </p:nvCxnSpPr>
        <p:spPr>
          <a:xfrm>
            <a:off x="7877152" y="4160078"/>
            <a:ext cx="0" cy="216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8" name="Straight Connector 197">
            <a:extLst>
              <a:ext uri="{FF2B5EF4-FFF2-40B4-BE49-F238E27FC236}">
                <a16:creationId xmlns:a16="http://schemas.microsoft.com/office/drawing/2014/main" id="{08D6EF18-BFD4-6652-E455-DEDD29573185}"/>
              </a:ext>
            </a:extLst>
          </p:cNvPr>
          <p:cNvCxnSpPr/>
          <p:nvPr/>
        </p:nvCxnSpPr>
        <p:spPr>
          <a:xfrm>
            <a:off x="8045487" y="4089046"/>
            <a:ext cx="0" cy="360000"/>
          </a:xfrm>
          <a:prstGeom prst="line">
            <a:avLst/>
          </a:prstGeom>
          <a:ln w="19050"/>
        </p:spPr>
        <p:style>
          <a:lnRef idx="1">
            <a:schemeClr val="dk1"/>
          </a:lnRef>
          <a:fillRef idx="0">
            <a:schemeClr val="dk1"/>
          </a:fillRef>
          <a:effectRef idx="0">
            <a:schemeClr val="dk1"/>
          </a:effectRef>
          <a:fontRef idx="minor">
            <a:schemeClr val="tx1"/>
          </a:fontRef>
        </p:style>
      </p:cxnSp>
      <p:cxnSp>
        <p:nvCxnSpPr>
          <p:cNvPr id="199" name="Straight Connector 198">
            <a:extLst>
              <a:ext uri="{FF2B5EF4-FFF2-40B4-BE49-F238E27FC236}">
                <a16:creationId xmlns:a16="http://schemas.microsoft.com/office/drawing/2014/main" id="{9D7EE0BE-F322-F58E-4B4A-3B3FE29B2297}"/>
              </a:ext>
            </a:extLst>
          </p:cNvPr>
          <p:cNvCxnSpPr/>
          <p:nvPr/>
        </p:nvCxnSpPr>
        <p:spPr>
          <a:xfrm>
            <a:off x="8118471" y="4160078"/>
            <a:ext cx="0" cy="216000"/>
          </a:xfrm>
          <a:prstGeom prst="line">
            <a:avLst/>
          </a:prstGeom>
          <a:ln w="19050"/>
        </p:spPr>
        <p:style>
          <a:lnRef idx="1">
            <a:schemeClr val="dk1"/>
          </a:lnRef>
          <a:fillRef idx="0">
            <a:schemeClr val="dk1"/>
          </a:fillRef>
          <a:effectRef idx="0">
            <a:schemeClr val="dk1"/>
          </a:effectRef>
          <a:fontRef idx="minor">
            <a:schemeClr val="tx1"/>
          </a:fontRef>
        </p:style>
      </p:cxnSp>
      <p:sp>
        <p:nvSpPr>
          <p:cNvPr id="203" name="TextBox 202">
            <a:extLst>
              <a:ext uri="{FF2B5EF4-FFF2-40B4-BE49-F238E27FC236}">
                <a16:creationId xmlns:a16="http://schemas.microsoft.com/office/drawing/2014/main" id="{2881CF09-4D5D-522F-C4A8-84A58EA2BB2D}"/>
              </a:ext>
            </a:extLst>
          </p:cNvPr>
          <p:cNvSpPr txBox="1"/>
          <p:nvPr/>
        </p:nvSpPr>
        <p:spPr>
          <a:xfrm>
            <a:off x="1346752" y="5175271"/>
            <a:ext cx="1303601" cy="369332"/>
          </a:xfrm>
          <a:prstGeom prst="rect">
            <a:avLst/>
          </a:prstGeom>
          <a:noFill/>
        </p:spPr>
        <p:txBody>
          <a:bodyPr wrap="square" rtlCol="0">
            <a:spAutoFit/>
          </a:bodyPr>
          <a:lstStyle/>
          <a:p>
            <a:pPr algn="r"/>
            <a:r>
              <a:rPr lang="en-CA">
                <a:solidFill>
                  <a:srgbClr val="54585A"/>
                </a:solidFill>
                <a:latin typeface="Times" panose="02020603050405020304" pitchFamily="18" charset="0"/>
                <a:cs typeface="Times" panose="02020603050405020304" pitchFamily="18" charset="0"/>
              </a:rPr>
              <a:t>Ion Source</a:t>
            </a:r>
          </a:p>
        </p:txBody>
      </p:sp>
      <p:sp>
        <p:nvSpPr>
          <p:cNvPr id="204" name="TextBox 203">
            <a:extLst>
              <a:ext uri="{FF2B5EF4-FFF2-40B4-BE49-F238E27FC236}">
                <a16:creationId xmlns:a16="http://schemas.microsoft.com/office/drawing/2014/main" id="{6AD81B46-F996-AC35-4C6C-7BF3F79114F2}"/>
              </a:ext>
            </a:extLst>
          </p:cNvPr>
          <p:cNvSpPr txBox="1"/>
          <p:nvPr/>
        </p:nvSpPr>
        <p:spPr>
          <a:xfrm>
            <a:off x="1180394" y="3629995"/>
            <a:ext cx="1576141" cy="646331"/>
          </a:xfrm>
          <a:prstGeom prst="rect">
            <a:avLst/>
          </a:prstGeom>
          <a:noFill/>
        </p:spPr>
        <p:txBody>
          <a:bodyPr wrap="square" rtlCol="0">
            <a:spAutoFit/>
          </a:bodyPr>
          <a:lstStyle/>
          <a:p>
            <a:pPr algn="r"/>
            <a:r>
              <a:rPr lang="en-CA">
                <a:solidFill>
                  <a:srgbClr val="54585A"/>
                </a:solidFill>
                <a:latin typeface="Times" panose="02020603050405020304" pitchFamily="18" charset="0"/>
                <a:cs typeface="Times" panose="02020603050405020304" pitchFamily="18" charset="0"/>
              </a:rPr>
              <a:t>Vapour Charge Exchange Cell</a:t>
            </a:r>
          </a:p>
        </p:txBody>
      </p:sp>
      <p:sp>
        <p:nvSpPr>
          <p:cNvPr id="217" name="TextBox 216">
            <a:extLst>
              <a:ext uri="{FF2B5EF4-FFF2-40B4-BE49-F238E27FC236}">
                <a16:creationId xmlns:a16="http://schemas.microsoft.com/office/drawing/2014/main" id="{7F214DA8-7F74-D655-42E6-717901BD3823}"/>
              </a:ext>
            </a:extLst>
          </p:cNvPr>
          <p:cNvSpPr txBox="1"/>
          <p:nvPr/>
        </p:nvSpPr>
        <p:spPr>
          <a:xfrm>
            <a:off x="772876" y="2064821"/>
            <a:ext cx="2232478" cy="646331"/>
          </a:xfrm>
          <a:prstGeom prst="rect">
            <a:avLst/>
          </a:prstGeom>
          <a:noFill/>
        </p:spPr>
        <p:txBody>
          <a:bodyPr wrap="square" rtlCol="0">
            <a:spAutoFit/>
          </a:bodyPr>
          <a:lstStyle/>
          <a:p>
            <a:pPr algn="r"/>
            <a:r>
              <a:rPr lang="en-CA" dirty="0">
                <a:solidFill>
                  <a:srgbClr val="54585A"/>
                </a:solidFill>
                <a:latin typeface="Times" panose="02020603050405020304" pitchFamily="18" charset="0"/>
                <a:cs typeface="Times" panose="02020603050405020304" pitchFamily="18" charset="0"/>
              </a:rPr>
              <a:t>Charge-Mass Selector</a:t>
            </a:r>
          </a:p>
          <a:p>
            <a:pPr algn="r"/>
            <a:r>
              <a:rPr lang="en-CA" dirty="0">
                <a:solidFill>
                  <a:srgbClr val="54585A"/>
                </a:solidFill>
                <a:latin typeface="Times" panose="02020603050405020304" pitchFamily="18" charset="0"/>
                <a:cs typeface="Times" panose="02020603050405020304" pitchFamily="18" charset="0"/>
              </a:rPr>
              <a:t>(Bending Magnet)</a:t>
            </a:r>
          </a:p>
        </p:txBody>
      </p:sp>
      <p:sp>
        <p:nvSpPr>
          <p:cNvPr id="218" name="TextBox 217">
            <a:extLst>
              <a:ext uri="{FF2B5EF4-FFF2-40B4-BE49-F238E27FC236}">
                <a16:creationId xmlns:a16="http://schemas.microsoft.com/office/drawing/2014/main" id="{59D9F0C7-83D2-819A-EC9F-BD66A1C39685}"/>
              </a:ext>
            </a:extLst>
          </p:cNvPr>
          <p:cNvSpPr txBox="1"/>
          <p:nvPr/>
        </p:nvSpPr>
        <p:spPr>
          <a:xfrm>
            <a:off x="5554088" y="1611716"/>
            <a:ext cx="2373692" cy="369332"/>
          </a:xfrm>
          <a:prstGeom prst="rect">
            <a:avLst/>
          </a:prstGeom>
          <a:noFill/>
        </p:spPr>
        <p:txBody>
          <a:bodyPr wrap="square" rtlCol="0">
            <a:spAutoFit/>
          </a:bodyPr>
          <a:lstStyle/>
          <a:p>
            <a:pPr algn="ctr"/>
            <a:r>
              <a:rPr lang="en-CA">
                <a:solidFill>
                  <a:srgbClr val="54585A"/>
                </a:solidFill>
                <a:latin typeface="Times" panose="02020603050405020304" pitchFamily="18" charset="0"/>
                <a:cs typeface="Times" panose="02020603050405020304" pitchFamily="18" charset="0"/>
              </a:rPr>
              <a:t>Tandem Accelerator</a:t>
            </a:r>
          </a:p>
        </p:txBody>
      </p:sp>
      <p:cxnSp>
        <p:nvCxnSpPr>
          <p:cNvPr id="219" name="Straight Connector 218">
            <a:extLst>
              <a:ext uri="{FF2B5EF4-FFF2-40B4-BE49-F238E27FC236}">
                <a16:creationId xmlns:a16="http://schemas.microsoft.com/office/drawing/2014/main" id="{168B8A07-1E44-599E-4831-F9FAB139DFAA}"/>
              </a:ext>
            </a:extLst>
          </p:cNvPr>
          <p:cNvCxnSpPr>
            <a:cxnSpLocks/>
          </p:cNvCxnSpPr>
          <p:nvPr/>
        </p:nvCxnSpPr>
        <p:spPr>
          <a:xfrm>
            <a:off x="3426496" y="4855392"/>
            <a:ext cx="368594" cy="0"/>
          </a:xfrm>
          <a:prstGeom prst="line">
            <a:avLst/>
          </a:prstGeom>
        </p:spPr>
        <p:style>
          <a:lnRef idx="1">
            <a:schemeClr val="dk1"/>
          </a:lnRef>
          <a:fillRef idx="0">
            <a:schemeClr val="dk1"/>
          </a:fillRef>
          <a:effectRef idx="0">
            <a:schemeClr val="dk1"/>
          </a:effectRef>
          <a:fontRef idx="minor">
            <a:schemeClr val="tx1"/>
          </a:fontRef>
        </p:style>
      </p:cxnSp>
      <p:cxnSp>
        <p:nvCxnSpPr>
          <p:cNvPr id="220" name="Straight Connector 219">
            <a:extLst>
              <a:ext uri="{FF2B5EF4-FFF2-40B4-BE49-F238E27FC236}">
                <a16:creationId xmlns:a16="http://schemas.microsoft.com/office/drawing/2014/main" id="{B38D872A-D3F2-4D06-502F-3BC8E7418121}"/>
              </a:ext>
            </a:extLst>
          </p:cNvPr>
          <p:cNvCxnSpPr>
            <a:cxnSpLocks/>
          </p:cNvCxnSpPr>
          <p:nvPr/>
        </p:nvCxnSpPr>
        <p:spPr>
          <a:xfrm>
            <a:off x="3795090" y="4855392"/>
            <a:ext cx="0" cy="534062"/>
          </a:xfrm>
          <a:prstGeom prst="line">
            <a:avLst/>
          </a:prstGeom>
        </p:spPr>
        <p:style>
          <a:lnRef idx="1">
            <a:schemeClr val="dk1"/>
          </a:lnRef>
          <a:fillRef idx="0">
            <a:schemeClr val="dk1"/>
          </a:fillRef>
          <a:effectRef idx="0">
            <a:schemeClr val="dk1"/>
          </a:effectRef>
          <a:fontRef idx="minor">
            <a:schemeClr val="tx1"/>
          </a:fontRef>
        </p:style>
      </p:cxnSp>
      <p:cxnSp>
        <p:nvCxnSpPr>
          <p:cNvPr id="221" name="Straight Connector 220">
            <a:extLst>
              <a:ext uri="{FF2B5EF4-FFF2-40B4-BE49-F238E27FC236}">
                <a16:creationId xmlns:a16="http://schemas.microsoft.com/office/drawing/2014/main" id="{0EE77902-BDC2-B40F-31A0-35EE5A17CE19}"/>
              </a:ext>
            </a:extLst>
          </p:cNvPr>
          <p:cNvCxnSpPr>
            <a:cxnSpLocks/>
          </p:cNvCxnSpPr>
          <p:nvPr/>
        </p:nvCxnSpPr>
        <p:spPr>
          <a:xfrm>
            <a:off x="3686067" y="5468068"/>
            <a:ext cx="216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22" name="Straight Connector 221">
            <a:extLst>
              <a:ext uri="{FF2B5EF4-FFF2-40B4-BE49-F238E27FC236}">
                <a16:creationId xmlns:a16="http://schemas.microsoft.com/office/drawing/2014/main" id="{66E94B3E-98F7-2C63-2A5E-724DB57AC8D0}"/>
              </a:ext>
            </a:extLst>
          </p:cNvPr>
          <p:cNvCxnSpPr>
            <a:cxnSpLocks/>
          </p:cNvCxnSpPr>
          <p:nvPr/>
        </p:nvCxnSpPr>
        <p:spPr>
          <a:xfrm>
            <a:off x="3614067" y="5389454"/>
            <a:ext cx="360000" cy="0"/>
          </a:xfrm>
          <a:prstGeom prst="line">
            <a:avLst/>
          </a:prstGeom>
          <a:ln w="19050"/>
        </p:spPr>
        <p:style>
          <a:lnRef idx="1">
            <a:schemeClr val="dk1"/>
          </a:lnRef>
          <a:fillRef idx="0">
            <a:schemeClr val="dk1"/>
          </a:fillRef>
          <a:effectRef idx="0">
            <a:schemeClr val="dk1"/>
          </a:effectRef>
          <a:fontRef idx="minor">
            <a:schemeClr val="tx1"/>
          </a:fontRef>
        </p:style>
      </p:cxnSp>
      <p:cxnSp>
        <p:nvCxnSpPr>
          <p:cNvPr id="223" name="Straight Connector 222">
            <a:extLst>
              <a:ext uri="{FF2B5EF4-FFF2-40B4-BE49-F238E27FC236}">
                <a16:creationId xmlns:a16="http://schemas.microsoft.com/office/drawing/2014/main" id="{57EB8C0A-5EF9-7060-ED6F-F6E51A8BF7C0}"/>
              </a:ext>
            </a:extLst>
          </p:cNvPr>
          <p:cNvCxnSpPr>
            <a:cxnSpLocks/>
          </p:cNvCxnSpPr>
          <p:nvPr/>
        </p:nvCxnSpPr>
        <p:spPr>
          <a:xfrm>
            <a:off x="3791743" y="5466476"/>
            <a:ext cx="3347" cy="204180"/>
          </a:xfrm>
          <a:prstGeom prst="line">
            <a:avLst/>
          </a:prstGeom>
        </p:spPr>
        <p:style>
          <a:lnRef idx="1">
            <a:schemeClr val="dk1"/>
          </a:lnRef>
          <a:fillRef idx="0">
            <a:schemeClr val="dk1"/>
          </a:fillRef>
          <a:effectRef idx="0">
            <a:schemeClr val="dk1"/>
          </a:effectRef>
          <a:fontRef idx="minor">
            <a:schemeClr val="tx1"/>
          </a:fontRef>
        </p:style>
      </p:cxnSp>
      <p:cxnSp>
        <p:nvCxnSpPr>
          <p:cNvPr id="224" name="Straight Connector 223">
            <a:extLst>
              <a:ext uri="{FF2B5EF4-FFF2-40B4-BE49-F238E27FC236}">
                <a16:creationId xmlns:a16="http://schemas.microsoft.com/office/drawing/2014/main" id="{00D3764A-E19C-A872-B8AB-27BC4D027DF4}"/>
              </a:ext>
            </a:extLst>
          </p:cNvPr>
          <p:cNvCxnSpPr>
            <a:cxnSpLocks/>
          </p:cNvCxnSpPr>
          <p:nvPr/>
        </p:nvCxnSpPr>
        <p:spPr>
          <a:xfrm>
            <a:off x="3503439" y="5670656"/>
            <a:ext cx="291651" cy="0"/>
          </a:xfrm>
          <a:prstGeom prst="line">
            <a:avLst/>
          </a:prstGeom>
        </p:spPr>
        <p:style>
          <a:lnRef idx="1">
            <a:schemeClr val="dk1"/>
          </a:lnRef>
          <a:fillRef idx="0">
            <a:schemeClr val="dk1"/>
          </a:fillRef>
          <a:effectRef idx="0">
            <a:schemeClr val="dk1"/>
          </a:effectRef>
          <a:fontRef idx="minor">
            <a:schemeClr val="tx1"/>
          </a:fontRef>
        </p:style>
      </p:cxnSp>
      <p:cxnSp>
        <p:nvCxnSpPr>
          <p:cNvPr id="226" name="Straight Arrow Connector 225">
            <a:extLst>
              <a:ext uri="{FF2B5EF4-FFF2-40B4-BE49-F238E27FC236}">
                <a16:creationId xmlns:a16="http://schemas.microsoft.com/office/drawing/2014/main" id="{8F117B6F-ECC7-BF8D-FE8F-3EEA7DF50F74}"/>
              </a:ext>
            </a:extLst>
          </p:cNvPr>
          <p:cNvCxnSpPr>
            <a:cxnSpLocks/>
          </p:cNvCxnSpPr>
          <p:nvPr/>
        </p:nvCxnSpPr>
        <p:spPr>
          <a:xfrm>
            <a:off x="6683650" y="2921315"/>
            <a:ext cx="3492000" cy="13858"/>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7" name="TextBox 226">
            <a:extLst>
              <a:ext uri="{FF2B5EF4-FFF2-40B4-BE49-F238E27FC236}">
                <a16:creationId xmlns:a16="http://schemas.microsoft.com/office/drawing/2014/main" id="{1D3865EE-572C-E3F4-BB08-B12D46A3CCDC}"/>
              </a:ext>
            </a:extLst>
          </p:cNvPr>
          <p:cNvSpPr txBox="1"/>
          <p:nvPr/>
        </p:nvSpPr>
        <p:spPr>
          <a:xfrm>
            <a:off x="1632858" y="4373809"/>
            <a:ext cx="1388750" cy="369332"/>
          </a:xfrm>
          <a:prstGeom prst="rect">
            <a:avLst/>
          </a:prstGeom>
          <a:noFill/>
        </p:spPr>
        <p:txBody>
          <a:bodyPr wrap="square" rtlCol="0">
            <a:spAutoFit/>
          </a:bodyPr>
          <a:lstStyle/>
          <a:p>
            <a:pPr algn="r"/>
            <a:r>
              <a:rPr lang="en-CA" dirty="0">
                <a:solidFill>
                  <a:srgbClr val="FF0000"/>
                </a:solidFill>
                <a:latin typeface="Times" panose="02020603050405020304" pitchFamily="18" charset="0"/>
                <a:cs typeface="Times" panose="02020603050405020304" pitchFamily="18" charset="0"/>
              </a:rPr>
              <a:t>35 keV He⁺</a:t>
            </a:r>
          </a:p>
        </p:txBody>
      </p:sp>
      <p:grpSp>
        <p:nvGrpSpPr>
          <p:cNvPr id="228" name="Group 227">
            <a:extLst>
              <a:ext uri="{FF2B5EF4-FFF2-40B4-BE49-F238E27FC236}">
                <a16:creationId xmlns:a16="http://schemas.microsoft.com/office/drawing/2014/main" id="{FED08040-A88F-E040-528E-8DB85C51E257}"/>
              </a:ext>
            </a:extLst>
          </p:cNvPr>
          <p:cNvGrpSpPr/>
          <p:nvPr/>
        </p:nvGrpSpPr>
        <p:grpSpPr>
          <a:xfrm>
            <a:off x="4663976" y="5004706"/>
            <a:ext cx="4062338" cy="1200329"/>
            <a:chOff x="3640449" y="5241204"/>
            <a:chExt cx="4062338" cy="1200329"/>
          </a:xfrm>
        </p:grpSpPr>
        <p:cxnSp>
          <p:nvCxnSpPr>
            <p:cNvPr id="229" name="Straight Arrow Connector 228">
              <a:extLst>
                <a:ext uri="{FF2B5EF4-FFF2-40B4-BE49-F238E27FC236}">
                  <a16:creationId xmlns:a16="http://schemas.microsoft.com/office/drawing/2014/main" id="{D4A1FB3E-99FD-8B74-5075-FD8AD99CAF91}"/>
                </a:ext>
              </a:extLst>
            </p:cNvPr>
            <p:cNvCxnSpPr>
              <a:cxnSpLocks/>
            </p:cNvCxnSpPr>
            <p:nvPr/>
          </p:nvCxnSpPr>
          <p:spPr>
            <a:xfrm>
              <a:off x="3640449" y="5701791"/>
              <a:ext cx="507142" cy="1494"/>
            </a:xfrm>
            <a:prstGeom prst="straightConnector1">
              <a:avLst/>
            </a:prstGeom>
            <a:ln w="57150">
              <a:solidFill>
                <a:srgbClr val="7030A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30" name="TextBox 229">
              <a:extLst>
                <a:ext uri="{FF2B5EF4-FFF2-40B4-BE49-F238E27FC236}">
                  <a16:creationId xmlns:a16="http://schemas.microsoft.com/office/drawing/2014/main" id="{F8FBB7D1-16D6-7091-24A4-E5AB2B0E4C2D}"/>
                </a:ext>
              </a:extLst>
            </p:cNvPr>
            <p:cNvSpPr txBox="1"/>
            <p:nvPr/>
          </p:nvSpPr>
          <p:spPr>
            <a:xfrm>
              <a:off x="4141410" y="5241204"/>
              <a:ext cx="3561377" cy="1200329"/>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He⁺</a:t>
              </a:r>
            </a:p>
            <a:p>
              <a:r>
                <a:rPr lang="en-CA" dirty="0">
                  <a:solidFill>
                    <a:srgbClr val="54585A"/>
                  </a:solidFill>
                  <a:latin typeface="Times" panose="02020603050405020304" pitchFamily="18" charset="0"/>
                  <a:cs typeface="Times" panose="02020603050405020304" pitchFamily="18" charset="0"/>
                </a:rPr>
                <a:t>He²⁺</a:t>
              </a:r>
            </a:p>
            <a:p>
              <a:r>
                <a:rPr lang="en-CA" dirty="0">
                  <a:solidFill>
                    <a:srgbClr val="54585A"/>
                  </a:solidFill>
                  <a:latin typeface="Times" panose="02020603050405020304" pitchFamily="18" charset="0"/>
                  <a:cs typeface="Times" panose="02020603050405020304" pitchFamily="18" charset="0"/>
                </a:rPr>
                <a:t>He⁰</a:t>
              </a:r>
            </a:p>
            <a:p>
              <a:r>
                <a:rPr lang="en-CA" dirty="0">
                  <a:solidFill>
                    <a:srgbClr val="54585A"/>
                  </a:solidFill>
                  <a:latin typeface="Times" panose="02020603050405020304" pitchFamily="18" charset="0"/>
                  <a:cs typeface="Times" panose="02020603050405020304" pitchFamily="18" charset="0"/>
                </a:rPr>
                <a:t>He⁻ (lifetime: ~280 </a:t>
              </a:r>
              <a:r>
                <a:rPr lang="el-GR" dirty="0">
                  <a:solidFill>
                    <a:srgbClr val="54585A"/>
                  </a:solidFill>
                  <a:latin typeface="Times" panose="02020603050405020304" pitchFamily="18" charset="0"/>
                  <a:cs typeface="Times" panose="02020603050405020304" pitchFamily="18" charset="0"/>
                </a:rPr>
                <a:t>μ</a:t>
              </a:r>
              <a:r>
                <a:rPr lang="en-CA" dirty="0">
                  <a:solidFill>
                    <a:srgbClr val="54585A"/>
                  </a:solidFill>
                  <a:latin typeface="Times" panose="02020603050405020304" pitchFamily="18" charset="0"/>
                  <a:cs typeface="Times" panose="02020603050405020304" pitchFamily="18" charset="0"/>
                </a:rPr>
                <a:t>s @ 300 K)</a:t>
              </a:r>
            </a:p>
          </p:txBody>
        </p:sp>
        <p:cxnSp>
          <p:nvCxnSpPr>
            <p:cNvPr id="231" name="Straight Arrow Connector 230">
              <a:extLst>
                <a:ext uri="{FF2B5EF4-FFF2-40B4-BE49-F238E27FC236}">
                  <a16:creationId xmlns:a16="http://schemas.microsoft.com/office/drawing/2014/main" id="{27954DF5-40B1-901D-7CC3-CACA5F2CA7AE}"/>
                </a:ext>
              </a:extLst>
            </p:cNvPr>
            <p:cNvCxnSpPr>
              <a:cxnSpLocks/>
            </p:cNvCxnSpPr>
            <p:nvPr/>
          </p:nvCxnSpPr>
          <p:spPr>
            <a:xfrm>
              <a:off x="3640449" y="5439405"/>
              <a:ext cx="507142" cy="1494"/>
            </a:xfrm>
            <a:prstGeom prst="straightConnector1">
              <a:avLst/>
            </a:prstGeom>
            <a:ln w="57150">
              <a:solidFill>
                <a:srgbClr val="FF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35" name="TextBox 234">
            <a:extLst>
              <a:ext uri="{FF2B5EF4-FFF2-40B4-BE49-F238E27FC236}">
                <a16:creationId xmlns:a16="http://schemas.microsoft.com/office/drawing/2014/main" id="{AB31C52C-3D1D-8B9F-0C0E-A1462C920099}"/>
              </a:ext>
            </a:extLst>
          </p:cNvPr>
          <p:cNvSpPr txBox="1"/>
          <p:nvPr/>
        </p:nvSpPr>
        <p:spPr>
          <a:xfrm>
            <a:off x="10175650" y="2612909"/>
            <a:ext cx="2103457" cy="369332"/>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On to beamline…</a:t>
            </a:r>
          </a:p>
        </p:txBody>
      </p:sp>
      <p:sp>
        <p:nvSpPr>
          <p:cNvPr id="236" name="Oval 235">
            <a:extLst>
              <a:ext uri="{FF2B5EF4-FFF2-40B4-BE49-F238E27FC236}">
                <a16:creationId xmlns:a16="http://schemas.microsoft.com/office/drawing/2014/main" id="{D12C825B-EB50-97D4-FC0C-72FD71F01E7C}"/>
              </a:ext>
            </a:extLst>
          </p:cNvPr>
          <p:cNvSpPr/>
          <p:nvPr/>
        </p:nvSpPr>
        <p:spPr>
          <a:xfrm>
            <a:off x="2801293" y="3840922"/>
            <a:ext cx="721457" cy="180651"/>
          </a:xfrm>
          <a:prstGeom prst="ellipse">
            <a:avLst/>
          </a:prstGeom>
          <a:solidFill>
            <a:srgbClr val="BFBFBF">
              <a:alpha val="50196"/>
            </a:srgbClr>
          </a:solid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39" name="Rectangle: Rounded Corners 238">
            <a:extLst>
              <a:ext uri="{FF2B5EF4-FFF2-40B4-BE49-F238E27FC236}">
                <a16:creationId xmlns:a16="http://schemas.microsoft.com/office/drawing/2014/main" id="{5FEEAAD0-4E06-7A12-7123-313E9CB9296B}"/>
              </a:ext>
            </a:extLst>
          </p:cNvPr>
          <p:cNvSpPr/>
          <p:nvPr/>
        </p:nvSpPr>
        <p:spPr>
          <a:xfrm>
            <a:off x="1119405" y="3611202"/>
            <a:ext cx="2590439" cy="705085"/>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0" name="TextBox 239">
            <a:extLst>
              <a:ext uri="{FF2B5EF4-FFF2-40B4-BE49-F238E27FC236}">
                <a16:creationId xmlns:a16="http://schemas.microsoft.com/office/drawing/2014/main" id="{09990923-231E-84E0-FA6D-37D47CE83FF5}"/>
              </a:ext>
            </a:extLst>
          </p:cNvPr>
          <p:cNvSpPr txBox="1"/>
          <p:nvPr/>
        </p:nvSpPr>
        <p:spPr>
          <a:xfrm>
            <a:off x="1154013" y="3629709"/>
            <a:ext cx="1601919" cy="646331"/>
          </a:xfrm>
          <a:prstGeom prst="rect">
            <a:avLst/>
          </a:prstGeom>
          <a:noFill/>
        </p:spPr>
        <p:txBody>
          <a:bodyPr wrap="square" rtlCol="0">
            <a:spAutoFit/>
          </a:bodyPr>
          <a:lstStyle/>
          <a:p>
            <a:pPr algn="r"/>
            <a:r>
              <a:rPr lang="en-CA">
                <a:solidFill>
                  <a:srgbClr val="54585A"/>
                </a:solidFill>
                <a:latin typeface="Times" panose="02020603050405020304" pitchFamily="18" charset="0"/>
                <a:cs typeface="Times" panose="02020603050405020304" pitchFamily="18" charset="0"/>
              </a:rPr>
              <a:t>Charge Exchange  Foil</a:t>
            </a:r>
          </a:p>
        </p:txBody>
      </p:sp>
      <p:sp>
        <p:nvSpPr>
          <p:cNvPr id="3" name="Date Placeholder 2">
            <a:extLst>
              <a:ext uri="{FF2B5EF4-FFF2-40B4-BE49-F238E27FC236}">
                <a16:creationId xmlns:a16="http://schemas.microsoft.com/office/drawing/2014/main" id="{919CC041-B434-EFC2-CAC5-67911B1B67B7}"/>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44CC3281-3BD1-E70D-1947-C156EABB419A}"/>
              </a:ext>
            </a:extLst>
          </p:cNvPr>
          <p:cNvSpPr>
            <a:spLocks noGrp="1"/>
          </p:cNvSpPr>
          <p:nvPr>
            <p:ph type="sldNum" sz="quarter" idx="12"/>
          </p:nvPr>
        </p:nvSpPr>
        <p:spPr/>
        <p:txBody>
          <a:bodyPr/>
          <a:lstStyle/>
          <a:p>
            <a:fld id="{CC4A04E3-866B-424A-9F33-40E3799F4726}" type="slidenum">
              <a:rPr lang="en-US" smtClean="0"/>
              <a:t>30</a:t>
            </a:fld>
            <a:endParaRPr lang="en-US"/>
          </a:p>
        </p:txBody>
      </p:sp>
      <p:sp>
        <p:nvSpPr>
          <p:cNvPr id="6" name="TextBox 5">
            <a:extLst>
              <a:ext uri="{FF2B5EF4-FFF2-40B4-BE49-F238E27FC236}">
                <a16:creationId xmlns:a16="http://schemas.microsoft.com/office/drawing/2014/main" id="{EE80208C-5325-D40B-FC36-7707123676CD}"/>
              </a:ext>
            </a:extLst>
          </p:cNvPr>
          <p:cNvSpPr txBox="1"/>
          <p:nvPr/>
        </p:nvSpPr>
        <p:spPr>
          <a:xfrm>
            <a:off x="5181906" y="6144394"/>
            <a:ext cx="6096000" cy="577081"/>
          </a:xfrm>
          <a:prstGeom prst="rect">
            <a:avLst/>
          </a:prstGeom>
          <a:noFill/>
        </p:spPr>
        <p:txBody>
          <a:bodyPr wrap="square">
            <a:spAutoFit/>
          </a:bodyPr>
          <a:lstStyle>
            <a:defPPr>
              <a:defRPr lang="en-US"/>
            </a:defPPr>
            <a:lvl1pPr>
              <a:defRPr sz="1050">
                <a:solidFill>
                  <a:srgbClr val="54585A"/>
                </a:solidFill>
                <a:latin typeface="Times" panose="02020603050405020304" pitchFamily="18" charset="0"/>
                <a:cs typeface="Times" panose="02020603050405020304" pitchFamily="18" charset="0"/>
              </a:defRPr>
            </a:lvl1pPr>
          </a:lstStyle>
          <a:p>
            <a:pPr>
              <a:tabLst>
                <a:tab pos="265113" algn="l"/>
              </a:tabLst>
            </a:pPr>
            <a:r>
              <a:rPr lang="en-CA" dirty="0"/>
              <a:t>[1]	P. </a:t>
            </a:r>
            <a:r>
              <a:rPr lang="en-CA" dirty="0" err="1"/>
              <a:t>Reinhed</a:t>
            </a:r>
            <a:r>
              <a:rPr lang="en-CA" dirty="0"/>
              <a:t>, A. Orbán, J. Werner, S. Rosén, R.D. Thomas, I. </a:t>
            </a:r>
            <a:r>
              <a:rPr lang="en-CA" dirty="0" err="1"/>
              <a:t>Kashperka</a:t>
            </a:r>
            <a:r>
              <a:rPr lang="en-CA" dirty="0"/>
              <a:t>, H.A. Johansson, D. Misra, L. 	</a:t>
            </a:r>
            <a:r>
              <a:rPr lang="en-CA" dirty="0" err="1"/>
              <a:t>Brännholm</a:t>
            </a:r>
            <a:r>
              <a:rPr lang="en-CA" dirty="0"/>
              <a:t>, M. </a:t>
            </a:r>
            <a:r>
              <a:rPr lang="en-CA" dirty="0" err="1"/>
              <a:t>Björkhage</a:t>
            </a:r>
            <a:r>
              <a:rPr lang="en-CA" dirty="0"/>
              <a:t>, H. Cederquist, H.T. Schmidt, “</a:t>
            </a:r>
            <a:r>
              <a:rPr lang="en-CA" i="1" dirty="0"/>
              <a:t>Precision lifetime measurements of He⁻ in a 	cryogenic electrostatic ion-beam trap</a:t>
            </a:r>
            <a:r>
              <a:rPr lang="en-CA" dirty="0"/>
              <a:t>”, Phys Rev Lett. 103 (2009) 213002. </a:t>
            </a:r>
          </a:p>
        </p:txBody>
      </p:sp>
      <p:cxnSp>
        <p:nvCxnSpPr>
          <p:cNvPr id="12" name="Straight Arrow Connector 11">
            <a:extLst>
              <a:ext uri="{FF2B5EF4-FFF2-40B4-BE49-F238E27FC236}">
                <a16:creationId xmlns:a16="http://schemas.microsoft.com/office/drawing/2014/main" id="{CC6EC8E3-46AD-B5CC-DCC7-5B1857620989}"/>
              </a:ext>
            </a:extLst>
          </p:cNvPr>
          <p:cNvCxnSpPr>
            <a:cxnSpLocks/>
          </p:cNvCxnSpPr>
          <p:nvPr/>
        </p:nvCxnSpPr>
        <p:spPr>
          <a:xfrm flipV="1">
            <a:off x="3159232" y="2626470"/>
            <a:ext cx="0" cy="777791"/>
          </a:xfrm>
          <a:prstGeom prst="straightConnector1">
            <a:avLst/>
          </a:prstGeom>
          <a:ln w="57150">
            <a:solidFill>
              <a:srgbClr val="00B05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0" name="Arc 9">
            <a:extLst>
              <a:ext uri="{FF2B5EF4-FFF2-40B4-BE49-F238E27FC236}">
                <a16:creationId xmlns:a16="http://schemas.microsoft.com/office/drawing/2014/main" id="{FC478866-DEA9-C6F5-DD6C-D2337EE68C53}"/>
              </a:ext>
            </a:extLst>
          </p:cNvPr>
          <p:cNvSpPr/>
          <p:nvPr/>
        </p:nvSpPr>
        <p:spPr>
          <a:xfrm rot="5400000" flipH="1">
            <a:off x="2028450" y="2930436"/>
            <a:ext cx="1325564" cy="936000"/>
          </a:xfrm>
          <a:prstGeom prst="arc">
            <a:avLst>
              <a:gd name="adj1" fmla="val 16200000"/>
              <a:gd name="adj2" fmla="val 20285849"/>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 name="Arc 10">
            <a:extLst>
              <a:ext uri="{FF2B5EF4-FFF2-40B4-BE49-F238E27FC236}">
                <a16:creationId xmlns:a16="http://schemas.microsoft.com/office/drawing/2014/main" id="{5C2A7154-24F4-0647-AFC1-01730F3F688D}"/>
              </a:ext>
            </a:extLst>
          </p:cNvPr>
          <p:cNvSpPr/>
          <p:nvPr/>
        </p:nvSpPr>
        <p:spPr>
          <a:xfrm rot="5400000" flipH="1">
            <a:off x="2341947" y="2936427"/>
            <a:ext cx="698569" cy="936000"/>
          </a:xfrm>
          <a:prstGeom prst="arc">
            <a:avLst>
              <a:gd name="adj1" fmla="val 16200000"/>
              <a:gd name="adj2" fmla="val 20747932"/>
            </a:avLst>
          </a:prstGeom>
          <a:ln w="57150">
            <a:solidFill>
              <a:srgbClr val="7030A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18" name="Arc 117">
            <a:extLst>
              <a:ext uri="{FF2B5EF4-FFF2-40B4-BE49-F238E27FC236}">
                <a16:creationId xmlns:a16="http://schemas.microsoft.com/office/drawing/2014/main" id="{B0693A93-3B61-C784-37B4-BBC0498ECEDD}"/>
              </a:ext>
            </a:extLst>
          </p:cNvPr>
          <p:cNvSpPr/>
          <p:nvPr/>
        </p:nvSpPr>
        <p:spPr>
          <a:xfrm rot="16200000">
            <a:off x="3144399" y="2924651"/>
            <a:ext cx="913678" cy="881196"/>
          </a:xfrm>
          <a:prstGeom prst="arc">
            <a:avLst>
              <a:gd name="adj1" fmla="val 16200000"/>
              <a:gd name="adj2" fmla="val 21583217"/>
            </a:avLst>
          </a:prstGeom>
          <a:ln w="57150">
            <a:solidFill>
              <a:schemeClr val="accent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cxnSp>
        <p:nvCxnSpPr>
          <p:cNvPr id="237" name="Straight Arrow Connector 236">
            <a:extLst>
              <a:ext uri="{FF2B5EF4-FFF2-40B4-BE49-F238E27FC236}">
                <a16:creationId xmlns:a16="http://schemas.microsoft.com/office/drawing/2014/main" id="{D3BDA4D5-BF00-8253-8BF4-88760E58CF5A}"/>
              </a:ext>
            </a:extLst>
          </p:cNvPr>
          <p:cNvCxnSpPr>
            <a:cxnSpLocks/>
            <a:endCxn id="118" idx="0"/>
          </p:cNvCxnSpPr>
          <p:nvPr/>
        </p:nvCxnSpPr>
        <p:spPr>
          <a:xfrm flipV="1">
            <a:off x="3160640" y="3365249"/>
            <a:ext cx="0" cy="560828"/>
          </a:xfrm>
          <a:prstGeom prst="straightConnector1">
            <a:avLst/>
          </a:prstGeom>
          <a:ln w="571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EEEE1EF4-5D86-6C5A-E15E-D7BBD1BC921E}"/>
              </a:ext>
            </a:extLst>
          </p:cNvPr>
          <p:cNvSpPr txBox="1"/>
          <p:nvPr/>
        </p:nvSpPr>
        <p:spPr>
          <a:xfrm>
            <a:off x="3859874" y="2303304"/>
            <a:ext cx="972101" cy="646331"/>
          </a:xfrm>
          <a:prstGeom prst="rect">
            <a:avLst/>
          </a:prstGeom>
          <a:noFill/>
        </p:spPr>
        <p:txBody>
          <a:bodyPr wrap="square" rtlCol="0">
            <a:spAutoFit/>
          </a:bodyPr>
          <a:lstStyle/>
          <a:p>
            <a:pPr algn="ctr"/>
            <a:r>
              <a:rPr lang="en-CA" dirty="0">
                <a:solidFill>
                  <a:schemeClr val="accent1"/>
                </a:solidFill>
                <a:latin typeface="Times" panose="02020603050405020304" pitchFamily="18" charset="0"/>
                <a:cs typeface="Times" panose="02020603050405020304" pitchFamily="18" charset="0"/>
              </a:rPr>
              <a:t>35 keV He⁻</a:t>
            </a:r>
          </a:p>
        </p:txBody>
      </p:sp>
      <p:sp>
        <p:nvSpPr>
          <p:cNvPr id="19" name="TextBox 18">
            <a:extLst>
              <a:ext uri="{FF2B5EF4-FFF2-40B4-BE49-F238E27FC236}">
                <a16:creationId xmlns:a16="http://schemas.microsoft.com/office/drawing/2014/main" id="{1A0AE165-3539-34D0-E805-E37C05719A8B}"/>
              </a:ext>
            </a:extLst>
          </p:cNvPr>
          <p:cNvSpPr txBox="1"/>
          <p:nvPr/>
        </p:nvSpPr>
        <p:spPr>
          <a:xfrm>
            <a:off x="4476109" y="4371189"/>
            <a:ext cx="582391" cy="369332"/>
          </a:xfrm>
          <a:prstGeom prst="rect">
            <a:avLst/>
          </a:prstGeom>
          <a:noFill/>
        </p:spPr>
        <p:txBody>
          <a:bodyPr wrap="square" rtlCol="0">
            <a:spAutoFit/>
          </a:bodyPr>
          <a:lstStyle/>
          <a:p>
            <a:pPr algn="r"/>
            <a:r>
              <a:rPr lang="en-CA" dirty="0">
                <a:solidFill>
                  <a:srgbClr val="54585A"/>
                </a:solidFill>
                <a:latin typeface="Times" panose="02020603050405020304" pitchFamily="18" charset="0"/>
                <a:cs typeface="Times" panose="02020603050405020304" pitchFamily="18" charset="0"/>
              </a:rPr>
              <a:t>0 V</a:t>
            </a:r>
          </a:p>
        </p:txBody>
      </p:sp>
      <p:sp>
        <p:nvSpPr>
          <p:cNvPr id="20" name="TextBox 19">
            <a:extLst>
              <a:ext uri="{FF2B5EF4-FFF2-40B4-BE49-F238E27FC236}">
                <a16:creationId xmlns:a16="http://schemas.microsoft.com/office/drawing/2014/main" id="{07BC2722-0A0E-50A9-81C0-50C33B79A14C}"/>
              </a:ext>
            </a:extLst>
          </p:cNvPr>
          <p:cNvSpPr txBox="1"/>
          <p:nvPr/>
        </p:nvSpPr>
        <p:spPr>
          <a:xfrm>
            <a:off x="6300350" y="4376078"/>
            <a:ext cx="795211" cy="369332"/>
          </a:xfrm>
          <a:prstGeom prst="rect">
            <a:avLst/>
          </a:prstGeom>
          <a:noFill/>
        </p:spPr>
        <p:txBody>
          <a:bodyPr wrap="square" rtlCol="0">
            <a:spAutoFit/>
          </a:bodyPr>
          <a:lstStyle/>
          <a:p>
            <a:pPr algn="ctr"/>
            <a:r>
              <a:rPr lang="en-CA" dirty="0">
                <a:solidFill>
                  <a:srgbClr val="54585A"/>
                </a:solidFill>
                <a:latin typeface="Times" panose="02020603050405020304" pitchFamily="18" charset="0"/>
                <a:cs typeface="Times" panose="02020603050405020304" pitchFamily="18" charset="0"/>
              </a:rPr>
              <a:t>1 MV</a:t>
            </a:r>
          </a:p>
        </p:txBody>
      </p:sp>
      <p:sp>
        <p:nvSpPr>
          <p:cNvPr id="21" name="TextBox 20">
            <a:extLst>
              <a:ext uri="{FF2B5EF4-FFF2-40B4-BE49-F238E27FC236}">
                <a16:creationId xmlns:a16="http://schemas.microsoft.com/office/drawing/2014/main" id="{4F1040EA-65DA-0558-1322-FE0D8413F70B}"/>
              </a:ext>
            </a:extLst>
          </p:cNvPr>
          <p:cNvSpPr txBox="1"/>
          <p:nvPr/>
        </p:nvSpPr>
        <p:spPr>
          <a:xfrm>
            <a:off x="8323008" y="4375109"/>
            <a:ext cx="582391" cy="369332"/>
          </a:xfrm>
          <a:prstGeom prst="rect">
            <a:avLst/>
          </a:prstGeom>
          <a:noFill/>
        </p:spPr>
        <p:txBody>
          <a:bodyPr wrap="square" rtlCol="0">
            <a:spAutoFit/>
          </a:bodyPr>
          <a:lstStyle/>
          <a:p>
            <a:pPr algn="r"/>
            <a:r>
              <a:rPr lang="en-CA" dirty="0">
                <a:solidFill>
                  <a:srgbClr val="54585A"/>
                </a:solidFill>
                <a:latin typeface="Times" panose="02020603050405020304" pitchFamily="18" charset="0"/>
                <a:cs typeface="Times" panose="02020603050405020304" pitchFamily="18" charset="0"/>
              </a:rPr>
              <a:t>0 V</a:t>
            </a:r>
          </a:p>
        </p:txBody>
      </p:sp>
      <p:cxnSp>
        <p:nvCxnSpPr>
          <p:cNvPr id="25" name="Straight Arrow Connector 24">
            <a:extLst>
              <a:ext uri="{FF2B5EF4-FFF2-40B4-BE49-F238E27FC236}">
                <a16:creationId xmlns:a16="http://schemas.microsoft.com/office/drawing/2014/main" id="{FD87A65C-FEB8-447E-0084-E752421BFD77}"/>
              </a:ext>
            </a:extLst>
          </p:cNvPr>
          <p:cNvCxnSpPr>
            <a:stCxn id="19" idx="3"/>
            <a:endCxn id="20" idx="1"/>
          </p:cNvCxnSpPr>
          <p:nvPr/>
        </p:nvCxnSpPr>
        <p:spPr>
          <a:xfrm>
            <a:off x="5058500" y="4555855"/>
            <a:ext cx="1241850" cy="488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41" name="Straight Arrow Connector 40">
            <a:extLst>
              <a:ext uri="{FF2B5EF4-FFF2-40B4-BE49-F238E27FC236}">
                <a16:creationId xmlns:a16="http://schemas.microsoft.com/office/drawing/2014/main" id="{A204C9DD-448A-721D-0C22-DB9624EBD34F}"/>
              </a:ext>
            </a:extLst>
          </p:cNvPr>
          <p:cNvCxnSpPr>
            <a:cxnSpLocks/>
            <a:stCxn id="20" idx="3"/>
            <a:endCxn id="21" idx="1"/>
          </p:cNvCxnSpPr>
          <p:nvPr/>
        </p:nvCxnSpPr>
        <p:spPr>
          <a:xfrm flipV="1">
            <a:off x="7095561" y="4559775"/>
            <a:ext cx="1227447" cy="969"/>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53" name="TextBox 52">
            <a:extLst>
              <a:ext uri="{FF2B5EF4-FFF2-40B4-BE49-F238E27FC236}">
                <a16:creationId xmlns:a16="http://schemas.microsoft.com/office/drawing/2014/main" id="{C59948E0-D9B9-1B1E-8FC6-0D3F898AF51B}"/>
              </a:ext>
            </a:extLst>
          </p:cNvPr>
          <p:cNvSpPr txBox="1"/>
          <p:nvPr/>
        </p:nvSpPr>
        <p:spPr>
          <a:xfrm>
            <a:off x="8472892" y="2303326"/>
            <a:ext cx="1649701" cy="646331"/>
          </a:xfrm>
          <a:prstGeom prst="rect">
            <a:avLst/>
          </a:prstGeom>
          <a:noFill/>
        </p:spPr>
        <p:txBody>
          <a:bodyPr wrap="square" rtlCol="0">
            <a:spAutoFit/>
          </a:bodyPr>
          <a:lstStyle/>
          <a:p>
            <a:pPr algn="ctr"/>
            <a:r>
              <a:rPr lang="en-CA" dirty="0">
                <a:solidFill>
                  <a:srgbClr val="FF0000"/>
                </a:solidFill>
                <a:latin typeface="Times" panose="02020603050405020304" pitchFamily="18" charset="0"/>
                <a:cs typeface="Times" panose="02020603050405020304" pitchFamily="18" charset="0"/>
              </a:rPr>
              <a:t>~2 MeV He⁺</a:t>
            </a:r>
          </a:p>
          <a:p>
            <a:pPr algn="ctr"/>
            <a:r>
              <a:rPr lang="en-CA" dirty="0">
                <a:solidFill>
                  <a:srgbClr val="7030A0"/>
                </a:solidFill>
                <a:latin typeface="Times" panose="02020603050405020304" pitchFamily="18" charset="0"/>
                <a:cs typeface="Times" panose="02020603050405020304" pitchFamily="18" charset="0"/>
              </a:rPr>
              <a:t>~3 MeV He²⁺</a:t>
            </a:r>
          </a:p>
        </p:txBody>
      </p:sp>
      <p:sp>
        <p:nvSpPr>
          <p:cNvPr id="59" name="TextBox 58">
            <a:extLst>
              <a:ext uri="{FF2B5EF4-FFF2-40B4-BE49-F238E27FC236}">
                <a16:creationId xmlns:a16="http://schemas.microsoft.com/office/drawing/2014/main" id="{F77392F4-023B-376F-2614-E3351F804BFF}"/>
              </a:ext>
            </a:extLst>
          </p:cNvPr>
          <p:cNvSpPr txBox="1"/>
          <p:nvPr/>
        </p:nvSpPr>
        <p:spPr>
          <a:xfrm>
            <a:off x="6197599" y="2105061"/>
            <a:ext cx="972101" cy="646331"/>
          </a:xfrm>
          <a:prstGeom prst="rect">
            <a:avLst/>
          </a:prstGeom>
          <a:noFill/>
        </p:spPr>
        <p:txBody>
          <a:bodyPr wrap="square" rtlCol="0">
            <a:spAutoFit/>
          </a:bodyPr>
          <a:lstStyle/>
          <a:p>
            <a:pPr algn="ctr"/>
            <a:r>
              <a:rPr lang="en-CA" dirty="0">
                <a:solidFill>
                  <a:schemeClr val="accent1"/>
                </a:solidFill>
                <a:latin typeface="Times" panose="02020603050405020304" pitchFamily="18" charset="0"/>
                <a:cs typeface="Times" panose="02020603050405020304" pitchFamily="18" charset="0"/>
              </a:rPr>
              <a:t>~1 MeV He⁻</a:t>
            </a:r>
          </a:p>
        </p:txBody>
      </p:sp>
      <p:sp>
        <p:nvSpPr>
          <p:cNvPr id="68" name="TextBox 67">
            <a:extLst>
              <a:ext uri="{FF2B5EF4-FFF2-40B4-BE49-F238E27FC236}">
                <a16:creationId xmlns:a16="http://schemas.microsoft.com/office/drawing/2014/main" id="{7515B55C-6342-DEC4-58A8-94AD33BD56FE}"/>
              </a:ext>
            </a:extLst>
          </p:cNvPr>
          <p:cNvSpPr txBox="1"/>
          <p:nvPr/>
        </p:nvSpPr>
        <p:spPr>
          <a:xfrm>
            <a:off x="6197599" y="3096577"/>
            <a:ext cx="972101" cy="646331"/>
          </a:xfrm>
          <a:prstGeom prst="rect">
            <a:avLst/>
          </a:prstGeom>
          <a:noFill/>
        </p:spPr>
        <p:txBody>
          <a:bodyPr wrap="square" rtlCol="0">
            <a:spAutoFit/>
          </a:bodyPr>
          <a:lstStyle/>
          <a:p>
            <a:pPr algn="ctr"/>
            <a:r>
              <a:rPr lang="en-CA" dirty="0">
                <a:solidFill>
                  <a:srgbClr val="FF0000"/>
                </a:solidFill>
                <a:latin typeface="Times" panose="02020603050405020304" pitchFamily="18" charset="0"/>
                <a:cs typeface="Times" panose="02020603050405020304" pitchFamily="18" charset="0"/>
              </a:rPr>
              <a:t>~1 MeV He⁺</a:t>
            </a:r>
          </a:p>
        </p:txBody>
      </p:sp>
      <p:cxnSp>
        <p:nvCxnSpPr>
          <p:cNvPr id="69" name="Straight Arrow Connector 68">
            <a:extLst>
              <a:ext uri="{FF2B5EF4-FFF2-40B4-BE49-F238E27FC236}">
                <a16:creationId xmlns:a16="http://schemas.microsoft.com/office/drawing/2014/main" id="{8E287220-B193-7AF3-3C02-A460085F5E3E}"/>
              </a:ext>
            </a:extLst>
          </p:cNvPr>
          <p:cNvCxnSpPr>
            <a:cxnSpLocks/>
          </p:cNvCxnSpPr>
          <p:nvPr/>
        </p:nvCxnSpPr>
        <p:spPr>
          <a:xfrm>
            <a:off x="4663976" y="5738699"/>
            <a:ext cx="507142" cy="1494"/>
          </a:xfrm>
          <a:prstGeom prst="straightConnector1">
            <a:avLst/>
          </a:prstGeom>
          <a:ln w="57150">
            <a:solidFill>
              <a:srgbClr val="00B05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2" name="Straight Arrow Connector 71">
            <a:extLst>
              <a:ext uri="{FF2B5EF4-FFF2-40B4-BE49-F238E27FC236}">
                <a16:creationId xmlns:a16="http://schemas.microsoft.com/office/drawing/2014/main" id="{1D7BD3D2-46F2-CF61-3FE5-B610B6FF3B91}"/>
              </a:ext>
            </a:extLst>
          </p:cNvPr>
          <p:cNvCxnSpPr>
            <a:cxnSpLocks/>
          </p:cNvCxnSpPr>
          <p:nvPr/>
        </p:nvCxnSpPr>
        <p:spPr>
          <a:xfrm>
            <a:off x="4663976" y="6000073"/>
            <a:ext cx="507142" cy="1494"/>
          </a:xfrm>
          <a:prstGeom prst="straightConnector1">
            <a:avLst/>
          </a:prstGeom>
          <a:ln w="571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280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40"/>
                                        </p:tgtEl>
                                        <p:attrNameLst>
                                          <p:attrName>style.visibility</p:attrName>
                                        </p:attrNameLst>
                                      </p:cBhvr>
                                      <p:to>
                                        <p:strVal val="visible"/>
                                      </p:to>
                                    </p:set>
                                  </p:childTnLst>
                                </p:cTn>
                              </p:par>
                              <p:par>
                                <p:cTn id="13" presetID="1" presetClass="exit" presetSubtype="0" fill="hold" nodeType="withEffect">
                                  <p:stCondLst>
                                    <p:cond delay="0"/>
                                  </p:stCondLst>
                                  <p:childTnLst>
                                    <p:set>
                                      <p:cBhvr>
                                        <p:cTn id="14" dur="1" fill="hold">
                                          <p:stCondLst>
                                            <p:cond delay="0"/>
                                          </p:stCondLst>
                                        </p:cTn>
                                        <p:tgtEl>
                                          <p:spTgt spid="64"/>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20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p:bldP spid="236" grpId="0" animBg="1"/>
      <p:bldP spid="239" grpId="0" animBg="1"/>
      <p:bldP spid="240"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C4750-55A5-B9BB-CA33-258FD9459975}"/>
            </a:ext>
          </a:extLst>
        </p:cNvPr>
        <p:cNvGrpSpPr/>
        <p:nvPr/>
      </p:nvGrpSpPr>
      <p:grpSpPr>
        <a:xfrm>
          <a:off x="0" y="0"/>
          <a:ext cx="0" cy="0"/>
          <a:chOff x="0" y="0"/>
          <a:chExt cx="0" cy="0"/>
        </a:xfrm>
      </p:grpSpPr>
      <p:sp>
        <p:nvSpPr>
          <p:cNvPr id="80" name="Arc 79">
            <a:extLst>
              <a:ext uri="{FF2B5EF4-FFF2-40B4-BE49-F238E27FC236}">
                <a16:creationId xmlns:a16="http://schemas.microsoft.com/office/drawing/2014/main" id="{EF7E1B1D-29A4-1858-69A0-0890FA2EEC07}"/>
              </a:ext>
            </a:extLst>
          </p:cNvPr>
          <p:cNvSpPr/>
          <p:nvPr/>
        </p:nvSpPr>
        <p:spPr>
          <a:xfrm>
            <a:off x="2580076" y="1882888"/>
            <a:ext cx="1080000" cy="2736000"/>
          </a:xfrm>
          <a:prstGeom prst="arc">
            <a:avLst>
              <a:gd name="adj1" fmla="val 13629639"/>
              <a:gd name="adj2" fmla="val 16201359"/>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2" name="Title 1">
            <a:extLst>
              <a:ext uri="{FF2B5EF4-FFF2-40B4-BE49-F238E27FC236}">
                <a16:creationId xmlns:a16="http://schemas.microsoft.com/office/drawing/2014/main" id="{72E1A60C-DBE4-3570-B07B-196E11A4FA59}"/>
              </a:ext>
            </a:extLst>
          </p:cNvPr>
          <p:cNvSpPr>
            <a:spLocks noGrp="1"/>
          </p:cNvSpPr>
          <p:nvPr>
            <p:ph type="title"/>
          </p:nvPr>
        </p:nvSpPr>
        <p:spPr/>
        <p:txBody>
          <a:bodyPr>
            <a:normAutofit/>
          </a:bodyPr>
          <a:lstStyle/>
          <a:p>
            <a:r>
              <a:rPr lang="en-CA" dirty="0"/>
              <a:t>Vapour Charge Exchange Cell</a:t>
            </a:r>
          </a:p>
        </p:txBody>
      </p:sp>
      <p:sp>
        <p:nvSpPr>
          <p:cNvPr id="3" name="Date Placeholder 2">
            <a:extLst>
              <a:ext uri="{FF2B5EF4-FFF2-40B4-BE49-F238E27FC236}">
                <a16:creationId xmlns:a16="http://schemas.microsoft.com/office/drawing/2014/main" id="{235CDA29-032D-20E4-E16C-AD3A431EBA25}"/>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2B787DA5-F504-788E-D8B1-701650ABD34F}"/>
              </a:ext>
            </a:extLst>
          </p:cNvPr>
          <p:cNvSpPr>
            <a:spLocks noGrp="1"/>
          </p:cNvSpPr>
          <p:nvPr>
            <p:ph type="sldNum" sz="quarter" idx="12"/>
          </p:nvPr>
        </p:nvSpPr>
        <p:spPr/>
        <p:txBody>
          <a:bodyPr/>
          <a:lstStyle/>
          <a:p>
            <a:fld id="{CC4A04E3-866B-424A-9F33-40E3799F4726}" type="slidenum">
              <a:rPr lang="en-US" smtClean="0"/>
              <a:t>31</a:t>
            </a:fld>
            <a:endParaRPr lang="en-US" dirty="0"/>
          </a:p>
        </p:txBody>
      </p:sp>
      <p:sp>
        <p:nvSpPr>
          <p:cNvPr id="9" name="Freeform: Shape 8">
            <a:extLst>
              <a:ext uri="{FF2B5EF4-FFF2-40B4-BE49-F238E27FC236}">
                <a16:creationId xmlns:a16="http://schemas.microsoft.com/office/drawing/2014/main" id="{54FBBC2C-A9BF-DFDE-7D64-598551500D06}"/>
              </a:ext>
            </a:extLst>
          </p:cNvPr>
          <p:cNvSpPr/>
          <p:nvPr/>
        </p:nvSpPr>
        <p:spPr>
          <a:xfrm>
            <a:off x="3110269" y="1882889"/>
            <a:ext cx="5757706" cy="3178175"/>
          </a:xfrm>
          <a:custGeom>
            <a:avLst/>
            <a:gdLst>
              <a:gd name="connsiteX0" fmla="*/ 0 w 5757706"/>
              <a:gd name="connsiteY0" fmla="*/ 0 h 3178175"/>
              <a:gd name="connsiteX1" fmla="*/ 5757706 w 5757706"/>
              <a:gd name="connsiteY1" fmla="*/ 0 h 3178175"/>
              <a:gd name="connsiteX2" fmla="*/ 5757706 w 5757706"/>
              <a:gd name="connsiteY2" fmla="*/ 2743200 h 3178175"/>
              <a:gd name="connsiteX3" fmla="*/ 3923881 w 5757706"/>
              <a:gd name="connsiteY3" fmla="*/ 2743200 h 3178175"/>
              <a:gd name="connsiteX4" fmla="*/ 3923881 w 5757706"/>
              <a:gd name="connsiteY4" fmla="*/ 3178175 h 3178175"/>
              <a:gd name="connsiteX5" fmla="*/ 1833824 w 5757706"/>
              <a:gd name="connsiteY5" fmla="*/ 3178175 h 3178175"/>
              <a:gd name="connsiteX6" fmla="*/ 1833824 w 5757706"/>
              <a:gd name="connsiteY6" fmla="*/ 2743200 h 3178175"/>
              <a:gd name="connsiteX7" fmla="*/ 0 w 5757706"/>
              <a:gd name="connsiteY7" fmla="*/ 2743200 h 3178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57706" h="3178175">
                <a:moveTo>
                  <a:pt x="0" y="0"/>
                </a:moveTo>
                <a:lnTo>
                  <a:pt x="5757706" y="0"/>
                </a:lnTo>
                <a:lnTo>
                  <a:pt x="5757706" y="2743200"/>
                </a:lnTo>
                <a:lnTo>
                  <a:pt x="3923881" y="2743200"/>
                </a:lnTo>
                <a:lnTo>
                  <a:pt x="3923881" y="3178175"/>
                </a:lnTo>
                <a:lnTo>
                  <a:pt x="1833824" y="3178175"/>
                </a:lnTo>
                <a:lnTo>
                  <a:pt x="1833824" y="2743200"/>
                </a:lnTo>
                <a:lnTo>
                  <a:pt x="0" y="2743200"/>
                </a:lnTo>
                <a:close/>
              </a:path>
            </a:pathLst>
          </a:cu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a:p>
        </p:txBody>
      </p:sp>
      <p:sp>
        <p:nvSpPr>
          <p:cNvPr id="8" name="Rectangle 7">
            <a:extLst>
              <a:ext uri="{FF2B5EF4-FFF2-40B4-BE49-F238E27FC236}">
                <a16:creationId xmlns:a16="http://schemas.microsoft.com/office/drawing/2014/main" id="{8D3B9152-59FC-2C60-1932-07732CDD9D45}"/>
              </a:ext>
            </a:extLst>
          </p:cNvPr>
          <p:cNvSpPr/>
          <p:nvPr/>
        </p:nvSpPr>
        <p:spPr>
          <a:xfrm>
            <a:off x="4714656" y="5061064"/>
            <a:ext cx="2548933" cy="161932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rgbClr val="54585A"/>
              </a:solidFill>
              <a:latin typeface="Times" panose="02020603050405020304" pitchFamily="18" charset="0"/>
              <a:cs typeface="Times" panose="02020603050405020304" pitchFamily="18" charset="0"/>
            </a:endParaRPr>
          </a:p>
        </p:txBody>
      </p:sp>
      <p:sp>
        <p:nvSpPr>
          <p:cNvPr id="16" name="Rectangle 15">
            <a:extLst>
              <a:ext uri="{FF2B5EF4-FFF2-40B4-BE49-F238E27FC236}">
                <a16:creationId xmlns:a16="http://schemas.microsoft.com/office/drawing/2014/main" id="{18498544-EE93-C8DE-34F5-8F96A00875C4}"/>
              </a:ext>
            </a:extLst>
          </p:cNvPr>
          <p:cNvSpPr/>
          <p:nvPr/>
        </p:nvSpPr>
        <p:spPr>
          <a:xfrm>
            <a:off x="5122009" y="5033749"/>
            <a:ext cx="1775179"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a:extLst>
              <a:ext uri="{FF2B5EF4-FFF2-40B4-BE49-F238E27FC236}">
                <a16:creationId xmlns:a16="http://schemas.microsoft.com/office/drawing/2014/main" id="{98DE8878-06AD-B0C6-0203-A83507E8EAD7}"/>
              </a:ext>
            </a:extLst>
          </p:cNvPr>
          <p:cNvSpPr txBox="1"/>
          <p:nvPr/>
        </p:nvSpPr>
        <p:spPr>
          <a:xfrm>
            <a:off x="9795191" y="5091209"/>
            <a:ext cx="2266850" cy="646331"/>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Gas / Vapour</a:t>
            </a:r>
          </a:p>
          <a:p>
            <a:r>
              <a:rPr lang="en-CA" dirty="0">
                <a:solidFill>
                  <a:srgbClr val="54585A"/>
                </a:solidFill>
                <a:latin typeface="Times" panose="02020603050405020304" pitchFamily="18" charset="0"/>
                <a:cs typeface="Times" panose="02020603050405020304" pitchFamily="18" charset="0"/>
              </a:rPr>
              <a:t>(ex: </a:t>
            </a:r>
            <a:r>
              <a:rPr lang="en-CA" dirty="0">
                <a:latin typeface="Times" panose="02020603050405020304" pitchFamily="18" charset="0"/>
                <a:cs typeface="Times" panose="02020603050405020304" pitchFamily="18" charset="0"/>
              </a:rPr>
              <a:t>Mg</a:t>
            </a:r>
            <a:r>
              <a:rPr lang="en-CA" dirty="0">
                <a:solidFill>
                  <a:srgbClr val="54585A"/>
                </a:solidFill>
                <a:latin typeface="Times" panose="02020603050405020304" pitchFamily="18" charset="0"/>
                <a:cs typeface="Times" panose="02020603050405020304" pitchFamily="18" charset="0"/>
              </a:rPr>
              <a:t>)</a:t>
            </a:r>
          </a:p>
        </p:txBody>
      </p:sp>
      <p:sp>
        <p:nvSpPr>
          <p:cNvPr id="37" name="TextBox 36">
            <a:extLst>
              <a:ext uri="{FF2B5EF4-FFF2-40B4-BE49-F238E27FC236}">
                <a16:creationId xmlns:a16="http://schemas.microsoft.com/office/drawing/2014/main" id="{B4543FB4-762F-02F2-B83B-FA93D19BEBCF}"/>
              </a:ext>
            </a:extLst>
          </p:cNvPr>
          <p:cNvSpPr txBox="1"/>
          <p:nvPr/>
        </p:nvSpPr>
        <p:spPr>
          <a:xfrm>
            <a:off x="726647" y="2971534"/>
            <a:ext cx="568419" cy="369332"/>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r>
              <a:rPr lang="en-CA" dirty="0">
                <a:solidFill>
                  <a:srgbClr val="FF0000"/>
                </a:solidFill>
              </a:rPr>
              <a:t>He⁺</a:t>
            </a:r>
          </a:p>
        </p:txBody>
      </p:sp>
      <p:sp>
        <p:nvSpPr>
          <p:cNvPr id="38" name="TextBox 37">
            <a:extLst>
              <a:ext uri="{FF2B5EF4-FFF2-40B4-BE49-F238E27FC236}">
                <a16:creationId xmlns:a16="http://schemas.microsoft.com/office/drawing/2014/main" id="{57A2217D-F5EF-AF93-C714-0A6AD5C90BC2}"/>
              </a:ext>
            </a:extLst>
          </p:cNvPr>
          <p:cNvSpPr txBox="1"/>
          <p:nvPr/>
        </p:nvSpPr>
        <p:spPr>
          <a:xfrm>
            <a:off x="10855115" y="2575043"/>
            <a:ext cx="610238" cy="1200329"/>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endParaRPr lang="en-CA" dirty="0">
              <a:solidFill>
                <a:srgbClr val="7030A0"/>
              </a:solidFill>
            </a:endParaRPr>
          </a:p>
          <a:p>
            <a:r>
              <a:rPr lang="en-CA" dirty="0">
                <a:solidFill>
                  <a:srgbClr val="FF0000"/>
                </a:solidFill>
              </a:rPr>
              <a:t>He⁺</a:t>
            </a:r>
          </a:p>
          <a:p>
            <a:endParaRPr lang="en-CA" dirty="0">
              <a:solidFill>
                <a:srgbClr val="00B050"/>
              </a:solidFill>
            </a:endParaRPr>
          </a:p>
          <a:p>
            <a:endParaRPr lang="en-CA" dirty="0">
              <a:solidFill>
                <a:schemeClr val="accent1"/>
              </a:solidFill>
            </a:endParaRPr>
          </a:p>
        </p:txBody>
      </p:sp>
      <p:sp>
        <p:nvSpPr>
          <p:cNvPr id="13" name="Freeform: Shape 12">
            <a:extLst>
              <a:ext uri="{FF2B5EF4-FFF2-40B4-BE49-F238E27FC236}">
                <a16:creationId xmlns:a16="http://schemas.microsoft.com/office/drawing/2014/main" id="{E8AADD94-24E9-B7B4-9AE1-066ED636F1EB}"/>
              </a:ext>
            </a:extLst>
          </p:cNvPr>
          <p:cNvSpPr/>
          <p:nvPr/>
        </p:nvSpPr>
        <p:spPr>
          <a:xfrm>
            <a:off x="3941350" y="2415783"/>
            <a:ext cx="5293464" cy="2960085"/>
          </a:xfrm>
          <a:custGeom>
            <a:avLst/>
            <a:gdLst>
              <a:gd name="connsiteX0" fmla="*/ 0 w 5293464"/>
              <a:gd name="connsiteY0" fmla="*/ 0 h 2960085"/>
              <a:gd name="connsiteX1" fmla="*/ 4095541 w 5293464"/>
              <a:gd name="connsiteY1" fmla="*/ 0 h 2960085"/>
              <a:gd name="connsiteX2" fmla="*/ 4095541 w 5293464"/>
              <a:gd name="connsiteY2" fmla="*/ 1607736 h 2960085"/>
              <a:gd name="connsiteX3" fmla="*/ 3889464 w 5293464"/>
              <a:gd name="connsiteY3" fmla="*/ 1607736 h 2960085"/>
              <a:gd name="connsiteX4" fmla="*/ 3889464 w 5293464"/>
              <a:gd name="connsiteY4" fmla="*/ 2780085 h 2960085"/>
              <a:gd name="connsiteX5" fmla="*/ 5293464 w 5293464"/>
              <a:gd name="connsiteY5" fmla="*/ 2780085 h 2960085"/>
              <a:gd name="connsiteX6" fmla="*/ 5293464 w 5293464"/>
              <a:gd name="connsiteY6" fmla="*/ 2960085 h 2960085"/>
              <a:gd name="connsiteX7" fmla="*/ 3709464 w 5293464"/>
              <a:gd name="connsiteY7" fmla="*/ 2960085 h 2960085"/>
              <a:gd name="connsiteX8" fmla="*/ 3709464 w 5293464"/>
              <a:gd name="connsiteY8" fmla="*/ 2936349 h 2960085"/>
              <a:gd name="connsiteX9" fmla="*/ 3709464 w 5293464"/>
              <a:gd name="connsiteY9" fmla="*/ 2780085 h 2960085"/>
              <a:gd name="connsiteX10" fmla="*/ 3709464 w 5293464"/>
              <a:gd name="connsiteY10" fmla="*/ 1607736 h 2960085"/>
              <a:gd name="connsiteX11" fmla="*/ 0 w 5293464"/>
              <a:gd name="connsiteY11" fmla="*/ 1607736 h 29600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93464" h="2960085">
                <a:moveTo>
                  <a:pt x="0" y="0"/>
                </a:moveTo>
                <a:lnTo>
                  <a:pt x="4095541" y="0"/>
                </a:lnTo>
                <a:lnTo>
                  <a:pt x="4095541" y="1607736"/>
                </a:lnTo>
                <a:lnTo>
                  <a:pt x="3889464" y="1607736"/>
                </a:lnTo>
                <a:lnTo>
                  <a:pt x="3889464" y="2780085"/>
                </a:lnTo>
                <a:lnTo>
                  <a:pt x="5293464" y="2780085"/>
                </a:lnTo>
                <a:lnTo>
                  <a:pt x="5293464" y="2960085"/>
                </a:lnTo>
                <a:lnTo>
                  <a:pt x="3709464" y="2960085"/>
                </a:lnTo>
                <a:lnTo>
                  <a:pt x="3709464" y="2936349"/>
                </a:lnTo>
                <a:lnTo>
                  <a:pt x="3709464" y="2780085"/>
                </a:lnTo>
                <a:lnTo>
                  <a:pt x="3709464" y="1607736"/>
                </a:lnTo>
                <a:lnTo>
                  <a:pt x="0" y="1607736"/>
                </a:lnTo>
                <a:close/>
              </a:path>
            </a:pathLst>
          </a:cu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CA" dirty="0"/>
          </a:p>
        </p:txBody>
      </p:sp>
      <p:sp>
        <p:nvSpPr>
          <p:cNvPr id="32" name="Rectangle 31">
            <a:extLst>
              <a:ext uri="{FF2B5EF4-FFF2-40B4-BE49-F238E27FC236}">
                <a16:creationId xmlns:a16="http://schemas.microsoft.com/office/drawing/2014/main" id="{31A74C43-7A3C-0BA9-0B3F-A42017318747}"/>
              </a:ext>
            </a:extLst>
          </p:cNvPr>
          <p:cNvSpPr/>
          <p:nvPr/>
        </p:nvSpPr>
        <p:spPr>
          <a:xfrm>
            <a:off x="8839007" y="2707310"/>
            <a:ext cx="116089" cy="9301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7" name="Rectangle 26">
            <a:extLst>
              <a:ext uri="{FF2B5EF4-FFF2-40B4-BE49-F238E27FC236}">
                <a16:creationId xmlns:a16="http://schemas.microsoft.com/office/drawing/2014/main" id="{38142A69-5929-A5D8-0A27-8EAD89000D15}"/>
              </a:ext>
            </a:extLst>
          </p:cNvPr>
          <p:cNvSpPr/>
          <p:nvPr/>
        </p:nvSpPr>
        <p:spPr>
          <a:xfrm>
            <a:off x="2928714" y="2707310"/>
            <a:ext cx="211585" cy="93019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9" name="Straight Connector 28">
            <a:extLst>
              <a:ext uri="{FF2B5EF4-FFF2-40B4-BE49-F238E27FC236}">
                <a16:creationId xmlns:a16="http://schemas.microsoft.com/office/drawing/2014/main" id="{653893C7-4047-0475-487E-D6F0DF67E5F0}"/>
              </a:ext>
            </a:extLst>
          </p:cNvPr>
          <p:cNvCxnSpPr/>
          <p:nvPr/>
        </p:nvCxnSpPr>
        <p:spPr>
          <a:xfrm flipH="1">
            <a:off x="1395790" y="2707310"/>
            <a:ext cx="171447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C9A07E15-7F66-AA17-248C-0A04C63D0724}"/>
              </a:ext>
            </a:extLst>
          </p:cNvPr>
          <p:cNvCxnSpPr/>
          <p:nvPr/>
        </p:nvCxnSpPr>
        <p:spPr>
          <a:xfrm flipH="1">
            <a:off x="1395790" y="3637503"/>
            <a:ext cx="171447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62362C68-66F8-A16E-C307-46A9A3ED8697}"/>
              </a:ext>
            </a:extLst>
          </p:cNvPr>
          <p:cNvCxnSpPr/>
          <p:nvPr/>
        </p:nvCxnSpPr>
        <p:spPr>
          <a:xfrm flipH="1">
            <a:off x="8854122" y="2706788"/>
            <a:ext cx="1714479"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9C4E7037-EEC9-100A-8161-FE275D5C4575}"/>
              </a:ext>
            </a:extLst>
          </p:cNvPr>
          <p:cNvCxnSpPr/>
          <p:nvPr/>
        </p:nvCxnSpPr>
        <p:spPr>
          <a:xfrm flipH="1">
            <a:off x="8854122" y="3637503"/>
            <a:ext cx="1714479" cy="0"/>
          </a:xfrm>
          <a:prstGeom prst="line">
            <a:avLst/>
          </a:prstGeom>
          <a:ln w="28575"/>
        </p:spPr>
        <p:style>
          <a:lnRef idx="1">
            <a:schemeClr val="dk1"/>
          </a:lnRef>
          <a:fillRef idx="0">
            <a:schemeClr val="dk1"/>
          </a:fillRef>
          <a:effectRef idx="0">
            <a:schemeClr val="dk1"/>
          </a:effectRef>
          <a:fontRef idx="minor">
            <a:schemeClr val="tx1"/>
          </a:fontRef>
        </p:style>
      </p:cxnSp>
      <p:sp>
        <p:nvSpPr>
          <p:cNvPr id="21" name="Rectangle 20">
            <a:extLst>
              <a:ext uri="{FF2B5EF4-FFF2-40B4-BE49-F238E27FC236}">
                <a16:creationId xmlns:a16="http://schemas.microsoft.com/office/drawing/2014/main" id="{B272AA0C-026B-2D64-5316-4FE2BD8A5BC0}"/>
              </a:ext>
            </a:extLst>
          </p:cNvPr>
          <p:cNvSpPr/>
          <p:nvPr/>
        </p:nvSpPr>
        <p:spPr>
          <a:xfrm>
            <a:off x="9185196" y="5091209"/>
            <a:ext cx="232818" cy="3651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3" name="Straight Arrow Connector 22">
            <a:extLst>
              <a:ext uri="{FF2B5EF4-FFF2-40B4-BE49-F238E27FC236}">
                <a16:creationId xmlns:a16="http://schemas.microsoft.com/office/drawing/2014/main" id="{EF4243B5-9FC3-3EB6-92C2-0DAFA3C08BB6}"/>
              </a:ext>
            </a:extLst>
          </p:cNvPr>
          <p:cNvCxnSpPr>
            <a:cxnSpLocks/>
          </p:cNvCxnSpPr>
          <p:nvPr/>
        </p:nvCxnSpPr>
        <p:spPr>
          <a:xfrm flipH="1">
            <a:off x="9247826" y="5273770"/>
            <a:ext cx="483632" cy="1"/>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EBD5E9E-EC9D-F844-F0EC-0FFF4E41E1C4}"/>
              </a:ext>
            </a:extLst>
          </p:cNvPr>
          <p:cNvSpPr txBox="1"/>
          <p:nvPr/>
        </p:nvSpPr>
        <p:spPr>
          <a:xfrm>
            <a:off x="7263589" y="5972835"/>
            <a:ext cx="1694094" cy="369332"/>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Pump</a:t>
            </a:r>
          </a:p>
        </p:txBody>
      </p:sp>
      <p:sp>
        <p:nvSpPr>
          <p:cNvPr id="47" name="Partial Circle 46">
            <a:extLst>
              <a:ext uri="{FF2B5EF4-FFF2-40B4-BE49-F238E27FC236}">
                <a16:creationId xmlns:a16="http://schemas.microsoft.com/office/drawing/2014/main" id="{A773E8CC-CD47-81C7-F6E2-C838EBB2326C}"/>
              </a:ext>
            </a:extLst>
          </p:cNvPr>
          <p:cNvSpPr/>
          <p:nvPr/>
        </p:nvSpPr>
        <p:spPr>
          <a:xfrm>
            <a:off x="5011127" y="6097964"/>
            <a:ext cx="2036437" cy="323161"/>
          </a:xfrm>
          <a:prstGeom prst="pie">
            <a:avLst>
              <a:gd name="adj1" fmla="val 0"/>
              <a:gd name="adj2" fmla="val 2113621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58" name="TextBox 57">
            <a:extLst>
              <a:ext uri="{FF2B5EF4-FFF2-40B4-BE49-F238E27FC236}">
                <a16:creationId xmlns:a16="http://schemas.microsoft.com/office/drawing/2014/main" id="{9B0BD2C0-97A9-083E-E6C9-1E610D413346}"/>
              </a:ext>
            </a:extLst>
          </p:cNvPr>
          <p:cNvSpPr txBox="1"/>
          <p:nvPr/>
        </p:nvSpPr>
        <p:spPr>
          <a:xfrm>
            <a:off x="-50212" y="2701282"/>
            <a:ext cx="964620" cy="646331"/>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pPr algn="ctr"/>
            <a:r>
              <a:rPr lang="en-CA" dirty="0"/>
              <a:t>35 keV </a:t>
            </a:r>
            <a:r>
              <a:rPr lang="en-CA" dirty="0">
                <a:solidFill>
                  <a:srgbClr val="FF0000"/>
                </a:solidFill>
              </a:rPr>
              <a:t>25 mA</a:t>
            </a:r>
          </a:p>
        </p:txBody>
      </p:sp>
      <p:sp>
        <p:nvSpPr>
          <p:cNvPr id="66" name="TextBox 65">
            <a:extLst>
              <a:ext uri="{FF2B5EF4-FFF2-40B4-BE49-F238E27FC236}">
                <a16:creationId xmlns:a16="http://schemas.microsoft.com/office/drawing/2014/main" id="{05786433-7D77-7A1D-8090-B89275862C32}"/>
              </a:ext>
            </a:extLst>
          </p:cNvPr>
          <p:cNvSpPr txBox="1"/>
          <p:nvPr/>
        </p:nvSpPr>
        <p:spPr>
          <a:xfrm>
            <a:off x="11227380" y="3398921"/>
            <a:ext cx="964620" cy="369332"/>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pPr algn="ctr"/>
            <a:r>
              <a:rPr lang="en-CA" dirty="0">
                <a:solidFill>
                  <a:srgbClr val="0070C0"/>
                </a:solidFill>
              </a:rPr>
              <a:t>38 µA</a:t>
            </a:r>
          </a:p>
        </p:txBody>
      </p:sp>
      <p:cxnSp>
        <p:nvCxnSpPr>
          <p:cNvPr id="28" name="Connector: Elbow 27">
            <a:extLst>
              <a:ext uri="{FF2B5EF4-FFF2-40B4-BE49-F238E27FC236}">
                <a16:creationId xmlns:a16="http://schemas.microsoft.com/office/drawing/2014/main" id="{BC5ABC31-516B-C766-556B-5A8984C11B38}"/>
              </a:ext>
            </a:extLst>
          </p:cNvPr>
          <p:cNvCxnSpPr>
            <a:cxnSpLocks/>
          </p:cNvCxnSpPr>
          <p:nvPr/>
        </p:nvCxnSpPr>
        <p:spPr>
          <a:xfrm rot="16200000" flipH="1">
            <a:off x="3894016" y="3292546"/>
            <a:ext cx="1396075" cy="2124000"/>
          </a:xfrm>
          <a:prstGeom prst="bentConnector3">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7A4EC6D5-D0F1-3CAF-F971-F51E82D73CCB}"/>
              </a:ext>
            </a:extLst>
          </p:cNvPr>
          <p:cNvSpPr txBox="1"/>
          <p:nvPr/>
        </p:nvSpPr>
        <p:spPr>
          <a:xfrm>
            <a:off x="4263443" y="2810372"/>
            <a:ext cx="709202" cy="461665"/>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r>
              <a:rPr lang="en-CA" sz="2400" b="1" dirty="0">
                <a:solidFill>
                  <a:srgbClr val="FF0000"/>
                </a:solidFill>
              </a:rPr>
              <a:t>He⁺</a:t>
            </a:r>
            <a:endParaRPr lang="en-CA" sz="2400" b="1" dirty="0">
              <a:solidFill>
                <a:schemeClr val="accent1"/>
              </a:solidFill>
            </a:endParaRPr>
          </a:p>
        </p:txBody>
      </p:sp>
      <p:cxnSp>
        <p:nvCxnSpPr>
          <p:cNvPr id="10" name="Straight Arrow Connector 9">
            <a:extLst>
              <a:ext uri="{FF2B5EF4-FFF2-40B4-BE49-F238E27FC236}">
                <a16:creationId xmlns:a16="http://schemas.microsoft.com/office/drawing/2014/main" id="{A10035BB-D67B-6AB5-2136-51A138EF1242}"/>
              </a:ext>
            </a:extLst>
          </p:cNvPr>
          <p:cNvCxnSpPr>
            <a:cxnSpLocks/>
          </p:cNvCxnSpPr>
          <p:nvPr/>
        </p:nvCxnSpPr>
        <p:spPr>
          <a:xfrm>
            <a:off x="4855875" y="3051446"/>
            <a:ext cx="2626798" cy="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35E2C85A-E5AD-7655-B131-087D5E38EE8A}"/>
              </a:ext>
            </a:extLst>
          </p:cNvPr>
          <p:cNvSpPr txBox="1"/>
          <p:nvPr/>
        </p:nvSpPr>
        <p:spPr>
          <a:xfrm>
            <a:off x="5217353" y="3083425"/>
            <a:ext cx="674174" cy="461665"/>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r>
              <a:rPr lang="en-CA" sz="2400" b="1" dirty="0">
                <a:solidFill>
                  <a:srgbClr val="00B050"/>
                </a:solidFill>
              </a:rPr>
              <a:t>He⁰</a:t>
            </a:r>
          </a:p>
        </p:txBody>
      </p:sp>
      <p:sp>
        <p:nvSpPr>
          <p:cNvPr id="18" name="TextBox 17">
            <a:extLst>
              <a:ext uri="{FF2B5EF4-FFF2-40B4-BE49-F238E27FC236}">
                <a16:creationId xmlns:a16="http://schemas.microsoft.com/office/drawing/2014/main" id="{DD21E20E-A3A5-EBDB-EE28-6C7E344013E1}"/>
              </a:ext>
            </a:extLst>
          </p:cNvPr>
          <p:cNvSpPr txBox="1"/>
          <p:nvPr/>
        </p:nvSpPr>
        <p:spPr>
          <a:xfrm>
            <a:off x="6214303" y="3350125"/>
            <a:ext cx="770887" cy="461665"/>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r>
              <a:rPr lang="en-CA" sz="2400" b="1" dirty="0">
                <a:solidFill>
                  <a:schemeClr val="accent1"/>
                </a:solidFill>
              </a:rPr>
              <a:t>He⁻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91A5F767-A872-7837-8A3F-50AAD30EF506}"/>
                  </a:ext>
                </a:extLst>
              </p:cNvPr>
              <p:cNvSpPr txBox="1"/>
              <p:nvPr/>
            </p:nvSpPr>
            <p:spPr>
              <a:xfrm>
                <a:off x="9710203" y="3954991"/>
                <a:ext cx="1905009" cy="576761"/>
              </a:xfrm>
              <a:prstGeom prst="rect">
                <a:avLst/>
              </a:prstGeom>
              <a:noFill/>
            </p:spPr>
            <p:txBody>
              <a:bodyPr wrap="none" lIns="0" tIns="0" rIns="0" bIns="0" rtlCol="0">
                <a:spAutoFit/>
              </a:bodyPr>
              <a:lstStyle/>
              <a:p>
                <a:pPr/>
                <a14:m>
                  <m:oMathPara xmlns:m="http://schemas.openxmlformats.org/officeDocument/2006/math">
                    <m:oMath>
                      <m:f>
                        <m:fPr>
                          <m:ctrlPr>
                            <a:rPr lang="en-CA" b="0" i="0" smtClean="0">
                              <a:solidFill>
                                <a:srgbClr val="54585A"/>
                              </a:solidFill>
                              <a:latin typeface="Cambria Math" panose="02040503050406030204" pitchFamily="18" charset="0"/>
                            </a:rPr>
                          </m:ctrlPr>
                        </m:fPr>
                        <m:num>
                          <m:r>
                            <a:rPr lang="en-CA" b="0" i="0" smtClean="0">
                              <a:solidFill>
                                <a:srgbClr val="54585A"/>
                              </a:solidFill>
                              <a:latin typeface="Cambria Math" panose="02040503050406030204" pitchFamily="18" charset="0"/>
                            </a:rPr>
                            <m:t>(</m:t>
                          </m:r>
                          <m:r>
                            <m:rPr>
                              <m:sty m:val="p"/>
                            </m:rPr>
                            <a:rPr lang="en-CA" b="0" i="0" smtClean="0">
                              <a:solidFill>
                                <a:schemeClr val="accent1"/>
                              </a:solidFill>
                              <a:latin typeface="Cambria Math" panose="02040503050406030204" pitchFamily="18" charset="0"/>
                            </a:rPr>
                            <m:t>H</m:t>
                          </m:r>
                          <m:sSup>
                            <m:sSupPr>
                              <m:ctrlPr>
                                <a:rPr lang="en-CA" b="0" i="0" smtClean="0">
                                  <a:solidFill>
                                    <a:schemeClr val="accent1"/>
                                  </a:solidFill>
                                  <a:latin typeface="Cambria Math" panose="02040503050406030204" pitchFamily="18" charset="0"/>
                                </a:rPr>
                              </m:ctrlPr>
                            </m:sSupPr>
                            <m:e>
                              <m:r>
                                <m:rPr>
                                  <m:sty m:val="p"/>
                                </m:rPr>
                                <a:rPr lang="en-CA" b="0" i="0" smtClean="0">
                                  <a:solidFill>
                                    <a:schemeClr val="accent1"/>
                                  </a:solidFill>
                                  <a:latin typeface="Cambria Math" panose="02040503050406030204" pitchFamily="18" charset="0"/>
                                </a:rPr>
                                <m:t>e</m:t>
                              </m:r>
                            </m:e>
                            <m:sup>
                              <m:r>
                                <a:rPr lang="en-CA" b="0" i="0" smtClean="0">
                                  <a:solidFill>
                                    <a:schemeClr val="accent1"/>
                                  </a:solidFill>
                                  <a:latin typeface="Cambria Math" panose="02040503050406030204" pitchFamily="18" charset="0"/>
                                </a:rPr>
                                <m:t>−</m:t>
                              </m:r>
                            </m:sup>
                          </m:sSup>
                          <m:r>
                            <m:rPr>
                              <m:sty m:val="p"/>
                            </m:rPr>
                            <a:rPr lang="en-CA" b="0" i="0" smtClean="0">
                              <a:solidFill>
                                <a:schemeClr val="accent1"/>
                              </a:solidFill>
                              <a:latin typeface="Cambria Math" panose="02040503050406030204" pitchFamily="18" charset="0"/>
                            </a:rPr>
                            <m:t>out</m:t>
                          </m:r>
                          <m:r>
                            <a:rPr lang="en-CA" b="0" i="0" smtClean="0">
                              <a:solidFill>
                                <a:srgbClr val="54585A"/>
                              </a:solidFill>
                              <a:latin typeface="Cambria Math" panose="02040503050406030204" pitchFamily="18" charset="0"/>
                            </a:rPr>
                            <m:t>)</m:t>
                          </m:r>
                        </m:num>
                        <m:den>
                          <m:r>
                            <a:rPr lang="en-CA" b="0" i="0" smtClean="0">
                              <a:solidFill>
                                <a:srgbClr val="54585A"/>
                              </a:solidFill>
                              <a:latin typeface="Cambria Math" panose="02040503050406030204" pitchFamily="18" charset="0"/>
                            </a:rPr>
                            <m:t>(</m:t>
                          </m:r>
                          <m:r>
                            <m:rPr>
                              <m:sty m:val="p"/>
                            </m:rPr>
                            <a:rPr lang="en-CA" b="0" i="0" smtClean="0">
                              <a:solidFill>
                                <a:srgbClr val="FF0000"/>
                              </a:solidFill>
                              <a:latin typeface="Cambria Math" panose="02040503050406030204" pitchFamily="18" charset="0"/>
                            </a:rPr>
                            <m:t>H</m:t>
                          </m:r>
                          <m:sSup>
                            <m:sSupPr>
                              <m:ctrlPr>
                                <a:rPr lang="en-CA" b="0" i="0" smtClean="0">
                                  <a:solidFill>
                                    <a:srgbClr val="FF0000"/>
                                  </a:solidFill>
                                  <a:latin typeface="Cambria Math" panose="02040503050406030204" pitchFamily="18" charset="0"/>
                                </a:rPr>
                              </m:ctrlPr>
                            </m:sSupPr>
                            <m:e>
                              <m:r>
                                <m:rPr>
                                  <m:sty m:val="p"/>
                                </m:rPr>
                                <a:rPr lang="en-CA" b="0" i="0" smtClean="0">
                                  <a:solidFill>
                                    <a:srgbClr val="FF0000"/>
                                  </a:solidFill>
                                  <a:latin typeface="Cambria Math" panose="02040503050406030204" pitchFamily="18" charset="0"/>
                                </a:rPr>
                                <m:t>e</m:t>
                              </m:r>
                            </m:e>
                            <m:sup>
                              <m:r>
                                <a:rPr lang="en-CA" b="0" i="0" smtClean="0">
                                  <a:solidFill>
                                    <a:srgbClr val="FF0000"/>
                                  </a:solidFill>
                                  <a:latin typeface="Cambria Math" panose="02040503050406030204" pitchFamily="18" charset="0"/>
                                </a:rPr>
                                <m:t>+</m:t>
                              </m:r>
                            </m:sup>
                          </m:sSup>
                          <m:r>
                            <m:rPr>
                              <m:sty m:val="p"/>
                            </m:rPr>
                            <a:rPr lang="en-CA" b="0" i="0" smtClean="0">
                              <a:solidFill>
                                <a:srgbClr val="FF0000"/>
                              </a:solidFill>
                              <a:latin typeface="Cambria Math" panose="02040503050406030204" pitchFamily="18" charset="0"/>
                            </a:rPr>
                            <m:t>in</m:t>
                          </m:r>
                          <m:r>
                            <a:rPr lang="en-CA" b="0" i="0" smtClean="0">
                              <a:solidFill>
                                <a:srgbClr val="54585A"/>
                              </a:solidFill>
                              <a:latin typeface="Cambria Math" panose="02040503050406030204" pitchFamily="18" charset="0"/>
                            </a:rPr>
                            <m:t>)</m:t>
                          </m:r>
                        </m:den>
                      </m:f>
                      <m:r>
                        <a:rPr lang="en-CA" b="0" i="1" smtClean="0">
                          <a:solidFill>
                            <a:srgbClr val="54585A"/>
                          </a:solidFill>
                          <a:latin typeface="Cambria Math" panose="02040503050406030204" pitchFamily="18" charset="0"/>
                        </a:rPr>
                        <m:t>=</m:t>
                      </m:r>
                      <m:r>
                        <a:rPr lang="en-CA" b="1" i="1" smtClean="0">
                          <a:solidFill>
                            <a:srgbClr val="54585A"/>
                          </a:solidFill>
                          <a:latin typeface="Cambria Math" panose="02040503050406030204" pitchFamily="18" charset="0"/>
                        </a:rPr>
                        <m:t>𝟎</m:t>
                      </m:r>
                      <m:r>
                        <a:rPr lang="en-CA" b="1" i="1" smtClean="0">
                          <a:solidFill>
                            <a:srgbClr val="54585A"/>
                          </a:solidFill>
                          <a:latin typeface="Cambria Math" panose="02040503050406030204" pitchFamily="18" charset="0"/>
                        </a:rPr>
                        <m:t>.</m:t>
                      </m:r>
                      <m:r>
                        <a:rPr lang="en-CA" b="1" i="1" smtClean="0">
                          <a:solidFill>
                            <a:srgbClr val="54585A"/>
                          </a:solidFill>
                          <a:latin typeface="Cambria Math" panose="02040503050406030204" pitchFamily="18" charset="0"/>
                        </a:rPr>
                        <m:t>𝟏𝟓</m:t>
                      </m:r>
                      <m:r>
                        <a:rPr lang="en-CA" b="1" i="1" smtClean="0">
                          <a:solidFill>
                            <a:srgbClr val="54585A"/>
                          </a:solidFill>
                          <a:latin typeface="Cambria Math" panose="02040503050406030204" pitchFamily="18" charset="0"/>
                        </a:rPr>
                        <m:t>%</m:t>
                      </m:r>
                    </m:oMath>
                  </m:oMathPara>
                </a14:m>
                <a:endParaRPr lang="en-CA" b="1" dirty="0">
                  <a:latin typeface="Times" panose="02020603050405020304" pitchFamily="18" charset="0"/>
                  <a:cs typeface="Times" panose="02020603050405020304" pitchFamily="18" charset="0"/>
                </a:endParaRPr>
              </a:p>
            </p:txBody>
          </p:sp>
        </mc:Choice>
        <mc:Fallback xmlns="">
          <p:sp>
            <p:nvSpPr>
              <p:cNvPr id="6" name="TextBox 5">
                <a:extLst>
                  <a:ext uri="{FF2B5EF4-FFF2-40B4-BE49-F238E27FC236}">
                    <a16:creationId xmlns:a16="http://schemas.microsoft.com/office/drawing/2014/main" id="{91A5F767-A872-7837-8A3F-50AAD30EF506}"/>
                  </a:ext>
                </a:extLst>
              </p:cNvPr>
              <p:cNvSpPr txBox="1">
                <a:spLocks noRot="1" noChangeAspect="1" noMove="1" noResize="1" noEditPoints="1" noAdjustHandles="1" noChangeArrowheads="1" noChangeShapeType="1" noTextEdit="1"/>
              </p:cNvSpPr>
              <p:nvPr/>
            </p:nvSpPr>
            <p:spPr>
              <a:xfrm>
                <a:off x="9710203" y="3954991"/>
                <a:ext cx="1905009" cy="576761"/>
              </a:xfrm>
              <a:prstGeom prst="rect">
                <a:avLst/>
              </a:prstGeom>
              <a:blipFill>
                <a:blip r:embed="rId3"/>
                <a:stretch>
                  <a:fillRect l="-321" r="-321"/>
                </a:stretch>
              </a:blipFill>
            </p:spPr>
            <p:txBody>
              <a:bodyPr/>
              <a:lstStyle/>
              <a:p>
                <a:r>
                  <a:rPr lang="en-CA">
                    <a:noFill/>
                  </a:rPr>
                  <a:t> </a:t>
                </a:r>
              </a:p>
            </p:txBody>
          </p:sp>
        </mc:Fallback>
      </mc:AlternateContent>
      <p:sp>
        <p:nvSpPr>
          <p:cNvPr id="11" name="TextBox 10">
            <a:extLst>
              <a:ext uri="{FF2B5EF4-FFF2-40B4-BE49-F238E27FC236}">
                <a16:creationId xmlns:a16="http://schemas.microsoft.com/office/drawing/2014/main" id="{A0489A90-E1CE-1F92-67ED-393F7AE51BB7}"/>
              </a:ext>
            </a:extLst>
          </p:cNvPr>
          <p:cNvSpPr txBox="1"/>
          <p:nvPr/>
        </p:nvSpPr>
        <p:spPr>
          <a:xfrm>
            <a:off x="432098" y="4261859"/>
            <a:ext cx="4290614" cy="1569660"/>
          </a:xfrm>
          <a:prstGeom prst="rect">
            <a:avLst/>
          </a:prstGeom>
          <a:noFill/>
        </p:spPr>
        <p:txBody>
          <a:bodyPr wrap="square" rtlCol="0">
            <a:spAutoFit/>
          </a:bodyPr>
          <a:lstStyle/>
          <a:p>
            <a:r>
              <a:rPr lang="en-CA" sz="2400" dirty="0">
                <a:solidFill>
                  <a:srgbClr val="C00000"/>
                </a:solidFill>
                <a:latin typeface="Trebuchet MS" panose="020B0603020202020204" pitchFamily="34" charset="0"/>
                <a:cs typeface="Times" panose="02020603050405020304" pitchFamily="18" charset="0"/>
              </a:rPr>
              <a:t>ALKALI METALS:</a:t>
            </a:r>
          </a:p>
          <a:p>
            <a:pPr marL="285750" indent="-285750">
              <a:buFont typeface="Arial" panose="020B0604020202020204" pitchFamily="34" charset="0"/>
              <a:buChar char="•"/>
            </a:pPr>
            <a:r>
              <a:rPr lang="en-CA" sz="2400" dirty="0">
                <a:solidFill>
                  <a:srgbClr val="54585A"/>
                </a:solidFill>
                <a:latin typeface="Times" panose="02020603050405020304" pitchFamily="18" charset="0"/>
                <a:cs typeface="Times" panose="02020603050405020304" pitchFamily="18" charset="0"/>
              </a:rPr>
              <a:t>Potassium: 1~5%</a:t>
            </a:r>
          </a:p>
          <a:p>
            <a:pPr marL="285750" indent="-285750">
              <a:buFont typeface="Arial" panose="020B0604020202020204" pitchFamily="34" charset="0"/>
              <a:buChar char="•"/>
            </a:pPr>
            <a:r>
              <a:rPr lang="en-CA" sz="2400" dirty="0">
                <a:solidFill>
                  <a:srgbClr val="54585A"/>
                </a:solidFill>
                <a:latin typeface="Times" panose="02020603050405020304" pitchFamily="18" charset="0"/>
                <a:cs typeface="Times" panose="02020603050405020304" pitchFamily="18" charset="0"/>
              </a:rPr>
              <a:t>Rubidium: ~1.3%</a:t>
            </a:r>
          </a:p>
          <a:p>
            <a:pPr marL="285750" indent="-285750">
              <a:buFont typeface="Arial" panose="020B0604020202020204" pitchFamily="34" charset="0"/>
              <a:buChar char="•"/>
            </a:pPr>
            <a:r>
              <a:rPr lang="en-CA" sz="2400" dirty="0">
                <a:solidFill>
                  <a:srgbClr val="54585A"/>
                </a:solidFill>
                <a:latin typeface="Times" panose="02020603050405020304" pitchFamily="18" charset="0"/>
                <a:cs typeface="Times" panose="02020603050405020304" pitchFamily="18" charset="0"/>
              </a:rPr>
              <a:t>Cesium: ~2%</a:t>
            </a:r>
          </a:p>
        </p:txBody>
      </p:sp>
      <p:sp>
        <p:nvSpPr>
          <p:cNvPr id="40" name="TextBox 39">
            <a:extLst>
              <a:ext uri="{FF2B5EF4-FFF2-40B4-BE49-F238E27FC236}">
                <a16:creationId xmlns:a16="http://schemas.microsoft.com/office/drawing/2014/main" id="{6C8FFA64-6316-6832-661B-ABF1C34D1AFE}"/>
              </a:ext>
            </a:extLst>
          </p:cNvPr>
          <p:cNvSpPr txBox="1"/>
          <p:nvPr/>
        </p:nvSpPr>
        <p:spPr>
          <a:xfrm>
            <a:off x="5215782" y="2548838"/>
            <a:ext cx="770887" cy="461665"/>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r>
              <a:rPr lang="en-CA" sz="2400" b="1" dirty="0">
                <a:solidFill>
                  <a:srgbClr val="7030A0"/>
                </a:solidFill>
              </a:rPr>
              <a:t>He²⁺</a:t>
            </a:r>
          </a:p>
        </p:txBody>
      </p:sp>
      <p:cxnSp>
        <p:nvCxnSpPr>
          <p:cNvPr id="51" name="Straight Arrow Connector 50">
            <a:extLst>
              <a:ext uri="{FF2B5EF4-FFF2-40B4-BE49-F238E27FC236}">
                <a16:creationId xmlns:a16="http://schemas.microsoft.com/office/drawing/2014/main" id="{ABD41451-985A-3898-3E88-B606D0FFBC34}"/>
              </a:ext>
            </a:extLst>
          </p:cNvPr>
          <p:cNvCxnSpPr>
            <a:cxnSpLocks/>
          </p:cNvCxnSpPr>
          <p:nvPr/>
        </p:nvCxnSpPr>
        <p:spPr>
          <a:xfrm>
            <a:off x="5069136" y="3312034"/>
            <a:ext cx="216000" cy="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56" name="Straight Arrow Connector 55">
            <a:extLst>
              <a:ext uri="{FF2B5EF4-FFF2-40B4-BE49-F238E27FC236}">
                <a16:creationId xmlns:a16="http://schemas.microsoft.com/office/drawing/2014/main" id="{0523910A-9828-62EC-C6FB-32BB3A03558E}"/>
              </a:ext>
            </a:extLst>
          </p:cNvPr>
          <p:cNvCxnSpPr>
            <a:cxnSpLocks/>
          </p:cNvCxnSpPr>
          <p:nvPr/>
        </p:nvCxnSpPr>
        <p:spPr>
          <a:xfrm>
            <a:off x="5818502" y="3309290"/>
            <a:ext cx="1664171" cy="0"/>
          </a:xfrm>
          <a:prstGeom prst="straightConnector1">
            <a:avLst/>
          </a:prstGeom>
          <a:ln w="28575">
            <a:solidFill>
              <a:srgbClr val="00B050"/>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57" name="Straight Arrow Connector 56">
            <a:extLst>
              <a:ext uri="{FF2B5EF4-FFF2-40B4-BE49-F238E27FC236}">
                <a16:creationId xmlns:a16="http://schemas.microsoft.com/office/drawing/2014/main" id="{2805E4DA-99EE-86C4-48EB-408261DBBAB7}"/>
              </a:ext>
            </a:extLst>
          </p:cNvPr>
          <p:cNvCxnSpPr>
            <a:cxnSpLocks/>
          </p:cNvCxnSpPr>
          <p:nvPr/>
        </p:nvCxnSpPr>
        <p:spPr>
          <a:xfrm>
            <a:off x="5080050" y="3051446"/>
            <a:ext cx="41" cy="267108"/>
          </a:xfrm>
          <a:prstGeom prst="straightConnector1">
            <a:avLst/>
          </a:prstGeom>
          <a:ln w="19050">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AAD49479-A5F0-8437-F8F9-47EAB4E0BD9B}"/>
              </a:ext>
            </a:extLst>
          </p:cNvPr>
          <p:cNvCxnSpPr>
            <a:cxnSpLocks/>
          </p:cNvCxnSpPr>
          <p:nvPr/>
        </p:nvCxnSpPr>
        <p:spPr>
          <a:xfrm>
            <a:off x="6082553" y="3057290"/>
            <a:ext cx="0" cy="252000"/>
          </a:xfrm>
          <a:prstGeom prst="straightConnector1">
            <a:avLst/>
          </a:prstGeom>
          <a:ln w="28575">
            <a:solidFill>
              <a:srgbClr val="00B050"/>
            </a:solidFill>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68" name="Straight Arrow Connector 67">
            <a:extLst>
              <a:ext uri="{FF2B5EF4-FFF2-40B4-BE49-F238E27FC236}">
                <a16:creationId xmlns:a16="http://schemas.microsoft.com/office/drawing/2014/main" id="{58C3A094-AC73-125B-F405-F5AB02D8F9AD}"/>
              </a:ext>
            </a:extLst>
          </p:cNvPr>
          <p:cNvCxnSpPr>
            <a:cxnSpLocks/>
          </p:cNvCxnSpPr>
          <p:nvPr/>
        </p:nvCxnSpPr>
        <p:spPr>
          <a:xfrm>
            <a:off x="6074842" y="3579142"/>
            <a:ext cx="216000" cy="0"/>
          </a:xfrm>
          <a:prstGeom prst="straightConnector1">
            <a:avLst/>
          </a:prstGeom>
          <a:ln w="19050">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69" name="Straight Arrow Connector 68">
            <a:extLst>
              <a:ext uri="{FF2B5EF4-FFF2-40B4-BE49-F238E27FC236}">
                <a16:creationId xmlns:a16="http://schemas.microsoft.com/office/drawing/2014/main" id="{B81CEDEF-687C-45A1-07B8-A728B9397320}"/>
              </a:ext>
            </a:extLst>
          </p:cNvPr>
          <p:cNvCxnSpPr>
            <a:cxnSpLocks/>
          </p:cNvCxnSpPr>
          <p:nvPr/>
        </p:nvCxnSpPr>
        <p:spPr>
          <a:xfrm>
            <a:off x="6080994" y="3318554"/>
            <a:ext cx="0" cy="265033"/>
          </a:xfrm>
          <a:prstGeom prst="straightConnector1">
            <a:avLst/>
          </a:prstGeom>
          <a:ln w="28575">
            <a:solidFill>
              <a:schemeClr val="accent1"/>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2" name="Straight Arrow Connector 71">
            <a:extLst>
              <a:ext uri="{FF2B5EF4-FFF2-40B4-BE49-F238E27FC236}">
                <a16:creationId xmlns:a16="http://schemas.microsoft.com/office/drawing/2014/main" id="{847FA802-59A2-821E-0A60-009D859FEFE3}"/>
              </a:ext>
            </a:extLst>
          </p:cNvPr>
          <p:cNvCxnSpPr>
            <a:cxnSpLocks/>
          </p:cNvCxnSpPr>
          <p:nvPr/>
        </p:nvCxnSpPr>
        <p:spPr>
          <a:xfrm>
            <a:off x="6818101" y="3579142"/>
            <a:ext cx="664572" cy="0"/>
          </a:xfrm>
          <a:prstGeom prst="straightConnector1">
            <a:avLst/>
          </a:prstGeom>
          <a:ln w="28575">
            <a:solidFill>
              <a:schemeClr val="accent1"/>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73" name="Straight Arrow Connector 72">
            <a:extLst>
              <a:ext uri="{FF2B5EF4-FFF2-40B4-BE49-F238E27FC236}">
                <a16:creationId xmlns:a16="http://schemas.microsoft.com/office/drawing/2014/main" id="{4BF08CDF-DDE9-FE01-37F5-7C6D4815E505}"/>
              </a:ext>
            </a:extLst>
          </p:cNvPr>
          <p:cNvCxnSpPr>
            <a:cxnSpLocks/>
          </p:cNvCxnSpPr>
          <p:nvPr/>
        </p:nvCxnSpPr>
        <p:spPr>
          <a:xfrm>
            <a:off x="7079771" y="3312853"/>
            <a:ext cx="0" cy="266289"/>
          </a:xfrm>
          <a:prstGeom prst="straightConnector1">
            <a:avLst/>
          </a:prstGeom>
          <a:ln w="28575">
            <a:solidFill>
              <a:schemeClr val="accent1"/>
            </a:solidFill>
            <a:headEnd type="triangle" w="med" len="med"/>
            <a:tailEnd type="none" w="med" len="med"/>
          </a:ln>
        </p:spPr>
        <p:style>
          <a:lnRef idx="1">
            <a:schemeClr val="dk1"/>
          </a:lnRef>
          <a:fillRef idx="0">
            <a:schemeClr val="dk1"/>
          </a:fillRef>
          <a:effectRef idx="0">
            <a:schemeClr val="dk1"/>
          </a:effectRef>
          <a:fontRef idx="minor">
            <a:schemeClr val="tx1"/>
          </a:fontRef>
        </p:style>
      </p:cxnSp>
      <p:cxnSp>
        <p:nvCxnSpPr>
          <p:cNvPr id="74" name="Straight Arrow Connector 73">
            <a:extLst>
              <a:ext uri="{FF2B5EF4-FFF2-40B4-BE49-F238E27FC236}">
                <a16:creationId xmlns:a16="http://schemas.microsoft.com/office/drawing/2014/main" id="{8C3BAE8E-247B-7C86-1899-24DCB3904F9A}"/>
              </a:ext>
            </a:extLst>
          </p:cNvPr>
          <p:cNvCxnSpPr>
            <a:cxnSpLocks/>
          </p:cNvCxnSpPr>
          <p:nvPr/>
        </p:nvCxnSpPr>
        <p:spPr>
          <a:xfrm>
            <a:off x="5080091" y="2786413"/>
            <a:ext cx="0" cy="265033"/>
          </a:xfrm>
          <a:prstGeom prst="straightConnector1">
            <a:avLst/>
          </a:prstGeom>
          <a:ln w="28575">
            <a:solidFill>
              <a:srgbClr val="FF0000"/>
            </a:solidFill>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75" name="Straight Arrow Connector 74">
            <a:extLst>
              <a:ext uri="{FF2B5EF4-FFF2-40B4-BE49-F238E27FC236}">
                <a16:creationId xmlns:a16="http://schemas.microsoft.com/office/drawing/2014/main" id="{553A5693-39BD-CB58-24C1-08A258579C33}"/>
              </a:ext>
            </a:extLst>
          </p:cNvPr>
          <p:cNvCxnSpPr>
            <a:cxnSpLocks/>
          </p:cNvCxnSpPr>
          <p:nvPr/>
        </p:nvCxnSpPr>
        <p:spPr>
          <a:xfrm>
            <a:off x="5069136" y="2792763"/>
            <a:ext cx="216000" cy="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77" name="Straight Arrow Connector 76">
            <a:extLst>
              <a:ext uri="{FF2B5EF4-FFF2-40B4-BE49-F238E27FC236}">
                <a16:creationId xmlns:a16="http://schemas.microsoft.com/office/drawing/2014/main" id="{4380BF3B-1BAB-3F0F-49CA-180F022239E5}"/>
              </a:ext>
            </a:extLst>
          </p:cNvPr>
          <p:cNvCxnSpPr>
            <a:cxnSpLocks/>
          </p:cNvCxnSpPr>
          <p:nvPr/>
        </p:nvCxnSpPr>
        <p:spPr>
          <a:xfrm>
            <a:off x="5904227" y="2794709"/>
            <a:ext cx="1578446" cy="0"/>
          </a:xfrm>
          <a:prstGeom prst="straightConnector1">
            <a:avLst/>
          </a:prstGeom>
          <a:ln w="28575">
            <a:solidFill>
              <a:srgbClr val="7030A0"/>
            </a:solidFill>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78" name="Straight Arrow Connector 77">
            <a:extLst>
              <a:ext uri="{FF2B5EF4-FFF2-40B4-BE49-F238E27FC236}">
                <a16:creationId xmlns:a16="http://schemas.microsoft.com/office/drawing/2014/main" id="{87C8A39D-4625-14A6-9CD5-2A2C3F02B9DB}"/>
              </a:ext>
            </a:extLst>
          </p:cNvPr>
          <p:cNvCxnSpPr>
            <a:cxnSpLocks/>
          </p:cNvCxnSpPr>
          <p:nvPr/>
        </p:nvCxnSpPr>
        <p:spPr>
          <a:xfrm flipV="1">
            <a:off x="6080994" y="2798729"/>
            <a:ext cx="0" cy="252000"/>
          </a:xfrm>
          <a:prstGeom prst="straightConnector1">
            <a:avLst/>
          </a:prstGeom>
          <a:ln w="28575">
            <a:solidFill>
              <a:srgbClr val="7030A0"/>
            </a:solidFill>
            <a:headEnd type="triangle" w="med" len="med"/>
            <a:tailEnd type="none" w="med" len="med"/>
          </a:ln>
        </p:spPr>
        <p:style>
          <a:lnRef idx="1">
            <a:schemeClr val="dk1"/>
          </a:lnRef>
          <a:fillRef idx="0">
            <a:schemeClr val="dk1"/>
          </a:fillRef>
          <a:effectRef idx="0">
            <a:schemeClr val="dk1"/>
          </a:effectRef>
          <a:fontRef idx="minor">
            <a:schemeClr val="tx1"/>
          </a:fontRef>
        </p:style>
      </p:cxnSp>
      <p:sp>
        <p:nvSpPr>
          <p:cNvPr id="81" name="Arc 80">
            <a:extLst>
              <a:ext uri="{FF2B5EF4-FFF2-40B4-BE49-F238E27FC236}">
                <a16:creationId xmlns:a16="http://schemas.microsoft.com/office/drawing/2014/main" id="{4FCF9756-D273-33C5-5073-5FA0A1EF45CE}"/>
              </a:ext>
            </a:extLst>
          </p:cNvPr>
          <p:cNvSpPr>
            <a:spLocks noChangeAspect="1"/>
          </p:cNvSpPr>
          <p:nvPr/>
        </p:nvSpPr>
        <p:spPr>
          <a:xfrm>
            <a:off x="1227801" y="2707310"/>
            <a:ext cx="367182" cy="930193"/>
          </a:xfrm>
          <a:prstGeom prst="arc">
            <a:avLst>
              <a:gd name="adj1" fmla="val 5432388"/>
              <a:gd name="adj2" fmla="val 1621986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2" name="Arc 81">
            <a:extLst>
              <a:ext uri="{FF2B5EF4-FFF2-40B4-BE49-F238E27FC236}">
                <a16:creationId xmlns:a16="http://schemas.microsoft.com/office/drawing/2014/main" id="{5B008B35-1A9D-DDD7-14F9-4B72167C2259}"/>
              </a:ext>
            </a:extLst>
          </p:cNvPr>
          <p:cNvSpPr>
            <a:spLocks noChangeAspect="1"/>
          </p:cNvSpPr>
          <p:nvPr/>
        </p:nvSpPr>
        <p:spPr>
          <a:xfrm>
            <a:off x="10365760" y="2705608"/>
            <a:ext cx="367182" cy="930193"/>
          </a:xfrm>
          <a:prstGeom prst="arc">
            <a:avLst>
              <a:gd name="adj1" fmla="val 5432388"/>
              <a:gd name="adj2" fmla="val 16182266"/>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3" name="Arc 82">
            <a:extLst>
              <a:ext uri="{FF2B5EF4-FFF2-40B4-BE49-F238E27FC236}">
                <a16:creationId xmlns:a16="http://schemas.microsoft.com/office/drawing/2014/main" id="{96FEC401-D061-680D-AF95-6ECC99819C3E}"/>
              </a:ext>
            </a:extLst>
          </p:cNvPr>
          <p:cNvSpPr/>
          <p:nvPr/>
        </p:nvSpPr>
        <p:spPr>
          <a:xfrm>
            <a:off x="8327975" y="1894439"/>
            <a:ext cx="1080000" cy="2736000"/>
          </a:xfrm>
          <a:prstGeom prst="arc">
            <a:avLst>
              <a:gd name="adj1" fmla="val 5432388"/>
              <a:gd name="adj2" fmla="val 16201359"/>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4" name="Arc 83">
            <a:extLst>
              <a:ext uri="{FF2B5EF4-FFF2-40B4-BE49-F238E27FC236}">
                <a16:creationId xmlns:a16="http://schemas.microsoft.com/office/drawing/2014/main" id="{2F45750D-99FE-797A-0072-C2C8C559FC10}"/>
              </a:ext>
            </a:extLst>
          </p:cNvPr>
          <p:cNvSpPr/>
          <p:nvPr/>
        </p:nvSpPr>
        <p:spPr>
          <a:xfrm>
            <a:off x="2580076" y="1887651"/>
            <a:ext cx="1080000" cy="2736000"/>
          </a:xfrm>
          <a:prstGeom prst="arc">
            <a:avLst>
              <a:gd name="adj1" fmla="val 5417243"/>
              <a:gd name="adj2" fmla="val 8606951"/>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5" name="Arc 84">
            <a:extLst>
              <a:ext uri="{FF2B5EF4-FFF2-40B4-BE49-F238E27FC236}">
                <a16:creationId xmlns:a16="http://schemas.microsoft.com/office/drawing/2014/main" id="{4F189CD9-144C-0C4C-5E22-FF609B1A2A9A}"/>
              </a:ext>
            </a:extLst>
          </p:cNvPr>
          <p:cNvSpPr>
            <a:spLocks noChangeAspect="1"/>
          </p:cNvSpPr>
          <p:nvPr/>
        </p:nvSpPr>
        <p:spPr>
          <a:xfrm>
            <a:off x="2938464" y="2703198"/>
            <a:ext cx="367182" cy="930193"/>
          </a:xfrm>
          <a:prstGeom prst="arc">
            <a:avLst>
              <a:gd name="adj1" fmla="val 5432388"/>
              <a:gd name="adj2" fmla="val 1621986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7" name="Arc 86">
            <a:extLst>
              <a:ext uri="{FF2B5EF4-FFF2-40B4-BE49-F238E27FC236}">
                <a16:creationId xmlns:a16="http://schemas.microsoft.com/office/drawing/2014/main" id="{67274433-579A-8C9E-A6FC-4BDD266AC9A2}"/>
              </a:ext>
            </a:extLst>
          </p:cNvPr>
          <p:cNvSpPr>
            <a:spLocks noChangeAspect="1"/>
          </p:cNvSpPr>
          <p:nvPr/>
        </p:nvSpPr>
        <p:spPr>
          <a:xfrm>
            <a:off x="7724669" y="2415783"/>
            <a:ext cx="633789" cy="1605600"/>
          </a:xfrm>
          <a:prstGeom prst="arc">
            <a:avLst>
              <a:gd name="adj1" fmla="val 5400563"/>
              <a:gd name="adj2" fmla="val 16201359"/>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8" name="Trapezoid 87">
            <a:extLst>
              <a:ext uri="{FF2B5EF4-FFF2-40B4-BE49-F238E27FC236}">
                <a16:creationId xmlns:a16="http://schemas.microsoft.com/office/drawing/2014/main" id="{8D2CBADC-5819-DBFB-E04B-4B8DB0F8C46C}"/>
              </a:ext>
            </a:extLst>
          </p:cNvPr>
          <p:cNvSpPr/>
          <p:nvPr/>
        </p:nvSpPr>
        <p:spPr>
          <a:xfrm rot="5400000">
            <a:off x="3037076" y="2730190"/>
            <a:ext cx="795273" cy="893634"/>
          </a:xfrm>
          <a:prstGeom prst="trapezoid">
            <a:avLst>
              <a:gd name="adj" fmla="val 28354"/>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25" name="Arrow: Right 24">
            <a:extLst>
              <a:ext uri="{FF2B5EF4-FFF2-40B4-BE49-F238E27FC236}">
                <a16:creationId xmlns:a16="http://schemas.microsoft.com/office/drawing/2014/main" id="{5E0AC7A9-72B3-AFC8-026A-7F635C2CE63C}"/>
              </a:ext>
            </a:extLst>
          </p:cNvPr>
          <p:cNvSpPr/>
          <p:nvPr/>
        </p:nvSpPr>
        <p:spPr>
          <a:xfrm>
            <a:off x="1368588" y="2978053"/>
            <a:ext cx="1761781" cy="365125"/>
          </a:xfrm>
          <a:prstGeom prst="rightArrow">
            <a:avLst>
              <a:gd name="adj1" fmla="val 50000"/>
              <a:gd name="adj2" fmla="val 10779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76" name="Connector: Elbow 75">
            <a:extLst>
              <a:ext uri="{FF2B5EF4-FFF2-40B4-BE49-F238E27FC236}">
                <a16:creationId xmlns:a16="http://schemas.microsoft.com/office/drawing/2014/main" id="{51A6E033-7951-C384-BD8F-4C5F3384BF11}"/>
              </a:ext>
            </a:extLst>
          </p:cNvPr>
          <p:cNvCxnSpPr>
            <a:cxnSpLocks/>
          </p:cNvCxnSpPr>
          <p:nvPr/>
        </p:nvCxnSpPr>
        <p:spPr>
          <a:xfrm rot="5400000">
            <a:off x="6681358" y="3286651"/>
            <a:ext cx="1396075" cy="2124000"/>
          </a:xfrm>
          <a:prstGeom prst="bentConnector3">
            <a:avLst/>
          </a:prstGeom>
          <a:ln w="76200">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1" name="Arc 90">
            <a:extLst>
              <a:ext uri="{FF2B5EF4-FFF2-40B4-BE49-F238E27FC236}">
                <a16:creationId xmlns:a16="http://schemas.microsoft.com/office/drawing/2014/main" id="{2C890F7B-2204-E3D3-73AA-B0D0820518BB}"/>
              </a:ext>
            </a:extLst>
          </p:cNvPr>
          <p:cNvSpPr>
            <a:spLocks noChangeAspect="1"/>
          </p:cNvSpPr>
          <p:nvPr/>
        </p:nvSpPr>
        <p:spPr>
          <a:xfrm>
            <a:off x="8684213" y="2703198"/>
            <a:ext cx="367182" cy="930193"/>
          </a:xfrm>
          <a:prstGeom prst="arc">
            <a:avLst>
              <a:gd name="adj1" fmla="val 5432388"/>
              <a:gd name="adj2" fmla="val 16219860"/>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6" name="Arc 85">
            <a:extLst>
              <a:ext uri="{FF2B5EF4-FFF2-40B4-BE49-F238E27FC236}">
                <a16:creationId xmlns:a16="http://schemas.microsoft.com/office/drawing/2014/main" id="{A5865E6F-3554-DE51-F6A2-1AEF789CF028}"/>
              </a:ext>
            </a:extLst>
          </p:cNvPr>
          <p:cNvSpPr>
            <a:spLocks noChangeAspect="1"/>
          </p:cNvSpPr>
          <p:nvPr/>
        </p:nvSpPr>
        <p:spPr>
          <a:xfrm>
            <a:off x="3621301" y="2415783"/>
            <a:ext cx="633789" cy="1605600"/>
          </a:xfrm>
          <a:prstGeom prst="arc">
            <a:avLst>
              <a:gd name="adj1" fmla="val 5400563"/>
              <a:gd name="adj2" fmla="val 16201359"/>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90" name="Arc 89">
            <a:extLst>
              <a:ext uri="{FF2B5EF4-FFF2-40B4-BE49-F238E27FC236}">
                <a16:creationId xmlns:a16="http://schemas.microsoft.com/office/drawing/2014/main" id="{77F61B26-2837-19D0-3122-FA3F458C2A9C}"/>
              </a:ext>
            </a:extLst>
          </p:cNvPr>
          <p:cNvSpPr>
            <a:spLocks noChangeAspect="1"/>
          </p:cNvSpPr>
          <p:nvPr/>
        </p:nvSpPr>
        <p:spPr>
          <a:xfrm>
            <a:off x="3859905" y="2966276"/>
            <a:ext cx="161400" cy="408880"/>
          </a:xfrm>
          <a:prstGeom prst="arc">
            <a:avLst>
              <a:gd name="adj1" fmla="val 5400563"/>
              <a:gd name="adj2" fmla="val 16201359"/>
            </a:avLst>
          </a:prstGeom>
          <a:solidFill>
            <a:schemeClr val="bg1">
              <a:lumMod val="85000"/>
            </a:schemeClr>
          </a:solidFill>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34" name="Arrow: Right 33">
            <a:extLst>
              <a:ext uri="{FF2B5EF4-FFF2-40B4-BE49-F238E27FC236}">
                <a16:creationId xmlns:a16="http://schemas.microsoft.com/office/drawing/2014/main" id="{D35D9574-584D-3934-B3FF-775AE6C8295A}"/>
              </a:ext>
            </a:extLst>
          </p:cNvPr>
          <p:cNvSpPr/>
          <p:nvPr/>
        </p:nvSpPr>
        <p:spPr>
          <a:xfrm>
            <a:off x="9124176" y="2983870"/>
            <a:ext cx="1658289" cy="147941"/>
          </a:xfrm>
          <a:prstGeom prst="rightArrow">
            <a:avLst>
              <a:gd name="adj1" fmla="val 50000"/>
              <a:gd name="adj2" fmla="val 107792"/>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5" name="Arrow: Right 34">
            <a:extLst>
              <a:ext uri="{FF2B5EF4-FFF2-40B4-BE49-F238E27FC236}">
                <a16:creationId xmlns:a16="http://schemas.microsoft.com/office/drawing/2014/main" id="{66B690D9-6A8C-5FDB-CF08-0597044646C6}"/>
              </a:ext>
            </a:extLst>
          </p:cNvPr>
          <p:cNvSpPr/>
          <p:nvPr/>
        </p:nvSpPr>
        <p:spPr>
          <a:xfrm>
            <a:off x="9124176" y="3203866"/>
            <a:ext cx="1655728" cy="147941"/>
          </a:xfrm>
          <a:prstGeom prst="rightArrow">
            <a:avLst>
              <a:gd name="adj1" fmla="val 50000"/>
              <a:gd name="adj2" fmla="val 107792"/>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Arrow: Right 35">
            <a:extLst>
              <a:ext uri="{FF2B5EF4-FFF2-40B4-BE49-F238E27FC236}">
                <a16:creationId xmlns:a16="http://schemas.microsoft.com/office/drawing/2014/main" id="{85D1B516-2459-DD64-D44F-502F46D65D9B}"/>
              </a:ext>
            </a:extLst>
          </p:cNvPr>
          <p:cNvSpPr/>
          <p:nvPr/>
        </p:nvSpPr>
        <p:spPr>
          <a:xfrm>
            <a:off x="9124176" y="3444122"/>
            <a:ext cx="1655728" cy="147941"/>
          </a:xfrm>
          <a:prstGeom prst="rightArrow">
            <a:avLst>
              <a:gd name="adj1" fmla="val 50000"/>
              <a:gd name="adj2" fmla="val 107792"/>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1" name="Arrow: Right 100">
            <a:extLst>
              <a:ext uri="{FF2B5EF4-FFF2-40B4-BE49-F238E27FC236}">
                <a16:creationId xmlns:a16="http://schemas.microsoft.com/office/drawing/2014/main" id="{F4ACABC6-FEE1-2C1E-72D5-B0CF967A6DB1}"/>
              </a:ext>
            </a:extLst>
          </p:cNvPr>
          <p:cNvSpPr/>
          <p:nvPr/>
        </p:nvSpPr>
        <p:spPr>
          <a:xfrm>
            <a:off x="9127430" y="2747384"/>
            <a:ext cx="1655728" cy="147941"/>
          </a:xfrm>
          <a:prstGeom prst="rightArrow">
            <a:avLst>
              <a:gd name="adj1" fmla="val 50000"/>
              <a:gd name="adj2" fmla="val 107792"/>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3" name="Arc 102">
            <a:extLst>
              <a:ext uri="{FF2B5EF4-FFF2-40B4-BE49-F238E27FC236}">
                <a16:creationId xmlns:a16="http://schemas.microsoft.com/office/drawing/2014/main" id="{CC2F35F1-6658-01C3-5D39-5135B2920923}"/>
              </a:ext>
            </a:extLst>
          </p:cNvPr>
          <p:cNvSpPr>
            <a:spLocks noChangeAspect="1"/>
          </p:cNvSpPr>
          <p:nvPr/>
        </p:nvSpPr>
        <p:spPr>
          <a:xfrm>
            <a:off x="7967557" y="2970767"/>
            <a:ext cx="161400" cy="408880"/>
          </a:xfrm>
          <a:prstGeom prst="arc">
            <a:avLst>
              <a:gd name="adj1" fmla="val 5400563"/>
              <a:gd name="adj2" fmla="val 16201359"/>
            </a:avLst>
          </a:prstGeom>
          <a:solidFill>
            <a:schemeClr val="bg1"/>
          </a:solidFill>
          <a:ln w="28575"/>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104" name="Oval 103">
            <a:extLst>
              <a:ext uri="{FF2B5EF4-FFF2-40B4-BE49-F238E27FC236}">
                <a16:creationId xmlns:a16="http://schemas.microsoft.com/office/drawing/2014/main" id="{31FB2A48-CE56-E628-4C88-1DD83D0905F5}"/>
              </a:ext>
            </a:extLst>
          </p:cNvPr>
          <p:cNvSpPr/>
          <p:nvPr/>
        </p:nvSpPr>
        <p:spPr>
          <a:xfrm>
            <a:off x="5027318" y="2996398"/>
            <a:ext cx="108000" cy="108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5" name="Oval 104">
            <a:extLst>
              <a:ext uri="{FF2B5EF4-FFF2-40B4-BE49-F238E27FC236}">
                <a16:creationId xmlns:a16="http://schemas.microsoft.com/office/drawing/2014/main" id="{F6062C3B-409C-9950-8DE8-06E8EE6003B3}"/>
              </a:ext>
            </a:extLst>
          </p:cNvPr>
          <p:cNvSpPr/>
          <p:nvPr/>
        </p:nvSpPr>
        <p:spPr>
          <a:xfrm>
            <a:off x="6026994" y="3255653"/>
            <a:ext cx="108000" cy="108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6" name="Oval 105">
            <a:extLst>
              <a:ext uri="{FF2B5EF4-FFF2-40B4-BE49-F238E27FC236}">
                <a16:creationId xmlns:a16="http://schemas.microsoft.com/office/drawing/2014/main" id="{BB2B5EF5-ACFE-ADFB-7EAA-96F7356B5142}"/>
              </a:ext>
            </a:extLst>
          </p:cNvPr>
          <p:cNvSpPr/>
          <p:nvPr/>
        </p:nvSpPr>
        <p:spPr>
          <a:xfrm>
            <a:off x="6026172" y="2742029"/>
            <a:ext cx="108000" cy="108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7" name="Oval 106">
            <a:extLst>
              <a:ext uri="{FF2B5EF4-FFF2-40B4-BE49-F238E27FC236}">
                <a16:creationId xmlns:a16="http://schemas.microsoft.com/office/drawing/2014/main" id="{60735440-EA06-BCA6-70A2-CB05818BE638}"/>
              </a:ext>
            </a:extLst>
          </p:cNvPr>
          <p:cNvSpPr/>
          <p:nvPr/>
        </p:nvSpPr>
        <p:spPr>
          <a:xfrm>
            <a:off x="7021655" y="3526750"/>
            <a:ext cx="108000" cy="108000"/>
          </a:xfrm>
          <a:prstGeom prst="ellipse">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TextBox 6">
            <a:extLst>
              <a:ext uri="{FF2B5EF4-FFF2-40B4-BE49-F238E27FC236}">
                <a16:creationId xmlns:a16="http://schemas.microsoft.com/office/drawing/2014/main" id="{B8450B96-C073-5D8B-8104-B47B2FEFF766}"/>
              </a:ext>
            </a:extLst>
          </p:cNvPr>
          <p:cNvSpPr txBox="1"/>
          <p:nvPr/>
        </p:nvSpPr>
        <p:spPr>
          <a:xfrm>
            <a:off x="726647" y="5767436"/>
            <a:ext cx="4091710" cy="253916"/>
          </a:xfrm>
          <a:prstGeom prst="rect">
            <a:avLst/>
          </a:prstGeom>
          <a:noFill/>
        </p:spPr>
        <p:txBody>
          <a:bodyPr wrap="square">
            <a:spAutoFit/>
          </a:bodyPr>
          <a:lstStyle/>
          <a:p>
            <a:r>
              <a:rPr lang="en-GB" sz="1050" dirty="0">
                <a:solidFill>
                  <a:srgbClr val="54585A"/>
                </a:solidFill>
                <a:latin typeface="Times" panose="02020603050405020304" pitchFamily="18" charset="0"/>
                <a:cs typeface="Times" panose="02020603050405020304" pitchFamily="18" charset="0"/>
              </a:rPr>
              <a:t>[3] – [6]</a:t>
            </a:r>
            <a:endParaRPr lang="en-CA" sz="1050" dirty="0"/>
          </a:p>
        </p:txBody>
      </p:sp>
      <p:sp>
        <p:nvSpPr>
          <p:cNvPr id="12" name="Arc 11">
            <a:extLst>
              <a:ext uri="{FF2B5EF4-FFF2-40B4-BE49-F238E27FC236}">
                <a16:creationId xmlns:a16="http://schemas.microsoft.com/office/drawing/2014/main" id="{7D07CEA6-5C32-410D-E998-BDE9311F765E}"/>
              </a:ext>
            </a:extLst>
          </p:cNvPr>
          <p:cNvSpPr>
            <a:spLocks noChangeAspect="1"/>
          </p:cNvSpPr>
          <p:nvPr/>
        </p:nvSpPr>
        <p:spPr>
          <a:xfrm>
            <a:off x="3884559" y="2972827"/>
            <a:ext cx="161400" cy="408880"/>
          </a:xfrm>
          <a:prstGeom prst="arc">
            <a:avLst>
              <a:gd name="adj1" fmla="val 5400563"/>
              <a:gd name="adj2" fmla="val 16201359"/>
            </a:avLst>
          </a:prstGeom>
          <a:solidFill>
            <a:schemeClr val="bg1">
              <a:lumMod val="95000"/>
            </a:schemeClr>
          </a:solidFill>
          <a:ln w="28575">
            <a:noFill/>
          </a:ln>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19" name="Arc 18">
            <a:extLst>
              <a:ext uri="{FF2B5EF4-FFF2-40B4-BE49-F238E27FC236}">
                <a16:creationId xmlns:a16="http://schemas.microsoft.com/office/drawing/2014/main" id="{C2A3BA6A-4462-8BD1-EC29-ACF72A657C36}"/>
              </a:ext>
            </a:extLst>
          </p:cNvPr>
          <p:cNvSpPr>
            <a:spLocks noChangeAspect="1"/>
          </p:cNvSpPr>
          <p:nvPr/>
        </p:nvSpPr>
        <p:spPr>
          <a:xfrm>
            <a:off x="7982813" y="2977859"/>
            <a:ext cx="161400" cy="408880"/>
          </a:xfrm>
          <a:prstGeom prst="arc">
            <a:avLst>
              <a:gd name="adj1" fmla="val 5400563"/>
              <a:gd name="adj2" fmla="val 16201359"/>
            </a:avLst>
          </a:prstGeom>
          <a:solidFill>
            <a:schemeClr val="bg1"/>
          </a:solidFill>
          <a:ln w="28575">
            <a:noFill/>
          </a:ln>
        </p:spPr>
        <p:style>
          <a:lnRef idx="1">
            <a:schemeClr val="dk1"/>
          </a:lnRef>
          <a:fillRef idx="0">
            <a:schemeClr val="dk1"/>
          </a:fillRef>
          <a:effectRef idx="0">
            <a:schemeClr val="dk1"/>
          </a:effectRef>
          <a:fontRef idx="minor">
            <a:schemeClr val="tx1"/>
          </a:fontRef>
        </p:style>
        <p:txBody>
          <a:bodyPr rtlCol="0" anchor="ctr"/>
          <a:lstStyle/>
          <a:p>
            <a:pPr algn="ctr"/>
            <a:endParaRPr lang="en-CA"/>
          </a:p>
        </p:txBody>
      </p:sp>
      <p:sp>
        <p:nvSpPr>
          <p:cNvPr id="89" name="Trapezoid 88">
            <a:extLst>
              <a:ext uri="{FF2B5EF4-FFF2-40B4-BE49-F238E27FC236}">
                <a16:creationId xmlns:a16="http://schemas.microsoft.com/office/drawing/2014/main" id="{7687973F-6AEC-8CA9-DDB0-C07CE524B958}"/>
              </a:ext>
            </a:extLst>
          </p:cNvPr>
          <p:cNvSpPr/>
          <p:nvPr/>
        </p:nvSpPr>
        <p:spPr>
          <a:xfrm rot="16200000">
            <a:off x="8020121" y="2737935"/>
            <a:ext cx="795273" cy="878144"/>
          </a:xfrm>
          <a:prstGeom prst="trapezoid">
            <a:avLst>
              <a:gd name="adj" fmla="val 28354"/>
            </a:avLst>
          </a:prstGeom>
          <a:solidFill>
            <a:srgbClr val="000000">
              <a:alpha val="1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TextBox 13">
            <a:extLst>
              <a:ext uri="{FF2B5EF4-FFF2-40B4-BE49-F238E27FC236}">
                <a16:creationId xmlns:a16="http://schemas.microsoft.com/office/drawing/2014/main" id="{1565F542-C4E1-6146-77E7-81D95D94CDBD}"/>
              </a:ext>
            </a:extLst>
          </p:cNvPr>
          <p:cNvSpPr txBox="1"/>
          <p:nvPr/>
        </p:nvSpPr>
        <p:spPr>
          <a:xfrm>
            <a:off x="10851861" y="2582134"/>
            <a:ext cx="610238" cy="1200329"/>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r>
              <a:rPr lang="en-CA" dirty="0">
                <a:solidFill>
                  <a:srgbClr val="7030A0"/>
                </a:solidFill>
              </a:rPr>
              <a:t>He²⁺</a:t>
            </a:r>
          </a:p>
          <a:p>
            <a:endParaRPr lang="en-CA" dirty="0">
              <a:solidFill>
                <a:srgbClr val="FF0000"/>
              </a:solidFill>
            </a:endParaRPr>
          </a:p>
          <a:p>
            <a:endParaRPr lang="en-CA" dirty="0">
              <a:solidFill>
                <a:srgbClr val="00B050"/>
              </a:solidFill>
            </a:endParaRPr>
          </a:p>
          <a:p>
            <a:endParaRPr lang="en-CA" dirty="0">
              <a:solidFill>
                <a:schemeClr val="accent1"/>
              </a:solidFill>
            </a:endParaRPr>
          </a:p>
        </p:txBody>
      </p:sp>
      <p:sp>
        <p:nvSpPr>
          <p:cNvPr id="15" name="TextBox 14">
            <a:extLst>
              <a:ext uri="{FF2B5EF4-FFF2-40B4-BE49-F238E27FC236}">
                <a16:creationId xmlns:a16="http://schemas.microsoft.com/office/drawing/2014/main" id="{237E6F6E-475E-D884-A930-5CF6FB4385CD}"/>
              </a:ext>
            </a:extLst>
          </p:cNvPr>
          <p:cNvSpPr txBox="1"/>
          <p:nvPr/>
        </p:nvSpPr>
        <p:spPr>
          <a:xfrm>
            <a:off x="10851861" y="2568129"/>
            <a:ext cx="610238" cy="1200329"/>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endParaRPr lang="en-CA" dirty="0">
              <a:solidFill>
                <a:srgbClr val="7030A0"/>
              </a:solidFill>
            </a:endParaRPr>
          </a:p>
          <a:p>
            <a:endParaRPr lang="en-CA" dirty="0">
              <a:solidFill>
                <a:srgbClr val="FF0000"/>
              </a:solidFill>
            </a:endParaRPr>
          </a:p>
          <a:p>
            <a:r>
              <a:rPr lang="en-CA" dirty="0">
                <a:solidFill>
                  <a:srgbClr val="00B050"/>
                </a:solidFill>
              </a:rPr>
              <a:t>He⁰</a:t>
            </a:r>
          </a:p>
          <a:p>
            <a:endParaRPr lang="en-CA" dirty="0">
              <a:solidFill>
                <a:schemeClr val="accent1"/>
              </a:solidFill>
            </a:endParaRPr>
          </a:p>
        </p:txBody>
      </p:sp>
      <p:sp>
        <p:nvSpPr>
          <p:cNvPr id="22" name="TextBox 21">
            <a:extLst>
              <a:ext uri="{FF2B5EF4-FFF2-40B4-BE49-F238E27FC236}">
                <a16:creationId xmlns:a16="http://schemas.microsoft.com/office/drawing/2014/main" id="{3C05AA36-68C0-F13C-36DB-9F029C23F6A5}"/>
              </a:ext>
            </a:extLst>
          </p:cNvPr>
          <p:cNvSpPr txBox="1"/>
          <p:nvPr/>
        </p:nvSpPr>
        <p:spPr>
          <a:xfrm>
            <a:off x="10853488" y="2573291"/>
            <a:ext cx="610238" cy="1200329"/>
          </a:xfrm>
          <a:prstGeom prst="rect">
            <a:avLst/>
          </a:prstGeom>
          <a:noFill/>
        </p:spPr>
        <p:txBody>
          <a:bodyPr wrap="square" rtlCol="0">
            <a:spAutoFit/>
          </a:bodyPr>
          <a:lstStyle>
            <a:defPPr>
              <a:defRPr lang="en-US"/>
            </a:defPPr>
            <a:lvl1pPr>
              <a:defRPr>
                <a:solidFill>
                  <a:srgbClr val="54585A"/>
                </a:solidFill>
                <a:latin typeface="Times" panose="02020603050405020304" pitchFamily="18" charset="0"/>
                <a:cs typeface="Times" panose="02020603050405020304" pitchFamily="18" charset="0"/>
              </a:defRPr>
            </a:lvl1pPr>
          </a:lstStyle>
          <a:p>
            <a:endParaRPr lang="en-CA" dirty="0">
              <a:solidFill>
                <a:srgbClr val="7030A0"/>
              </a:solidFill>
            </a:endParaRPr>
          </a:p>
          <a:p>
            <a:endParaRPr lang="en-CA" dirty="0">
              <a:solidFill>
                <a:srgbClr val="FF0000"/>
              </a:solidFill>
            </a:endParaRPr>
          </a:p>
          <a:p>
            <a:endParaRPr lang="en-CA" dirty="0">
              <a:solidFill>
                <a:srgbClr val="00B050"/>
              </a:solidFill>
            </a:endParaRPr>
          </a:p>
          <a:p>
            <a:r>
              <a:rPr lang="en-CA" dirty="0">
                <a:solidFill>
                  <a:schemeClr val="accent1"/>
                </a:solidFill>
              </a:rPr>
              <a:t>He⁻</a:t>
            </a:r>
          </a:p>
        </p:txBody>
      </p:sp>
      <p:sp>
        <p:nvSpPr>
          <p:cNvPr id="45" name="Star: 32 Points 44">
            <a:extLst>
              <a:ext uri="{FF2B5EF4-FFF2-40B4-BE49-F238E27FC236}">
                <a16:creationId xmlns:a16="http://schemas.microsoft.com/office/drawing/2014/main" id="{48474525-E2D6-A71B-EE15-359A3A523982}"/>
              </a:ext>
            </a:extLst>
          </p:cNvPr>
          <p:cNvSpPr/>
          <p:nvPr/>
        </p:nvSpPr>
        <p:spPr>
          <a:xfrm>
            <a:off x="5009382" y="6091097"/>
            <a:ext cx="2037600" cy="324000"/>
          </a:xfrm>
          <a:prstGeom prst="star32">
            <a:avLst>
              <a:gd name="adj" fmla="val 7847"/>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Partial Circle 47">
            <a:extLst>
              <a:ext uri="{FF2B5EF4-FFF2-40B4-BE49-F238E27FC236}">
                <a16:creationId xmlns:a16="http://schemas.microsoft.com/office/drawing/2014/main" id="{C3D19E79-1951-9F73-FA91-14D2DE994A1E}"/>
              </a:ext>
            </a:extLst>
          </p:cNvPr>
          <p:cNvSpPr/>
          <p:nvPr/>
        </p:nvSpPr>
        <p:spPr>
          <a:xfrm>
            <a:off x="5011126" y="5859772"/>
            <a:ext cx="2036437" cy="323161"/>
          </a:xfrm>
          <a:prstGeom prst="pie">
            <a:avLst>
              <a:gd name="adj1" fmla="val 21244941"/>
              <a:gd name="adj2" fmla="val 2080764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53" name="Star: 32 Points 52">
            <a:extLst>
              <a:ext uri="{FF2B5EF4-FFF2-40B4-BE49-F238E27FC236}">
                <a16:creationId xmlns:a16="http://schemas.microsoft.com/office/drawing/2014/main" id="{38621C35-21BF-FAA9-6DD0-37BDE4AF569F}"/>
              </a:ext>
            </a:extLst>
          </p:cNvPr>
          <p:cNvSpPr/>
          <p:nvPr/>
        </p:nvSpPr>
        <p:spPr>
          <a:xfrm>
            <a:off x="4999294" y="5857212"/>
            <a:ext cx="2037600" cy="324000"/>
          </a:xfrm>
          <a:prstGeom prst="star32">
            <a:avLst>
              <a:gd name="adj" fmla="val 7847"/>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Partial Circle 48">
            <a:extLst>
              <a:ext uri="{FF2B5EF4-FFF2-40B4-BE49-F238E27FC236}">
                <a16:creationId xmlns:a16="http://schemas.microsoft.com/office/drawing/2014/main" id="{4E1B9754-3FA1-A528-BBC3-D6345529A886}"/>
              </a:ext>
            </a:extLst>
          </p:cNvPr>
          <p:cNvSpPr/>
          <p:nvPr/>
        </p:nvSpPr>
        <p:spPr>
          <a:xfrm>
            <a:off x="5011127" y="5621579"/>
            <a:ext cx="2036437" cy="323161"/>
          </a:xfrm>
          <a:prstGeom prst="pie">
            <a:avLst>
              <a:gd name="adj1" fmla="val 20846647"/>
              <a:gd name="adj2" fmla="val 20068199"/>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solidFill>
                <a:schemeClr val="tx1"/>
              </a:solidFill>
            </a:endParaRPr>
          </a:p>
        </p:txBody>
      </p:sp>
      <p:sp>
        <p:nvSpPr>
          <p:cNvPr id="43" name="Star: 32 Points 42">
            <a:extLst>
              <a:ext uri="{FF2B5EF4-FFF2-40B4-BE49-F238E27FC236}">
                <a16:creationId xmlns:a16="http://schemas.microsoft.com/office/drawing/2014/main" id="{18AD66AB-1079-89C3-FFFB-B0E32FCDBDC6}"/>
              </a:ext>
            </a:extLst>
          </p:cNvPr>
          <p:cNvSpPr/>
          <p:nvPr/>
        </p:nvSpPr>
        <p:spPr>
          <a:xfrm>
            <a:off x="5015879" y="5625021"/>
            <a:ext cx="2037600" cy="324000"/>
          </a:xfrm>
          <a:prstGeom prst="star32">
            <a:avLst>
              <a:gd name="adj" fmla="val 7847"/>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Partial Circle 49">
            <a:extLst>
              <a:ext uri="{FF2B5EF4-FFF2-40B4-BE49-F238E27FC236}">
                <a16:creationId xmlns:a16="http://schemas.microsoft.com/office/drawing/2014/main" id="{181AD35B-B05C-EC6B-3205-69D9B624F16F}"/>
              </a:ext>
            </a:extLst>
          </p:cNvPr>
          <p:cNvSpPr/>
          <p:nvPr/>
        </p:nvSpPr>
        <p:spPr>
          <a:xfrm>
            <a:off x="5011127" y="5342417"/>
            <a:ext cx="2036437" cy="323161"/>
          </a:xfrm>
          <a:prstGeom prst="pie">
            <a:avLst>
              <a:gd name="adj1" fmla="val 16540653"/>
              <a:gd name="adj2" fmla="val 16497257"/>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solidFill>
                <a:schemeClr val="tx1"/>
              </a:solidFill>
            </a:endParaRPr>
          </a:p>
        </p:txBody>
      </p:sp>
      <p:sp>
        <p:nvSpPr>
          <p:cNvPr id="41" name="Star: 32 Points 40">
            <a:extLst>
              <a:ext uri="{FF2B5EF4-FFF2-40B4-BE49-F238E27FC236}">
                <a16:creationId xmlns:a16="http://schemas.microsoft.com/office/drawing/2014/main" id="{5DD18CDA-DA06-0734-25FE-A921BA8FD6AF}"/>
              </a:ext>
            </a:extLst>
          </p:cNvPr>
          <p:cNvSpPr/>
          <p:nvPr/>
        </p:nvSpPr>
        <p:spPr>
          <a:xfrm>
            <a:off x="5021796" y="5338642"/>
            <a:ext cx="2037600" cy="324000"/>
          </a:xfrm>
          <a:prstGeom prst="star32">
            <a:avLst>
              <a:gd name="adj" fmla="val 7847"/>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TextBox 53">
            <a:extLst>
              <a:ext uri="{FF2B5EF4-FFF2-40B4-BE49-F238E27FC236}">
                <a16:creationId xmlns:a16="http://schemas.microsoft.com/office/drawing/2014/main" id="{FCDF830C-11F7-86F8-FBCD-EAC735733B83}"/>
              </a:ext>
            </a:extLst>
          </p:cNvPr>
          <p:cNvSpPr txBox="1"/>
          <p:nvPr/>
        </p:nvSpPr>
        <p:spPr>
          <a:xfrm>
            <a:off x="8316809" y="5723314"/>
            <a:ext cx="3875191" cy="646331"/>
          </a:xfrm>
          <a:prstGeom prst="rect">
            <a:avLst/>
          </a:prstGeom>
          <a:noFill/>
        </p:spPr>
        <p:txBody>
          <a:bodyPr wrap="square">
            <a:spAutoFit/>
          </a:bodyPr>
          <a:lstStyle/>
          <a:p>
            <a:pPr>
              <a:tabLst>
                <a:tab pos="447675" algn="l"/>
                <a:tab pos="1524000" algn="l"/>
                <a:tab pos="1885950" algn="l"/>
              </a:tabLst>
            </a:pPr>
            <a:r>
              <a:rPr lang="en-GB" dirty="0">
                <a:solidFill>
                  <a:srgbClr val="54585A"/>
                </a:solidFill>
                <a:latin typeface="Times" panose="02020603050405020304" pitchFamily="18" charset="0"/>
                <a:cs typeface="Times" panose="02020603050405020304" pitchFamily="18" charset="0"/>
              </a:rPr>
              <a:t>[5]	Chang et al., 20th Int. Conf. on Ion 	Implant. Tech. (2014)</a:t>
            </a:r>
          </a:p>
        </p:txBody>
      </p:sp>
    </p:spTree>
    <p:extLst>
      <p:ext uri="{BB962C8B-B14F-4D97-AF65-F5344CB8AC3E}">
        <p14:creationId xmlns:p14="http://schemas.microsoft.com/office/powerpoint/2010/main" val="657590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0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7"/>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0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7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8"/>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4"/>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78"/>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73"/>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8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8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76"/>
                                        </p:tgtEl>
                                        <p:attrNameLst>
                                          <p:attrName>style.visibility</p:attrName>
                                        </p:attrNameLst>
                                      </p:cBhvr>
                                      <p:to>
                                        <p:strVal val="visible"/>
                                      </p:to>
                                    </p:set>
                                  </p:childTnLst>
                                </p:cTn>
                              </p:par>
                              <p:par>
                                <p:cTn id="81" presetID="1"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58"/>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66"/>
                                        </p:tgtEl>
                                        <p:attrNameLst>
                                          <p:attrName>style.visibility</p:attrName>
                                        </p:attrNameLst>
                                      </p:cBhvr>
                                      <p:to>
                                        <p:strVal val="visible"/>
                                      </p:to>
                                    </p:set>
                                  </p:childTnLst>
                                </p:cTn>
                              </p:par>
                            </p:childTnLst>
                          </p:cTn>
                        </p:par>
                      </p:childTnLst>
                    </p:cTn>
                  </p:par>
                  <p:par>
                    <p:cTn id="89" fill="hold">
                      <p:stCondLst>
                        <p:cond delay="indefinite"/>
                      </p:stCondLst>
                      <p:childTnLst>
                        <p:par>
                          <p:cTn id="90" fill="hold">
                            <p:stCondLst>
                              <p:cond delay="0"/>
                            </p:stCondLst>
                            <p:childTnLst>
                              <p:par>
                                <p:cTn id="91" presetID="1" presetClass="entr" presetSubtype="0" fill="hold" grpId="0" nodeType="clickEffect">
                                  <p:stCondLst>
                                    <p:cond delay="0"/>
                                  </p:stCondLst>
                                  <p:childTnLst>
                                    <p:set>
                                      <p:cBhvr>
                                        <p:cTn id="92" dur="1" fill="hold">
                                          <p:stCondLst>
                                            <p:cond delay="0"/>
                                          </p:stCondLst>
                                        </p:cTn>
                                        <p:tgtEl>
                                          <p:spTgt spid="6"/>
                                        </p:tgtEl>
                                        <p:attrNameLst>
                                          <p:attrName>style.visibility</p:attrName>
                                        </p:attrNameLst>
                                      </p:cBhvr>
                                      <p:to>
                                        <p:strVal val="visible"/>
                                      </p:to>
                                    </p:set>
                                  </p:childTnLst>
                                </p:cTn>
                              </p:par>
                            </p:childTnLst>
                          </p:cTn>
                        </p:par>
                      </p:childTnLst>
                    </p:cTn>
                  </p:par>
                  <p:par>
                    <p:cTn id="93" fill="hold">
                      <p:stCondLst>
                        <p:cond delay="indefinite"/>
                      </p:stCondLst>
                      <p:childTnLst>
                        <p:par>
                          <p:cTn id="94" fill="hold">
                            <p:stCondLst>
                              <p:cond delay="0"/>
                            </p:stCondLst>
                            <p:childTnLst>
                              <p:par>
                                <p:cTn id="95" presetID="1" presetClass="entr" presetSubtype="0" fill="hold" grpId="0" nodeType="clickEffect">
                                  <p:stCondLst>
                                    <p:cond delay="0"/>
                                  </p:stCondLst>
                                  <p:childTnLst>
                                    <p:set>
                                      <p:cBhvr>
                                        <p:cTn id="96" dur="1" fill="hold">
                                          <p:stCondLst>
                                            <p:cond delay="0"/>
                                          </p:stCondLst>
                                        </p:cTn>
                                        <p:tgtEl>
                                          <p:spTgt spid="11"/>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7"/>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5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8" grpId="0"/>
      <p:bldP spid="66" grpId="0"/>
      <p:bldP spid="5" grpId="0"/>
      <p:bldP spid="17" grpId="0"/>
      <p:bldP spid="18" grpId="0"/>
      <p:bldP spid="6" grpId="0"/>
      <p:bldP spid="11" grpId="0"/>
      <p:bldP spid="40" grpId="0"/>
      <p:bldP spid="88" grpId="0" animBg="1"/>
      <p:bldP spid="34" grpId="0" animBg="1"/>
      <p:bldP spid="35" grpId="0" animBg="1"/>
      <p:bldP spid="36" grpId="0" animBg="1"/>
      <p:bldP spid="101" grpId="0" animBg="1"/>
      <p:bldP spid="104" grpId="0" animBg="1"/>
      <p:bldP spid="105" grpId="0" animBg="1"/>
      <p:bldP spid="106" grpId="0" animBg="1"/>
      <p:bldP spid="107" grpId="0" animBg="1"/>
      <p:bldP spid="7" grpId="0"/>
      <p:bldP spid="89" grpId="0" animBg="1"/>
      <p:bldP spid="14" grpId="0"/>
      <p:bldP spid="15" grpId="0"/>
      <p:bldP spid="22" grpId="0"/>
      <p:bldP spid="5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F57C6-7FFE-4637-9374-73E936001765}"/>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7FE540AF-C08D-3E09-B18D-281EBA3114BC}"/>
              </a:ext>
            </a:extLst>
          </p:cNvPr>
          <p:cNvPicPr>
            <a:picLocks noChangeAspect="1"/>
          </p:cNvPicPr>
          <p:nvPr/>
        </p:nvPicPr>
        <p:blipFill>
          <a:blip r:embed="rId3"/>
          <a:srcRect t="1991" r="2458"/>
          <a:stretch>
            <a:fillRect/>
          </a:stretch>
        </p:blipFill>
        <p:spPr>
          <a:xfrm>
            <a:off x="5632690" y="804231"/>
            <a:ext cx="6559309" cy="5552119"/>
          </a:xfrm>
          <a:prstGeom prst="rect">
            <a:avLst/>
          </a:prstGeom>
        </p:spPr>
      </p:pic>
      <p:sp>
        <p:nvSpPr>
          <p:cNvPr id="2" name="Title 1">
            <a:extLst>
              <a:ext uri="{FF2B5EF4-FFF2-40B4-BE49-F238E27FC236}">
                <a16:creationId xmlns:a16="http://schemas.microsoft.com/office/drawing/2014/main" id="{A9420693-32D9-1EF3-2868-E2142FCC7B08}"/>
              </a:ext>
            </a:extLst>
          </p:cNvPr>
          <p:cNvSpPr>
            <a:spLocks noGrp="1"/>
          </p:cNvSpPr>
          <p:nvPr>
            <p:ph type="title"/>
          </p:nvPr>
        </p:nvSpPr>
        <p:spPr/>
        <p:txBody>
          <a:bodyPr/>
          <a:lstStyle/>
          <a:p>
            <a:r>
              <a:rPr lang="en-CA" dirty="0"/>
              <a:t>Two Steps</a:t>
            </a:r>
          </a:p>
        </p:txBody>
      </p:sp>
      <p:sp>
        <p:nvSpPr>
          <p:cNvPr id="3" name="Date Placeholder 2">
            <a:extLst>
              <a:ext uri="{FF2B5EF4-FFF2-40B4-BE49-F238E27FC236}">
                <a16:creationId xmlns:a16="http://schemas.microsoft.com/office/drawing/2014/main" id="{1E58A8C3-FC66-8D22-C12A-7CD97DDB9A68}"/>
              </a:ext>
            </a:extLst>
          </p:cNvPr>
          <p:cNvSpPr>
            <a:spLocks noGrp="1"/>
          </p:cNvSpPr>
          <p:nvPr>
            <p:ph type="dt" sz="half" idx="10"/>
          </p:nvPr>
        </p:nvSpPr>
        <p:spPr/>
        <p:txBody>
          <a:bodyPr/>
          <a:lstStyle/>
          <a:p>
            <a:r>
              <a:rPr lang="en-US"/>
              <a:t>23 SEP 2026</a:t>
            </a:r>
          </a:p>
        </p:txBody>
      </p:sp>
      <p:sp>
        <p:nvSpPr>
          <p:cNvPr id="4" name="Slide Number Placeholder 3">
            <a:extLst>
              <a:ext uri="{FF2B5EF4-FFF2-40B4-BE49-F238E27FC236}">
                <a16:creationId xmlns:a16="http://schemas.microsoft.com/office/drawing/2014/main" id="{C67F2A29-29CC-CE80-15D5-E2936EF62E9D}"/>
              </a:ext>
            </a:extLst>
          </p:cNvPr>
          <p:cNvSpPr>
            <a:spLocks noGrp="1"/>
          </p:cNvSpPr>
          <p:nvPr>
            <p:ph type="sldNum" sz="quarter" idx="12"/>
          </p:nvPr>
        </p:nvSpPr>
        <p:spPr/>
        <p:txBody>
          <a:bodyPr/>
          <a:lstStyle/>
          <a:p>
            <a:fld id="{CC4A04E3-866B-424A-9F33-40E3799F4726}" type="slidenum">
              <a:rPr lang="en-US" smtClean="0"/>
              <a:t>32</a:t>
            </a:fld>
            <a:endParaRPr lang="en-US"/>
          </a:p>
        </p:txBody>
      </p:sp>
      <p:sp>
        <p:nvSpPr>
          <p:cNvPr id="5" name="Text Placeholder 4">
            <a:extLst>
              <a:ext uri="{FF2B5EF4-FFF2-40B4-BE49-F238E27FC236}">
                <a16:creationId xmlns:a16="http://schemas.microsoft.com/office/drawing/2014/main" id="{046FBCE6-21CB-DB5A-23A7-9D33F0093FC8}"/>
              </a:ext>
            </a:extLst>
          </p:cNvPr>
          <p:cNvSpPr>
            <a:spLocks noGrp="1"/>
          </p:cNvSpPr>
          <p:nvPr>
            <p:ph type="body" sz="quarter" idx="13"/>
          </p:nvPr>
        </p:nvSpPr>
        <p:spPr>
          <a:xfrm>
            <a:off x="-107074" y="1917700"/>
            <a:ext cx="11460874" cy="4940300"/>
          </a:xfrm>
        </p:spPr>
        <p:txBody>
          <a:bodyPr>
            <a:normAutofit/>
          </a:bodyPr>
          <a:lstStyle/>
          <a:p>
            <a:r>
              <a:rPr lang="en-CA" dirty="0"/>
              <a:t>He⁺ to He⁻ is a 2-step process:</a:t>
            </a:r>
          </a:p>
          <a:p>
            <a:pPr marL="1616075" indent="-355600">
              <a:buFont typeface="+mj-lt"/>
              <a:buAutoNum type="arabicPeriod"/>
            </a:pPr>
            <a:r>
              <a:rPr lang="en-CA" dirty="0">
                <a:solidFill>
                  <a:schemeClr val="tx1"/>
                </a:solidFill>
              </a:rPr>
              <a:t> </a:t>
            </a:r>
            <a:r>
              <a:rPr lang="en-CA" dirty="0">
                <a:solidFill>
                  <a:srgbClr val="FF0000"/>
                </a:solidFill>
              </a:rPr>
              <a:t>He⁺</a:t>
            </a:r>
            <a:r>
              <a:rPr lang="en-CA" dirty="0"/>
              <a:t> + </a:t>
            </a:r>
            <a:r>
              <a:rPr lang="en-CA" i="1" dirty="0">
                <a:solidFill>
                  <a:schemeClr val="tx1"/>
                </a:solidFill>
              </a:rPr>
              <a:t>X</a:t>
            </a:r>
            <a:r>
              <a:rPr lang="en-CA" dirty="0"/>
              <a:t> → </a:t>
            </a:r>
            <a:r>
              <a:rPr lang="en-CA" dirty="0">
                <a:solidFill>
                  <a:srgbClr val="00B050"/>
                </a:solidFill>
              </a:rPr>
              <a:t>He*</a:t>
            </a:r>
            <a:r>
              <a:rPr lang="en-CA" dirty="0"/>
              <a:t> + </a:t>
            </a:r>
            <a:r>
              <a:rPr lang="en-CA" i="1" dirty="0">
                <a:solidFill>
                  <a:schemeClr val="tx1"/>
                </a:solidFill>
              </a:rPr>
              <a:t>X</a:t>
            </a:r>
            <a:r>
              <a:rPr lang="en-CA" dirty="0">
                <a:solidFill>
                  <a:schemeClr val="tx1"/>
                </a:solidFill>
              </a:rPr>
              <a:t>⁺</a:t>
            </a:r>
          </a:p>
          <a:p>
            <a:pPr marL="1616075" indent="-355600">
              <a:buFont typeface="+mj-lt"/>
              <a:buAutoNum type="arabicPeriod"/>
            </a:pPr>
            <a:r>
              <a:rPr lang="en-CA" dirty="0">
                <a:solidFill>
                  <a:schemeClr val="tx1"/>
                </a:solidFill>
              </a:rPr>
              <a:t> </a:t>
            </a:r>
            <a:r>
              <a:rPr lang="en-CA" dirty="0">
                <a:solidFill>
                  <a:srgbClr val="00B050"/>
                </a:solidFill>
              </a:rPr>
              <a:t>He*</a:t>
            </a:r>
            <a:r>
              <a:rPr lang="en-CA" dirty="0"/>
              <a:t> + </a:t>
            </a:r>
            <a:r>
              <a:rPr lang="en-CA" i="1" dirty="0">
                <a:solidFill>
                  <a:schemeClr val="tx1"/>
                </a:solidFill>
              </a:rPr>
              <a:t>X</a:t>
            </a:r>
            <a:r>
              <a:rPr lang="en-CA" dirty="0"/>
              <a:t> → </a:t>
            </a:r>
            <a:r>
              <a:rPr lang="en-CA" dirty="0">
                <a:solidFill>
                  <a:schemeClr val="accent1"/>
                </a:solidFill>
              </a:rPr>
              <a:t>He⁻</a:t>
            </a:r>
            <a:r>
              <a:rPr lang="en-CA" dirty="0"/>
              <a:t> + </a:t>
            </a:r>
            <a:r>
              <a:rPr lang="en-CA" i="1" dirty="0">
                <a:solidFill>
                  <a:schemeClr val="tx1"/>
                </a:solidFill>
              </a:rPr>
              <a:t>X</a:t>
            </a:r>
            <a:r>
              <a:rPr lang="en-CA" dirty="0">
                <a:solidFill>
                  <a:schemeClr val="tx1"/>
                </a:solidFill>
              </a:rPr>
              <a:t>⁺</a:t>
            </a:r>
          </a:p>
          <a:p>
            <a:pPr marL="0" indent="0">
              <a:buNone/>
            </a:pPr>
            <a:endParaRPr lang="en-CA" dirty="0"/>
          </a:p>
          <a:p>
            <a:r>
              <a:rPr lang="en-CA" u="sng" dirty="0"/>
              <a:t>Material selection:</a:t>
            </a:r>
            <a:br>
              <a:rPr lang="en-CA" dirty="0"/>
            </a:br>
            <a:r>
              <a:rPr lang="en-CA" dirty="0"/>
              <a:t>Find a material with an </a:t>
            </a:r>
            <a:br>
              <a:rPr lang="en-CA" dirty="0"/>
            </a:br>
            <a:r>
              <a:rPr lang="en-CA" dirty="0"/>
              <a:t>ionization energy ≈ 4.8 eV.</a:t>
            </a:r>
          </a:p>
          <a:p>
            <a:pPr marL="0" indent="0">
              <a:buNone/>
            </a:pPr>
            <a:endParaRPr lang="en-CA" dirty="0"/>
          </a:p>
        </p:txBody>
      </p:sp>
      <p:sp>
        <p:nvSpPr>
          <p:cNvPr id="8" name="TextBox 7">
            <a:extLst>
              <a:ext uri="{FF2B5EF4-FFF2-40B4-BE49-F238E27FC236}">
                <a16:creationId xmlns:a16="http://schemas.microsoft.com/office/drawing/2014/main" id="{A527815E-31C4-A558-7913-880F5D51939C}"/>
              </a:ext>
            </a:extLst>
          </p:cNvPr>
          <p:cNvSpPr txBox="1"/>
          <p:nvPr/>
        </p:nvSpPr>
        <p:spPr>
          <a:xfrm>
            <a:off x="6035877" y="6356350"/>
            <a:ext cx="4908954" cy="246221"/>
          </a:xfrm>
          <a:prstGeom prst="rect">
            <a:avLst/>
          </a:prstGeom>
          <a:noFill/>
        </p:spPr>
        <p:txBody>
          <a:bodyPr wrap="square" rtlCol="0">
            <a:spAutoFit/>
          </a:bodyPr>
          <a:lstStyle/>
          <a:p>
            <a:r>
              <a:rPr lang="en-GB" sz="1000" dirty="0">
                <a:solidFill>
                  <a:srgbClr val="54585A"/>
                </a:solidFill>
                <a:latin typeface="Times" panose="02020603050405020304" pitchFamily="18" charset="0"/>
                <a:cs typeface="Times" panose="02020603050405020304" pitchFamily="18" charset="0"/>
              </a:rPr>
              <a:t>[4]    I.G. Main, “Negative helium ions for tandem accelerators”, Phys. Bull. 20 (1969) 419. </a:t>
            </a:r>
            <a:endParaRPr lang="en-CA" sz="1000" dirty="0">
              <a:solidFill>
                <a:srgbClr val="54585A"/>
              </a:solidFill>
              <a:latin typeface="Times" panose="02020603050405020304" pitchFamily="18" charset="0"/>
              <a:cs typeface="Times" panose="02020603050405020304" pitchFamily="18" charset="0"/>
            </a:endParaRPr>
          </a:p>
        </p:txBody>
      </p:sp>
      <p:sp>
        <p:nvSpPr>
          <p:cNvPr id="12" name="Rectangle 11">
            <a:extLst>
              <a:ext uri="{FF2B5EF4-FFF2-40B4-BE49-F238E27FC236}">
                <a16:creationId xmlns:a16="http://schemas.microsoft.com/office/drawing/2014/main" id="{C39B0C53-CD93-0CB0-57A6-6693E761F534}"/>
              </a:ext>
            </a:extLst>
          </p:cNvPr>
          <p:cNvSpPr/>
          <p:nvPr/>
        </p:nvSpPr>
        <p:spPr>
          <a:xfrm>
            <a:off x="6267682" y="694826"/>
            <a:ext cx="710587" cy="5552119"/>
          </a:xfrm>
          <a:prstGeom prst="rect">
            <a:avLst/>
          </a:prstGeom>
          <a:solidFill>
            <a:srgbClr val="FF0000">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Rectangle 12">
            <a:extLst>
              <a:ext uri="{FF2B5EF4-FFF2-40B4-BE49-F238E27FC236}">
                <a16:creationId xmlns:a16="http://schemas.microsoft.com/office/drawing/2014/main" id="{52B06042-5ACF-5C48-2350-FA361B68D36E}"/>
              </a:ext>
            </a:extLst>
          </p:cNvPr>
          <p:cNvSpPr/>
          <p:nvPr/>
        </p:nvSpPr>
        <p:spPr>
          <a:xfrm>
            <a:off x="7094865" y="694826"/>
            <a:ext cx="3481330" cy="5552119"/>
          </a:xfrm>
          <a:prstGeom prst="rect">
            <a:avLst/>
          </a:prstGeom>
          <a:solidFill>
            <a:srgbClr val="00B050">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4" name="Rectangle 13">
            <a:extLst>
              <a:ext uri="{FF2B5EF4-FFF2-40B4-BE49-F238E27FC236}">
                <a16:creationId xmlns:a16="http://schemas.microsoft.com/office/drawing/2014/main" id="{B8CFFD2D-EB5B-0526-8187-E52F2B7622EC}"/>
              </a:ext>
            </a:extLst>
          </p:cNvPr>
          <p:cNvSpPr/>
          <p:nvPr/>
        </p:nvSpPr>
        <p:spPr>
          <a:xfrm>
            <a:off x="10692790" y="694826"/>
            <a:ext cx="661009" cy="5533120"/>
          </a:xfrm>
          <a:prstGeom prst="rect">
            <a:avLst/>
          </a:prstGeom>
          <a:solidFill>
            <a:srgbClr val="4472C4">
              <a:alpha val="14902"/>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Rectangle 16">
            <a:extLst>
              <a:ext uri="{FF2B5EF4-FFF2-40B4-BE49-F238E27FC236}">
                <a16:creationId xmlns:a16="http://schemas.microsoft.com/office/drawing/2014/main" id="{F502FB08-5E8E-5A7E-A6AA-1C7467D549E0}"/>
              </a:ext>
            </a:extLst>
          </p:cNvPr>
          <p:cNvSpPr/>
          <p:nvPr/>
        </p:nvSpPr>
        <p:spPr>
          <a:xfrm>
            <a:off x="6345715" y="1189822"/>
            <a:ext cx="710587" cy="351736"/>
          </a:xfrm>
          <a:prstGeom prst="rect">
            <a:avLst/>
          </a:prstGeom>
          <a:noFill/>
          <a:ln w="2857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Arc 17">
            <a:extLst>
              <a:ext uri="{FF2B5EF4-FFF2-40B4-BE49-F238E27FC236}">
                <a16:creationId xmlns:a16="http://schemas.microsoft.com/office/drawing/2014/main" id="{06EC300B-11B8-2BEE-4E0F-BB35CA0B8E7D}"/>
              </a:ext>
            </a:extLst>
          </p:cNvPr>
          <p:cNvSpPr/>
          <p:nvPr/>
        </p:nvSpPr>
        <p:spPr>
          <a:xfrm>
            <a:off x="6972767" y="365125"/>
            <a:ext cx="1466156" cy="1797088"/>
          </a:xfrm>
          <a:prstGeom prst="arc">
            <a:avLst>
              <a:gd name="adj1" fmla="val 11106065"/>
              <a:gd name="adj2" fmla="val 18541121"/>
            </a:avLst>
          </a:prstGeom>
          <a:noFill/>
          <a:ln w="28575">
            <a:solidFill>
              <a:srgbClr val="FF000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solidFill>
                <a:schemeClr val="lt1"/>
              </a:solidFill>
            </a:endParaRPr>
          </a:p>
        </p:txBody>
      </p:sp>
      <p:sp>
        <p:nvSpPr>
          <p:cNvPr id="19" name="TextBox 18">
            <a:extLst>
              <a:ext uri="{FF2B5EF4-FFF2-40B4-BE49-F238E27FC236}">
                <a16:creationId xmlns:a16="http://schemas.microsoft.com/office/drawing/2014/main" id="{E96C18A8-55C6-D523-ED4F-BCF9FE54BC9A}"/>
              </a:ext>
            </a:extLst>
          </p:cNvPr>
          <p:cNvSpPr txBox="1"/>
          <p:nvPr/>
        </p:nvSpPr>
        <p:spPr>
          <a:xfrm>
            <a:off x="7463474" y="54703"/>
            <a:ext cx="484742" cy="369332"/>
          </a:xfrm>
          <a:prstGeom prst="rect">
            <a:avLst/>
          </a:prstGeom>
          <a:noFill/>
        </p:spPr>
        <p:txBody>
          <a:bodyPr wrap="square" rtlCol="0">
            <a:spAutoFit/>
          </a:bodyPr>
          <a:lstStyle/>
          <a:p>
            <a:r>
              <a:rPr lang="en-CA" b="1" dirty="0">
                <a:latin typeface="Times" panose="02020603050405020304" pitchFamily="18" charset="0"/>
                <a:cs typeface="Times" panose="02020603050405020304" pitchFamily="18" charset="0"/>
              </a:rPr>
              <a:t>+ e</a:t>
            </a:r>
          </a:p>
        </p:txBody>
      </p:sp>
      <p:sp>
        <p:nvSpPr>
          <p:cNvPr id="20" name="Rectangle 19">
            <a:extLst>
              <a:ext uri="{FF2B5EF4-FFF2-40B4-BE49-F238E27FC236}">
                <a16:creationId xmlns:a16="http://schemas.microsoft.com/office/drawing/2014/main" id="{18DA6BEA-0097-AFEF-6247-5B8A81FD5F07}"/>
              </a:ext>
            </a:extLst>
          </p:cNvPr>
          <p:cNvSpPr/>
          <p:nvPr/>
        </p:nvSpPr>
        <p:spPr>
          <a:xfrm>
            <a:off x="8300911" y="1515907"/>
            <a:ext cx="534619" cy="303185"/>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1" name="Rectangle 20">
            <a:extLst>
              <a:ext uri="{FF2B5EF4-FFF2-40B4-BE49-F238E27FC236}">
                <a16:creationId xmlns:a16="http://schemas.microsoft.com/office/drawing/2014/main" id="{A905C597-4C94-DCDA-AA17-A80276679D9E}"/>
              </a:ext>
            </a:extLst>
          </p:cNvPr>
          <p:cNvSpPr/>
          <p:nvPr/>
        </p:nvSpPr>
        <p:spPr>
          <a:xfrm>
            <a:off x="8300910" y="1515380"/>
            <a:ext cx="534619" cy="303185"/>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Rectangle 21">
            <a:extLst>
              <a:ext uri="{FF2B5EF4-FFF2-40B4-BE49-F238E27FC236}">
                <a16:creationId xmlns:a16="http://schemas.microsoft.com/office/drawing/2014/main" id="{929F121F-4B7B-9F49-00FA-FB8723042B25}"/>
              </a:ext>
            </a:extLst>
          </p:cNvPr>
          <p:cNvSpPr/>
          <p:nvPr/>
        </p:nvSpPr>
        <p:spPr>
          <a:xfrm>
            <a:off x="9399836" y="1528482"/>
            <a:ext cx="534619" cy="303185"/>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4" name="Straight Arrow Connector 23">
            <a:extLst>
              <a:ext uri="{FF2B5EF4-FFF2-40B4-BE49-F238E27FC236}">
                <a16:creationId xmlns:a16="http://schemas.microsoft.com/office/drawing/2014/main" id="{B7A582AC-9D5C-3533-2DF5-5130760268A9}"/>
              </a:ext>
            </a:extLst>
          </p:cNvPr>
          <p:cNvCxnSpPr>
            <a:cxnSpLocks/>
          </p:cNvCxnSpPr>
          <p:nvPr/>
        </p:nvCxnSpPr>
        <p:spPr>
          <a:xfrm>
            <a:off x="9414369" y="2392906"/>
            <a:ext cx="1292954" cy="57329"/>
          </a:xfrm>
          <a:prstGeom prst="straightConnector1">
            <a:avLst/>
          </a:prstGeom>
          <a:noFill/>
          <a:ln w="28575">
            <a:solidFill>
              <a:srgbClr val="00B050"/>
            </a:solidFill>
            <a:headEnd type="non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cxnSp>
      <p:sp>
        <p:nvSpPr>
          <p:cNvPr id="27" name="TextBox 26">
            <a:extLst>
              <a:ext uri="{FF2B5EF4-FFF2-40B4-BE49-F238E27FC236}">
                <a16:creationId xmlns:a16="http://schemas.microsoft.com/office/drawing/2014/main" id="{62761572-457A-8085-70C8-4DF3809BC6DD}"/>
              </a:ext>
            </a:extLst>
          </p:cNvPr>
          <p:cNvSpPr txBox="1"/>
          <p:nvPr/>
        </p:nvSpPr>
        <p:spPr>
          <a:xfrm>
            <a:off x="9818475" y="2371252"/>
            <a:ext cx="484742" cy="369332"/>
          </a:xfrm>
          <a:prstGeom prst="rect">
            <a:avLst/>
          </a:prstGeom>
          <a:noFill/>
        </p:spPr>
        <p:txBody>
          <a:bodyPr wrap="square" rtlCol="0">
            <a:spAutoFit/>
          </a:bodyPr>
          <a:lstStyle/>
          <a:p>
            <a:r>
              <a:rPr lang="en-CA" b="1" dirty="0">
                <a:latin typeface="Times" panose="02020603050405020304" pitchFamily="18" charset="0"/>
                <a:cs typeface="Times" panose="02020603050405020304" pitchFamily="18" charset="0"/>
              </a:rPr>
              <a:t>+ e</a:t>
            </a:r>
          </a:p>
        </p:txBody>
      </p:sp>
      <p:sp>
        <p:nvSpPr>
          <p:cNvPr id="28" name="Rectangle 27">
            <a:extLst>
              <a:ext uri="{FF2B5EF4-FFF2-40B4-BE49-F238E27FC236}">
                <a16:creationId xmlns:a16="http://schemas.microsoft.com/office/drawing/2014/main" id="{BE00B769-F2C1-F963-1C67-DD860DB50C0A}"/>
              </a:ext>
            </a:extLst>
          </p:cNvPr>
          <p:cNvSpPr/>
          <p:nvPr/>
        </p:nvSpPr>
        <p:spPr>
          <a:xfrm>
            <a:off x="10707018" y="2245702"/>
            <a:ext cx="710587" cy="351736"/>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0" name="Straight Connector 29">
            <a:extLst>
              <a:ext uri="{FF2B5EF4-FFF2-40B4-BE49-F238E27FC236}">
                <a16:creationId xmlns:a16="http://schemas.microsoft.com/office/drawing/2014/main" id="{EB8D25D2-2FF6-DDFB-F52E-15B84547D2FF}"/>
              </a:ext>
            </a:extLst>
          </p:cNvPr>
          <p:cNvCxnSpPr/>
          <p:nvPr/>
        </p:nvCxnSpPr>
        <p:spPr>
          <a:xfrm flipH="1">
            <a:off x="10807547" y="5849957"/>
            <a:ext cx="451692" cy="377989"/>
          </a:xfrm>
          <a:prstGeom prst="lin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cxnSp>
        <p:nvCxnSpPr>
          <p:cNvPr id="31" name="Straight Connector 30">
            <a:extLst>
              <a:ext uri="{FF2B5EF4-FFF2-40B4-BE49-F238E27FC236}">
                <a16:creationId xmlns:a16="http://schemas.microsoft.com/office/drawing/2014/main" id="{118F6156-0B4E-A6F9-D81C-3E0D88C3E77B}"/>
              </a:ext>
            </a:extLst>
          </p:cNvPr>
          <p:cNvCxnSpPr>
            <a:cxnSpLocks/>
          </p:cNvCxnSpPr>
          <p:nvPr/>
        </p:nvCxnSpPr>
        <p:spPr>
          <a:xfrm>
            <a:off x="10797448" y="5849956"/>
            <a:ext cx="451692" cy="377989"/>
          </a:xfrm>
          <a:prstGeom prst="line">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cxnSp>
      <p:sp>
        <p:nvSpPr>
          <p:cNvPr id="32" name="Rectangle 31">
            <a:extLst>
              <a:ext uri="{FF2B5EF4-FFF2-40B4-BE49-F238E27FC236}">
                <a16:creationId xmlns:a16="http://schemas.microsoft.com/office/drawing/2014/main" id="{351B19AD-AFD7-2260-1A89-00ABCE0BF34D}"/>
              </a:ext>
            </a:extLst>
          </p:cNvPr>
          <p:cNvSpPr/>
          <p:nvPr/>
        </p:nvSpPr>
        <p:spPr>
          <a:xfrm>
            <a:off x="7082927" y="5949912"/>
            <a:ext cx="710587" cy="351736"/>
          </a:xfrm>
          <a:prstGeom prst="rect">
            <a:avLst/>
          </a:prstGeom>
          <a:noFill/>
          <a:ln w="28575">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a:p>
        </p:txBody>
      </p:sp>
      <p:grpSp>
        <p:nvGrpSpPr>
          <p:cNvPr id="41" name="Group 40">
            <a:extLst>
              <a:ext uri="{FF2B5EF4-FFF2-40B4-BE49-F238E27FC236}">
                <a16:creationId xmlns:a16="http://schemas.microsoft.com/office/drawing/2014/main" id="{DFD7E437-0325-F4AA-3646-E06EC5A3D0CB}"/>
              </a:ext>
            </a:extLst>
          </p:cNvPr>
          <p:cNvGrpSpPr/>
          <p:nvPr/>
        </p:nvGrpSpPr>
        <p:grpSpPr>
          <a:xfrm>
            <a:off x="7134335" y="1534276"/>
            <a:ext cx="3355878" cy="1079653"/>
            <a:chOff x="7227065" y="3429000"/>
            <a:chExt cx="3216925" cy="1079653"/>
          </a:xfrm>
        </p:grpSpPr>
        <p:cxnSp>
          <p:nvCxnSpPr>
            <p:cNvPr id="36" name="Straight Connector 35">
              <a:extLst>
                <a:ext uri="{FF2B5EF4-FFF2-40B4-BE49-F238E27FC236}">
                  <a16:creationId xmlns:a16="http://schemas.microsoft.com/office/drawing/2014/main" id="{4269FB0B-C0B7-AD10-AF9E-8A9BB7AE5BD0}"/>
                </a:ext>
              </a:extLst>
            </p:cNvPr>
            <p:cNvCxnSpPr/>
            <p:nvPr/>
          </p:nvCxnSpPr>
          <p:spPr>
            <a:xfrm>
              <a:off x="7227065" y="3429000"/>
              <a:ext cx="0" cy="1079653"/>
            </a:xfrm>
            <a:prstGeom prst="lin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cxnSp>
        <p:cxnSp>
          <p:nvCxnSpPr>
            <p:cNvPr id="37" name="Straight Connector 36">
              <a:extLst>
                <a:ext uri="{FF2B5EF4-FFF2-40B4-BE49-F238E27FC236}">
                  <a16:creationId xmlns:a16="http://schemas.microsoft.com/office/drawing/2014/main" id="{D79B91D5-47DD-D682-3A62-D2AE45E094D9}"/>
                </a:ext>
              </a:extLst>
            </p:cNvPr>
            <p:cNvCxnSpPr>
              <a:cxnSpLocks/>
            </p:cNvCxnSpPr>
            <p:nvPr/>
          </p:nvCxnSpPr>
          <p:spPr>
            <a:xfrm>
              <a:off x="7227065" y="4504063"/>
              <a:ext cx="3216925" cy="0"/>
            </a:xfrm>
            <a:prstGeom prst="lin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cxnSp>
        <p:cxnSp>
          <p:nvCxnSpPr>
            <p:cNvPr id="38" name="Straight Connector 37">
              <a:extLst>
                <a:ext uri="{FF2B5EF4-FFF2-40B4-BE49-F238E27FC236}">
                  <a16:creationId xmlns:a16="http://schemas.microsoft.com/office/drawing/2014/main" id="{76FF2231-A767-5563-EF3E-CF7EA944218B}"/>
                </a:ext>
              </a:extLst>
            </p:cNvPr>
            <p:cNvCxnSpPr/>
            <p:nvPr/>
          </p:nvCxnSpPr>
          <p:spPr>
            <a:xfrm>
              <a:off x="10443990" y="3429000"/>
              <a:ext cx="0" cy="1079653"/>
            </a:xfrm>
            <a:prstGeom prst="lin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cxnSp>
      </p:grpSp>
      <p:sp>
        <p:nvSpPr>
          <p:cNvPr id="43" name="TextBox 42">
            <a:extLst>
              <a:ext uri="{FF2B5EF4-FFF2-40B4-BE49-F238E27FC236}">
                <a16:creationId xmlns:a16="http://schemas.microsoft.com/office/drawing/2014/main" id="{1F9FE03B-17A3-4850-B88A-5CB074970F1D}"/>
              </a:ext>
            </a:extLst>
          </p:cNvPr>
          <p:cNvSpPr txBox="1"/>
          <p:nvPr/>
        </p:nvSpPr>
        <p:spPr>
          <a:xfrm>
            <a:off x="6385065" y="1515907"/>
            <a:ext cx="823511" cy="461665"/>
          </a:xfrm>
          <a:prstGeom prst="rect">
            <a:avLst/>
          </a:prstGeom>
          <a:noFill/>
        </p:spPr>
        <p:txBody>
          <a:bodyPr wrap="square">
            <a:spAutoFit/>
          </a:bodyPr>
          <a:lstStyle/>
          <a:p>
            <a:r>
              <a:rPr lang="en-CA" sz="2400" dirty="0">
                <a:solidFill>
                  <a:srgbClr val="FF0000"/>
                </a:solidFill>
                <a:latin typeface="Times" panose="02020603050405020304" pitchFamily="18" charset="0"/>
                <a:cs typeface="Times" panose="02020603050405020304" pitchFamily="18" charset="0"/>
              </a:rPr>
              <a:t>He⁺</a:t>
            </a:r>
            <a:endParaRPr lang="en-CA" sz="2400" dirty="0">
              <a:latin typeface="Times" panose="02020603050405020304" pitchFamily="18" charset="0"/>
              <a:cs typeface="Times" panose="02020603050405020304" pitchFamily="18" charset="0"/>
            </a:endParaRPr>
          </a:p>
        </p:txBody>
      </p:sp>
      <p:sp>
        <p:nvSpPr>
          <p:cNvPr id="44" name="TextBox 43">
            <a:extLst>
              <a:ext uri="{FF2B5EF4-FFF2-40B4-BE49-F238E27FC236}">
                <a16:creationId xmlns:a16="http://schemas.microsoft.com/office/drawing/2014/main" id="{D6ACFB1B-5E70-371D-7880-8C494B20389E}"/>
              </a:ext>
            </a:extLst>
          </p:cNvPr>
          <p:cNvSpPr txBox="1"/>
          <p:nvPr/>
        </p:nvSpPr>
        <p:spPr>
          <a:xfrm>
            <a:off x="7811765" y="5839983"/>
            <a:ext cx="823511" cy="461665"/>
          </a:xfrm>
          <a:prstGeom prst="rect">
            <a:avLst/>
          </a:prstGeom>
          <a:noFill/>
        </p:spPr>
        <p:txBody>
          <a:bodyPr wrap="square">
            <a:spAutoFit/>
          </a:bodyPr>
          <a:lstStyle/>
          <a:p>
            <a:r>
              <a:rPr lang="en-CA" sz="2400" dirty="0">
                <a:solidFill>
                  <a:srgbClr val="00B050"/>
                </a:solidFill>
                <a:latin typeface="Times" panose="02020603050405020304" pitchFamily="18" charset="0"/>
                <a:cs typeface="Times" panose="02020603050405020304" pitchFamily="18" charset="0"/>
              </a:rPr>
              <a:t>He</a:t>
            </a:r>
          </a:p>
        </p:txBody>
      </p:sp>
      <p:sp>
        <p:nvSpPr>
          <p:cNvPr id="45" name="TextBox 44">
            <a:extLst>
              <a:ext uri="{FF2B5EF4-FFF2-40B4-BE49-F238E27FC236}">
                <a16:creationId xmlns:a16="http://schemas.microsoft.com/office/drawing/2014/main" id="{65501814-A78B-3FE3-03C9-028A1349B6E9}"/>
              </a:ext>
            </a:extLst>
          </p:cNvPr>
          <p:cNvSpPr txBox="1"/>
          <p:nvPr/>
        </p:nvSpPr>
        <p:spPr>
          <a:xfrm>
            <a:off x="8773711" y="2556464"/>
            <a:ext cx="823511" cy="461665"/>
          </a:xfrm>
          <a:prstGeom prst="rect">
            <a:avLst/>
          </a:prstGeom>
          <a:noFill/>
        </p:spPr>
        <p:txBody>
          <a:bodyPr wrap="square">
            <a:spAutoFit/>
          </a:bodyPr>
          <a:lstStyle/>
          <a:p>
            <a:r>
              <a:rPr lang="en-CA" sz="2400" dirty="0">
                <a:solidFill>
                  <a:srgbClr val="00B050"/>
                </a:solidFill>
                <a:latin typeface="Times" panose="02020603050405020304" pitchFamily="18" charset="0"/>
                <a:cs typeface="Times" panose="02020603050405020304" pitchFamily="18" charset="0"/>
              </a:rPr>
              <a:t>He*</a:t>
            </a:r>
          </a:p>
        </p:txBody>
      </p:sp>
      <p:sp>
        <p:nvSpPr>
          <p:cNvPr id="46" name="TextBox 45">
            <a:extLst>
              <a:ext uri="{FF2B5EF4-FFF2-40B4-BE49-F238E27FC236}">
                <a16:creationId xmlns:a16="http://schemas.microsoft.com/office/drawing/2014/main" id="{1A94B0F0-0FDE-0672-C17F-3646983370CD}"/>
              </a:ext>
            </a:extLst>
          </p:cNvPr>
          <p:cNvSpPr txBox="1"/>
          <p:nvPr/>
        </p:nvSpPr>
        <p:spPr>
          <a:xfrm>
            <a:off x="11361003" y="2600883"/>
            <a:ext cx="823511" cy="461665"/>
          </a:xfrm>
          <a:prstGeom prst="rect">
            <a:avLst/>
          </a:prstGeom>
          <a:noFill/>
        </p:spPr>
        <p:txBody>
          <a:bodyPr wrap="square">
            <a:spAutoFit/>
          </a:bodyPr>
          <a:lstStyle/>
          <a:p>
            <a:r>
              <a:rPr lang="en-CA" sz="2400" dirty="0">
                <a:solidFill>
                  <a:srgbClr val="4472C4"/>
                </a:solidFill>
                <a:latin typeface="Times" panose="02020603050405020304" pitchFamily="18" charset="0"/>
                <a:cs typeface="Times" panose="02020603050405020304" pitchFamily="18" charset="0"/>
              </a:rPr>
              <a:t>He⁻</a:t>
            </a:r>
          </a:p>
        </p:txBody>
      </p:sp>
      <p:grpSp>
        <p:nvGrpSpPr>
          <p:cNvPr id="47" name="Group 46">
            <a:extLst>
              <a:ext uri="{FF2B5EF4-FFF2-40B4-BE49-F238E27FC236}">
                <a16:creationId xmlns:a16="http://schemas.microsoft.com/office/drawing/2014/main" id="{AAD5157D-AE0C-F136-2B93-C5F4F758948B}"/>
              </a:ext>
            </a:extLst>
          </p:cNvPr>
          <p:cNvGrpSpPr/>
          <p:nvPr/>
        </p:nvGrpSpPr>
        <p:grpSpPr>
          <a:xfrm>
            <a:off x="8835528" y="1531636"/>
            <a:ext cx="1654683" cy="1079653"/>
            <a:chOff x="7227065" y="3429000"/>
            <a:chExt cx="3216925" cy="1079653"/>
          </a:xfrm>
        </p:grpSpPr>
        <p:cxnSp>
          <p:nvCxnSpPr>
            <p:cNvPr id="48" name="Straight Connector 47">
              <a:extLst>
                <a:ext uri="{FF2B5EF4-FFF2-40B4-BE49-F238E27FC236}">
                  <a16:creationId xmlns:a16="http://schemas.microsoft.com/office/drawing/2014/main" id="{E17D4DB6-9AD2-C434-576D-62514F6FDA57}"/>
                </a:ext>
              </a:extLst>
            </p:cNvPr>
            <p:cNvCxnSpPr/>
            <p:nvPr/>
          </p:nvCxnSpPr>
          <p:spPr>
            <a:xfrm>
              <a:off x="7227065" y="3429000"/>
              <a:ext cx="0" cy="1079653"/>
            </a:xfrm>
            <a:prstGeom prst="lin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cxnSp>
        <p:cxnSp>
          <p:nvCxnSpPr>
            <p:cNvPr id="49" name="Straight Connector 48">
              <a:extLst>
                <a:ext uri="{FF2B5EF4-FFF2-40B4-BE49-F238E27FC236}">
                  <a16:creationId xmlns:a16="http://schemas.microsoft.com/office/drawing/2014/main" id="{CC0CF5D7-DEFD-E1E7-8347-85A9AAE20E10}"/>
                </a:ext>
              </a:extLst>
            </p:cNvPr>
            <p:cNvCxnSpPr>
              <a:cxnSpLocks/>
            </p:cNvCxnSpPr>
            <p:nvPr/>
          </p:nvCxnSpPr>
          <p:spPr>
            <a:xfrm>
              <a:off x="7227065" y="4504063"/>
              <a:ext cx="3216925" cy="0"/>
            </a:xfrm>
            <a:prstGeom prst="lin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cxnSp>
        <p:cxnSp>
          <p:nvCxnSpPr>
            <p:cNvPr id="50" name="Straight Connector 49">
              <a:extLst>
                <a:ext uri="{FF2B5EF4-FFF2-40B4-BE49-F238E27FC236}">
                  <a16:creationId xmlns:a16="http://schemas.microsoft.com/office/drawing/2014/main" id="{EE3CDABB-6678-5CCC-127A-A6BC1E97B60B}"/>
                </a:ext>
              </a:extLst>
            </p:cNvPr>
            <p:cNvCxnSpPr/>
            <p:nvPr/>
          </p:nvCxnSpPr>
          <p:spPr>
            <a:xfrm>
              <a:off x="10443990" y="3429000"/>
              <a:ext cx="0" cy="1079653"/>
            </a:xfrm>
            <a:prstGeom prst="line">
              <a:avLst/>
            </a:prstGeom>
            <a:noFill/>
            <a:ln w="28575">
              <a:solidFill>
                <a:srgbClr val="00B050"/>
              </a:solidFill>
              <a:prstDash val="dash"/>
            </a:ln>
          </p:spPr>
          <p:style>
            <a:lnRef idx="2">
              <a:schemeClr val="accent1">
                <a:shade val="15000"/>
              </a:schemeClr>
            </a:lnRef>
            <a:fillRef idx="1">
              <a:schemeClr val="accent1"/>
            </a:fillRef>
            <a:effectRef idx="0">
              <a:schemeClr val="accent1"/>
            </a:effectRef>
            <a:fontRef idx="minor">
              <a:schemeClr val="lt1"/>
            </a:fontRef>
          </p:style>
        </p:cxnSp>
      </p:grpSp>
      <p:cxnSp>
        <p:nvCxnSpPr>
          <p:cNvPr id="52" name="Straight Arrow Connector 51">
            <a:extLst>
              <a:ext uri="{FF2B5EF4-FFF2-40B4-BE49-F238E27FC236}">
                <a16:creationId xmlns:a16="http://schemas.microsoft.com/office/drawing/2014/main" id="{E7A82B7F-01D4-B553-AD2A-81657B645ADB}"/>
              </a:ext>
            </a:extLst>
          </p:cNvPr>
          <p:cNvCxnSpPr>
            <a:cxnSpLocks/>
          </p:cNvCxnSpPr>
          <p:nvPr/>
        </p:nvCxnSpPr>
        <p:spPr>
          <a:xfrm>
            <a:off x="6797407" y="1459065"/>
            <a:ext cx="0" cy="905837"/>
          </a:xfrm>
          <a:prstGeom prst="straightConnector1">
            <a:avLst/>
          </a:prstGeom>
          <a:noFill/>
          <a:ln w="28575">
            <a:solidFill>
              <a:schemeClr val="tx1"/>
            </a:solidFill>
            <a:headEnd type="triangle" w="med" len="med"/>
            <a:tailEnd type="triangle" w="med" len="med"/>
          </a:ln>
        </p:spPr>
        <p:style>
          <a:lnRef idx="2">
            <a:schemeClr val="accent1">
              <a:shade val="15000"/>
            </a:schemeClr>
          </a:lnRef>
          <a:fillRef idx="1">
            <a:schemeClr val="accent1"/>
          </a:fillRef>
          <a:effectRef idx="0">
            <a:schemeClr val="accent1"/>
          </a:effectRef>
          <a:fontRef idx="minor">
            <a:schemeClr val="lt1"/>
          </a:fontRef>
        </p:style>
      </p:cxnSp>
      <p:cxnSp>
        <p:nvCxnSpPr>
          <p:cNvPr id="53" name="Straight Arrow Connector 52">
            <a:extLst>
              <a:ext uri="{FF2B5EF4-FFF2-40B4-BE49-F238E27FC236}">
                <a16:creationId xmlns:a16="http://schemas.microsoft.com/office/drawing/2014/main" id="{7737EBE7-994E-C7A8-2665-FB7C8646E1F3}"/>
              </a:ext>
            </a:extLst>
          </p:cNvPr>
          <p:cNvCxnSpPr>
            <a:cxnSpLocks/>
          </p:cNvCxnSpPr>
          <p:nvPr/>
        </p:nvCxnSpPr>
        <p:spPr>
          <a:xfrm flipH="1">
            <a:off x="6661150" y="2379154"/>
            <a:ext cx="2301230" cy="0"/>
          </a:xfrm>
          <a:prstGeom prst="straightConnector1">
            <a:avLst/>
          </a:prstGeom>
          <a:noFill/>
          <a:ln w="28575">
            <a:solidFill>
              <a:schemeClr val="tx1"/>
            </a:solidFill>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cxnSp>
      <p:sp>
        <p:nvSpPr>
          <p:cNvPr id="59" name="TextBox 58">
            <a:extLst>
              <a:ext uri="{FF2B5EF4-FFF2-40B4-BE49-F238E27FC236}">
                <a16:creationId xmlns:a16="http://schemas.microsoft.com/office/drawing/2014/main" id="{FD029A7A-51F0-4481-DAA2-FF1749B56FDE}"/>
              </a:ext>
            </a:extLst>
          </p:cNvPr>
          <p:cNvSpPr txBox="1"/>
          <p:nvPr/>
        </p:nvSpPr>
        <p:spPr>
          <a:xfrm>
            <a:off x="6491227" y="2398736"/>
            <a:ext cx="1042798" cy="461665"/>
          </a:xfrm>
          <a:prstGeom prst="rect">
            <a:avLst/>
          </a:prstGeom>
          <a:noFill/>
        </p:spPr>
        <p:txBody>
          <a:bodyPr wrap="square">
            <a:spAutoFit/>
          </a:bodyPr>
          <a:lstStyle/>
          <a:p>
            <a:r>
              <a:rPr lang="en-CA" sz="2400" dirty="0">
                <a:latin typeface="Times" panose="02020603050405020304" pitchFamily="18" charset="0"/>
                <a:cs typeface="Times" panose="02020603050405020304" pitchFamily="18" charset="0"/>
              </a:rPr>
              <a:t>4.8 eV</a:t>
            </a:r>
          </a:p>
        </p:txBody>
      </p:sp>
      <p:cxnSp>
        <p:nvCxnSpPr>
          <p:cNvPr id="6" name="Straight Arrow Connector 5">
            <a:extLst>
              <a:ext uri="{FF2B5EF4-FFF2-40B4-BE49-F238E27FC236}">
                <a16:creationId xmlns:a16="http://schemas.microsoft.com/office/drawing/2014/main" id="{BC156D90-2FD8-8915-F560-76F6B2A16BE6}"/>
              </a:ext>
            </a:extLst>
          </p:cNvPr>
          <p:cNvCxnSpPr>
            <a:cxnSpLocks/>
          </p:cNvCxnSpPr>
          <p:nvPr/>
        </p:nvCxnSpPr>
        <p:spPr>
          <a:xfrm flipH="1">
            <a:off x="9271000" y="2379154"/>
            <a:ext cx="1363663" cy="0"/>
          </a:xfrm>
          <a:prstGeom prst="straightConnector1">
            <a:avLst/>
          </a:prstGeom>
          <a:noFill/>
          <a:ln w="28575">
            <a:solidFill>
              <a:schemeClr val="tx1"/>
            </a:solidFill>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cxnSp>
      <p:cxnSp>
        <p:nvCxnSpPr>
          <p:cNvPr id="9" name="Straight Arrow Connector 8">
            <a:extLst>
              <a:ext uri="{FF2B5EF4-FFF2-40B4-BE49-F238E27FC236}">
                <a16:creationId xmlns:a16="http://schemas.microsoft.com/office/drawing/2014/main" id="{CDCECE3D-722F-FF7A-54F3-E80DE9966CEE}"/>
              </a:ext>
            </a:extLst>
          </p:cNvPr>
          <p:cNvCxnSpPr>
            <a:cxnSpLocks/>
          </p:cNvCxnSpPr>
          <p:nvPr/>
        </p:nvCxnSpPr>
        <p:spPr>
          <a:xfrm>
            <a:off x="10426432" y="2421570"/>
            <a:ext cx="0" cy="905837"/>
          </a:xfrm>
          <a:prstGeom prst="straightConnector1">
            <a:avLst/>
          </a:prstGeom>
          <a:noFill/>
          <a:ln w="28575">
            <a:solidFill>
              <a:schemeClr val="tx1"/>
            </a:solidFill>
            <a:headEnd type="triangle" w="med" len="med"/>
            <a:tailEnd type="none" w="med" len="med"/>
          </a:ln>
        </p:spPr>
        <p:style>
          <a:lnRef idx="2">
            <a:schemeClr val="accent1">
              <a:shade val="15000"/>
            </a:schemeClr>
          </a:lnRef>
          <a:fillRef idx="1">
            <a:schemeClr val="accent1"/>
          </a:fillRef>
          <a:effectRef idx="0">
            <a:schemeClr val="accent1"/>
          </a:effectRef>
          <a:fontRef idx="minor">
            <a:schemeClr val="lt1"/>
          </a:fontRef>
        </p:style>
      </p:cxnSp>
      <p:cxnSp>
        <p:nvCxnSpPr>
          <p:cNvPr id="10" name="Straight Arrow Connector 9">
            <a:extLst>
              <a:ext uri="{FF2B5EF4-FFF2-40B4-BE49-F238E27FC236}">
                <a16:creationId xmlns:a16="http://schemas.microsoft.com/office/drawing/2014/main" id="{6A343ED5-2A5F-7895-A5A4-4F81812A1F5E}"/>
              </a:ext>
            </a:extLst>
          </p:cNvPr>
          <p:cNvCxnSpPr>
            <a:cxnSpLocks/>
          </p:cNvCxnSpPr>
          <p:nvPr/>
        </p:nvCxnSpPr>
        <p:spPr>
          <a:xfrm flipV="1">
            <a:off x="10426432" y="1931035"/>
            <a:ext cx="0" cy="447202"/>
          </a:xfrm>
          <a:prstGeom prst="straightConnector1">
            <a:avLst/>
          </a:prstGeom>
          <a:noFill/>
          <a:ln w="28575">
            <a:solidFill>
              <a:schemeClr val="tx1"/>
            </a:solidFill>
            <a:headEnd type="triangle" w="med" len="med"/>
            <a:tailEnd type="none" w="med" len="med"/>
          </a:ln>
        </p:spPr>
        <p:style>
          <a:lnRef idx="2">
            <a:schemeClr val="accent1">
              <a:shade val="15000"/>
            </a:schemeClr>
          </a:lnRef>
          <a:fillRef idx="1">
            <a:schemeClr val="accent1"/>
          </a:fillRef>
          <a:effectRef idx="0">
            <a:schemeClr val="accent1"/>
          </a:effectRef>
          <a:fontRef idx="minor">
            <a:schemeClr val="lt1"/>
          </a:fontRef>
        </p:style>
      </p:cxnSp>
      <p:cxnSp>
        <p:nvCxnSpPr>
          <p:cNvPr id="25" name="Straight Arrow Connector 24">
            <a:extLst>
              <a:ext uri="{FF2B5EF4-FFF2-40B4-BE49-F238E27FC236}">
                <a16:creationId xmlns:a16="http://schemas.microsoft.com/office/drawing/2014/main" id="{42CE9F67-1E56-2327-88A4-B6ACBE6AC210}"/>
              </a:ext>
            </a:extLst>
          </p:cNvPr>
          <p:cNvCxnSpPr>
            <a:cxnSpLocks/>
          </p:cNvCxnSpPr>
          <p:nvPr/>
        </p:nvCxnSpPr>
        <p:spPr>
          <a:xfrm flipH="1">
            <a:off x="10263188" y="2421570"/>
            <a:ext cx="661775" cy="0"/>
          </a:xfrm>
          <a:prstGeom prst="straightConnector1">
            <a:avLst/>
          </a:prstGeom>
          <a:noFill/>
          <a:ln w="28575">
            <a:solidFill>
              <a:schemeClr val="tx1"/>
            </a:solidFill>
            <a:headEnd type="none" w="med" len="med"/>
            <a:tailEnd type="none" w="med" len="med"/>
          </a:ln>
        </p:spPr>
        <p:style>
          <a:lnRef idx="2">
            <a:schemeClr val="accent1">
              <a:shade val="15000"/>
            </a:schemeClr>
          </a:lnRef>
          <a:fillRef idx="1">
            <a:schemeClr val="accent1"/>
          </a:fillRef>
          <a:effectRef idx="0">
            <a:schemeClr val="accent1"/>
          </a:effectRef>
          <a:fontRef idx="minor">
            <a:schemeClr val="lt1"/>
          </a:fontRef>
        </p:style>
      </p:cxnSp>
      <p:sp>
        <p:nvSpPr>
          <p:cNvPr id="33" name="TextBox 32">
            <a:extLst>
              <a:ext uri="{FF2B5EF4-FFF2-40B4-BE49-F238E27FC236}">
                <a16:creationId xmlns:a16="http://schemas.microsoft.com/office/drawing/2014/main" id="{C68676BA-C3E6-A3B2-73F0-9BA0FD2509B9}"/>
              </a:ext>
            </a:extLst>
          </p:cNvPr>
          <p:cNvSpPr txBox="1"/>
          <p:nvPr/>
        </p:nvSpPr>
        <p:spPr>
          <a:xfrm>
            <a:off x="9218695" y="3293627"/>
            <a:ext cx="1726136" cy="461665"/>
          </a:xfrm>
          <a:prstGeom prst="rect">
            <a:avLst/>
          </a:prstGeom>
          <a:noFill/>
        </p:spPr>
        <p:txBody>
          <a:bodyPr wrap="square">
            <a:spAutoFit/>
          </a:bodyPr>
          <a:lstStyle/>
          <a:p>
            <a:r>
              <a:rPr lang="en-CA" sz="2400" dirty="0">
                <a:latin typeface="Times" panose="02020603050405020304" pitchFamily="18" charset="0"/>
                <a:cs typeface="Times" panose="02020603050405020304" pitchFamily="18" charset="0"/>
              </a:rPr>
              <a:t>0.0775 eV</a:t>
            </a:r>
          </a:p>
        </p:txBody>
      </p:sp>
    </p:spTree>
    <p:extLst>
      <p:ext uri="{BB962C8B-B14F-4D97-AF65-F5344CB8AC3E}">
        <p14:creationId xmlns:p14="http://schemas.microsoft.com/office/powerpoint/2010/main" val="3676332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3"/>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1"/>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32"/>
                                        </p:tgtEl>
                                        <p:attrNameLst>
                                          <p:attrName>style.visibility</p:attrName>
                                        </p:attrNameLst>
                                      </p:cBhvr>
                                      <p:to>
                                        <p:strVal val="hidden"/>
                                      </p:to>
                                    </p:set>
                                  </p:childTnLst>
                                </p:cTn>
                              </p:par>
                              <p:par>
                                <p:cTn id="45" presetID="1" presetClass="exit" presetSubtype="0" fill="hold" grpId="1" nodeType="withEffect">
                                  <p:stCondLst>
                                    <p:cond delay="0"/>
                                  </p:stCondLst>
                                  <p:childTnLst>
                                    <p:set>
                                      <p:cBhvr>
                                        <p:cTn id="46" dur="1" fill="hold">
                                          <p:stCondLst>
                                            <p:cond delay="0"/>
                                          </p:stCondLst>
                                        </p:cTn>
                                        <p:tgtEl>
                                          <p:spTgt spid="44"/>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41"/>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31"/>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30"/>
                                        </p:tgtEl>
                                        <p:attrNameLst>
                                          <p:attrName>style.visibility</p:attrName>
                                        </p:attrNameLst>
                                      </p:cBhvr>
                                      <p:to>
                                        <p:strVal val="hidden"/>
                                      </p:to>
                                    </p:set>
                                  </p:childTnLst>
                                </p:cTn>
                              </p:par>
                              <p:par>
                                <p:cTn id="53" presetID="1" presetClass="exit" presetSubtype="0" fill="hold" grpId="1" nodeType="withEffect">
                                  <p:stCondLst>
                                    <p:cond delay="0"/>
                                  </p:stCondLst>
                                  <p:childTnLst>
                                    <p:set>
                                      <p:cBhvr>
                                        <p:cTn id="54" dur="1" fill="hold">
                                          <p:stCondLst>
                                            <p:cond delay="0"/>
                                          </p:stCondLst>
                                        </p:cTn>
                                        <p:tgtEl>
                                          <p:spTgt spid="4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2" nodeType="click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childTnLst>
                          </p:cTn>
                        </p:par>
                      </p:childTnLst>
                    </p:cTn>
                  </p:par>
                  <p:par>
                    <p:cTn id="65" fill="hold">
                      <p:stCondLst>
                        <p:cond delay="indefinite"/>
                      </p:stCondLst>
                      <p:childTnLst>
                        <p:par>
                          <p:cTn id="66" fill="hold">
                            <p:stCondLst>
                              <p:cond delay="0"/>
                            </p:stCondLst>
                            <p:childTnLst>
                              <p:par>
                                <p:cTn id="67" presetID="42" presetClass="path" presetSubtype="0" accel="50000" decel="50000" fill="hold" grpId="0" nodeType="clickEffect">
                                  <p:stCondLst>
                                    <p:cond delay="0"/>
                                  </p:stCondLst>
                                  <p:childTnLst>
                                    <p:animMotion origin="layout" path="M -4.375E-6 4.44444E-6 L -0.04388 0.0588 " pathEditMode="relative" rAng="0" ptsTypes="AA">
                                      <p:cBhvr>
                                        <p:cTn id="68" dur="1000" fill="hold"/>
                                        <p:tgtEl>
                                          <p:spTgt spid="20"/>
                                        </p:tgtEl>
                                        <p:attrNameLst>
                                          <p:attrName>ppt_x</p:attrName>
                                          <p:attrName>ppt_y</p:attrName>
                                        </p:attrNameLst>
                                      </p:cBhvr>
                                      <p:rCtr x="-2201" y="3079"/>
                                    </p:animMotion>
                                  </p:childTnLst>
                                </p:cTn>
                              </p:par>
                            </p:childTnLst>
                          </p:cTn>
                        </p:par>
                        <p:par>
                          <p:cTn id="69" fill="hold">
                            <p:stCondLst>
                              <p:cond delay="1000"/>
                            </p:stCondLst>
                            <p:childTnLst>
                              <p:par>
                                <p:cTn id="70" presetID="42" presetClass="path" presetSubtype="0" accel="50000" decel="50000" fill="hold" grpId="1" nodeType="afterEffect">
                                  <p:stCondLst>
                                    <p:cond delay="0"/>
                                  </p:stCondLst>
                                  <p:childTnLst>
                                    <p:animMotion origin="layout" path="M -0.04388 0.05879 L -0.09062 0.65138 " pathEditMode="relative" rAng="0" ptsTypes="AA">
                                      <p:cBhvr>
                                        <p:cTn id="71" dur="2000" fill="hold"/>
                                        <p:tgtEl>
                                          <p:spTgt spid="20"/>
                                        </p:tgtEl>
                                        <p:attrNameLst>
                                          <p:attrName>ppt_x</p:attrName>
                                          <p:attrName>ppt_y</p:attrName>
                                        </p:attrNameLst>
                                      </p:cBhvr>
                                      <p:rCtr x="-2344" y="29630"/>
                                    </p:animMotion>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2" nodeType="clickEffect">
                                  <p:stCondLst>
                                    <p:cond delay="0"/>
                                  </p:stCondLst>
                                  <p:childTnLst>
                                    <p:set>
                                      <p:cBhvr>
                                        <p:cTn id="75" dur="1" fill="hold">
                                          <p:stCondLst>
                                            <p:cond delay="0"/>
                                          </p:stCondLst>
                                        </p:cTn>
                                        <p:tgtEl>
                                          <p:spTgt spid="21"/>
                                        </p:tgtEl>
                                        <p:attrNameLst>
                                          <p:attrName>style.visibility</p:attrName>
                                        </p:attrNameLst>
                                      </p:cBhvr>
                                      <p:to>
                                        <p:strVal val="visible"/>
                                      </p:to>
                                    </p:set>
                                  </p:childTnLst>
                                </p:cTn>
                              </p:par>
                              <p:par>
                                <p:cTn id="76" presetID="1" presetClass="exit" presetSubtype="0" fill="hold" grpId="3" nodeType="withEffect">
                                  <p:stCondLst>
                                    <p:cond delay="0"/>
                                  </p:stCondLst>
                                  <p:childTnLst>
                                    <p:set>
                                      <p:cBhvr>
                                        <p:cTn id="77" dur="1" fill="hold">
                                          <p:stCondLst>
                                            <p:cond delay="0"/>
                                          </p:stCondLst>
                                        </p:cTn>
                                        <p:tgtEl>
                                          <p:spTgt spid="20"/>
                                        </p:tgtEl>
                                        <p:attrNameLst>
                                          <p:attrName>style.visibility</p:attrName>
                                        </p:attrNameLst>
                                      </p:cBhvr>
                                      <p:to>
                                        <p:strVal val="hidden"/>
                                      </p:to>
                                    </p:set>
                                  </p:childTnLst>
                                </p:cTn>
                              </p:par>
                            </p:childTnLst>
                          </p:cTn>
                        </p:par>
                      </p:childTnLst>
                    </p:cTn>
                  </p:par>
                  <p:par>
                    <p:cTn id="78" fill="hold">
                      <p:stCondLst>
                        <p:cond delay="indefinite"/>
                      </p:stCondLst>
                      <p:childTnLst>
                        <p:par>
                          <p:cTn id="79" fill="hold">
                            <p:stCondLst>
                              <p:cond delay="0"/>
                            </p:stCondLst>
                            <p:childTnLst>
                              <p:par>
                                <p:cTn id="80" presetID="42" presetClass="path" presetSubtype="0" accel="50000" decel="50000" fill="hold" grpId="0" nodeType="clickEffect">
                                  <p:stCondLst>
                                    <p:cond delay="0"/>
                                  </p:stCondLst>
                                  <p:childTnLst>
                                    <p:animMotion origin="layout" path="M -4.375E-6 4.44444E-6 L -0.04388 0.05879 " pathEditMode="relative" rAng="0" ptsTypes="AA">
                                      <p:cBhvr>
                                        <p:cTn id="81" dur="1000" fill="hold"/>
                                        <p:tgtEl>
                                          <p:spTgt spid="21"/>
                                        </p:tgtEl>
                                        <p:attrNameLst>
                                          <p:attrName>ppt_x</p:attrName>
                                          <p:attrName>ppt_y</p:attrName>
                                        </p:attrNameLst>
                                      </p:cBhvr>
                                      <p:rCtr x="-2201" y="2940"/>
                                    </p:animMotion>
                                  </p:childTnLst>
                                </p:cTn>
                              </p:par>
                            </p:childTnLst>
                          </p:cTn>
                        </p:par>
                        <p:par>
                          <p:cTn id="82" fill="hold">
                            <p:stCondLst>
                              <p:cond delay="1000"/>
                            </p:stCondLst>
                            <p:childTnLst>
                              <p:par>
                                <p:cTn id="83" presetID="42" presetClass="path" presetSubtype="0" accel="50000" decel="50000" fill="hold" grpId="1" nodeType="afterEffect">
                                  <p:stCondLst>
                                    <p:cond delay="0"/>
                                  </p:stCondLst>
                                  <p:childTnLst>
                                    <p:animMotion origin="layout" path="M -0.04388 0.05879 L -0.09062 0.08819 " pathEditMode="relative" rAng="0" ptsTypes="AA">
                                      <p:cBhvr>
                                        <p:cTn id="84" dur="1000" fill="hold"/>
                                        <p:tgtEl>
                                          <p:spTgt spid="21"/>
                                        </p:tgtEl>
                                        <p:attrNameLst>
                                          <p:attrName>ppt_x</p:attrName>
                                          <p:attrName>ppt_y</p:attrName>
                                        </p:attrNameLst>
                                      </p:cBhvr>
                                      <p:rCtr x="-2344" y="1458"/>
                                    </p:animMotion>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grpId="3" nodeType="clickEffect">
                                  <p:stCondLst>
                                    <p:cond delay="0"/>
                                  </p:stCondLst>
                                  <p:childTnLst>
                                    <p:set>
                                      <p:cBhvr>
                                        <p:cTn id="88" dur="1" fill="hold">
                                          <p:stCondLst>
                                            <p:cond delay="0"/>
                                          </p:stCondLst>
                                        </p:cTn>
                                        <p:tgtEl>
                                          <p:spTgt spid="21"/>
                                        </p:tgtEl>
                                        <p:attrNameLst>
                                          <p:attrName>style.visibility</p:attrName>
                                        </p:attrNameLst>
                                      </p:cBhvr>
                                      <p:to>
                                        <p:strVal val="hidden"/>
                                      </p:to>
                                    </p:set>
                                  </p:childTnLst>
                                </p:cTn>
                              </p:par>
                              <p:par>
                                <p:cTn id="89" presetID="1" presetClass="entr" presetSubtype="0" fill="hold" nodeType="withEffect">
                                  <p:stCondLst>
                                    <p:cond delay="0"/>
                                  </p:stCondLst>
                                  <p:childTnLst>
                                    <p:set>
                                      <p:cBhvr>
                                        <p:cTn id="90" dur="1" fill="hold">
                                          <p:stCondLst>
                                            <p:cond delay="0"/>
                                          </p:stCondLst>
                                        </p:cTn>
                                        <p:tgtEl>
                                          <p:spTgt spid="47"/>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1" nodeType="clickEffect">
                                  <p:stCondLst>
                                    <p:cond delay="0"/>
                                  </p:stCondLst>
                                  <p:childTnLst>
                                    <p:set>
                                      <p:cBhvr>
                                        <p:cTn id="94" dur="1" fill="hold">
                                          <p:stCondLst>
                                            <p:cond delay="0"/>
                                          </p:stCondLst>
                                        </p:cTn>
                                        <p:tgtEl>
                                          <p:spTgt spid="22"/>
                                        </p:tgtEl>
                                        <p:attrNameLst>
                                          <p:attrName>style.visibility</p:attrName>
                                        </p:attrNameLst>
                                      </p:cBhvr>
                                      <p:to>
                                        <p:strVal val="visible"/>
                                      </p:to>
                                    </p:set>
                                  </p:childTnLst>
                                </p:cTn>
                              </p:par>
                              <p:par>
                                <p:cTn id="95" presetID="1" presetClass="exit" presetSubtype="0" fill="hold" nodeType="withEffect">
                                  <p:stCondLst>
                                    <p:cond delay="0"/>
                                  </p:stCondLst>
                                  <p:childTnLst>
                                    <p:set>
                                      <p:cBhvr>
                                        <p:cTn id="96" dur="1" fill="hold">
                                          <p:stCondLst>
                                            <p:cond delay="0"/>
                                          </p:stCondLst>
                                        </p:cTn>
                                        <p:tgtEl>
                                          <p:spTgt spid="47"/>
                                        </p:tgtEl>
                                        <p:attrNameLst>
                                          <p:attrName>style.visibility</p:attrName>
                                        </p:attrNameLst>
                                      </p:cBhvr>
                                      <p:to>
                                        <p:strVal val="hidden"/>
                                      </p:to>
                                    </p:set>
                                  </p:childTnLst>
                                </p:cTn>
                              </p:par>
                            </p:childTnLst>
                          </p:cTn>
                        </p:par>
                      </p:childTnLst>
                    </p:cTn>
                  </p:par>
                  <p:par>
                    <p:cTn id="97" fill="hold">
                      <p:stCondLst>
                        <p:cond delay="indefinite"/>
                      </p:stCondLst>
                      <p:childTnLst>
                        <p:par>
                          <p:cTn id="98" fill="hold">
                            <p:stCondLst>
                              <p:cond delay="0"/>
                            </p:stCondLst>
                            <p:childTnLst>
                              <p:par>
                                <p:cTn id="99" presetID="42" presetClass="path" presetSubtype="0" accel="50000" decel="50000" fill="hold" grpId="0" nodeType="clickEffect">
                                  <p:stCondLst>
                                    <p:cond delay="0"/>
                                  </p:stCondLst>
                                  <p:childTnLst>
                                    <p:animMotion origin="layout" path="M 1.45833E-6 2.59259E-6 L -0.04388 0.10717 " pathEditMode="relative" rAng="0" ptsTypes="AA">
                                      <p:cBhvr>
                                        <p:cTn id="100" dur="1000" fill="hold"/>
                                        <p:tgtEl>
                                          <p:spTgt spid="22"/>
                                        </p:tgtEl>
                                        <p:attrNameLst>
                                          <p:attrName>ppt_x</p:attrName>
                                          <p:attrName>ppt_y</p:attrName>
                                        </p:attrNameLst>
                                      </p:cBhvr>
                                      <p:rCtr x="-2201" y="5347"/>
                                    </p:animMotion>
                                  </p:childTnLst>
                                </p:cTn>
                              </p:par>
                            </p:childTnLst>
                          </p:cTn>
                        </p:par>
                        <p:par>
                          <p:cTn id="101" fill="hold">
                            <p:stCondLst>
                              <p:cond delay="1000"/>
                            </p:stCondLst>
                            <p:childTnLst>
                              <p:par>
                                <p:cTn id="102" presetID="1" presetClass="entr" presetSubtype="0" fill="hold" grpId="2" nodeType="afterEffect">
                                  <p:stCondLst>
                                    <p:cond delay="0"/>
                                  </p:stCondLst>
                                  <p:childTnLst>
                                    <p:set>
                                      <p:cBhvr>
                                        <p:cTn id="103" dur="1" fill="hold">
                                          <p:stCondLst>
                                            <p:cond delay="0"/>
                                          </p:stCondLst>
                                        </p:cTn>
                                        <p:tgtEl>
                                          <p:spTgt spid="45"/>
                                        </p:tgtEl>
                                        <p:attrNameLst>
                                          <p:attrName>style.visibility</p:attrName>
                                        </p:attrNameLst>
                                      </p:cBhvr>
                                      <p:to>
                                        <p:strVal val="visible"/>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24"/>
                                        </p:tgtEl>
                                        <p:attrNameLst>
                                          <p:attrName>style.visibility</p:attrName>
                                        </p:attrNameLst>
                                      </p:cBhvr>
                                      <p:to>
                                        <p:strVal val="visible"/>
                                      </p:to>
                                    </p:set>
                                  </p:childTnLst>
                                </p:cTn>
                              </p:par>
                              <p:par>
                                <p:cTn id="108" presetID="1" presetClass="entr" presetSubtype="0" fill="hold" grpId="0" nodeType="withEffect">
                                  <p:stCondLst>
                                    <p:cond delay="0"/>
                                  </p:stCondLst>
                                  <p:childTnLst>
                                    <p:set>
                                      <p:cBhvr>
                                        <p:cTn id="109" dur="1" fill="hold">
                                          <p:stCondLst>
                                            <p:cond delay="0"/>
                                          </p:stCondLst>
                                        </p:cTn>
                                        <p:tgtEl>
                                          <p:spTgt spid="27"/>
                                        </p:tgtEl>
                                        <p:attrNameLst>
                                          <p:attrName>style.visibility</p:attrName>
                                        </p:attrNameLst>
                                      </p:cBhvr>
                                      <p:to>
                                        <p:strVal val="visible"/>
                                      </p:to>
                                    </p:set>
                                  </p:childTnLst>
                                </p:cTn>
                              </p:par>
                            </p:childTnLst>
                          </p:cTn>
                        </p:par>
                      </p:childTnLst>
                    </p:cTn>
                  </p:par>
                  <p:par>
                    <p:cTn id="110" fill="hold">
                      <p:stCondLst>
                        <p:cond delay="indefinite"/>
                      </p:stCondLst>
                      <p:childTnLst>
                        <p:par>
                          <p:cTn id="111" fill="hold">
                            <p:stCondLst>
                              <p:cond delay="0"/>
                            </p:stCondLst>
                            <p:childTnLst>
                              <p:par>
                                <p:cTn id="112" presetID="1" presetClass="entr" presetSubtype="0" fill="hold" grpId="0" nodeType="clickEffect">
                                  <p:stCondLst>
                                    <p:cond delay="0"/>
                                  </p:stCondLst>
                                  <p:childTnLst>
                                    <p:set>
                                      <p:cBhvr>
                                        <p:cTn id="113" dur="1" fill="hold">
                                          <p:stCondLst>
                                            <p:cond delay="0"/>
                                          </p:stCondLst>
                                        </p:cTn>
                                        <p:tgtEl>
                                          <p:spTgt spid="59"/>
                                        </p:tgtEl>
                                        <p:attrNameLst>
                                          <p:attrName>style.visibility</p:attrName>
                                        </p:attrNameLst>
                                      </p:cBhvr>
                                      <p:to>
                                        <p:strVal val="visible"/>
                                      </p:to>
                                    </p:set>
                                  </p:childTnLst>
                                </p:cTn>
                              </p:par>
                              <p:par>
                                <p:cTn id="114" presetID="1" presetClass="entr" presetSubtype="0" fill="hold" nodeType="withEffect">
                                  <p:stCondLst>
                                    <p:cond delay="0"/>
                                  </p:stCondLst>
                                  <p:childTnLst>
                                    <p:set>
                                      <p:cBhvr>
                                        <p:cTn id="115" dur="1" fill="hold">
                                          <p:stCondLst>
                                            <p:cond delay="0"/>
                                          </p:stCondLst>
                                        </p:cTn>
                                        <p:tgtEl>
                                          <p:spTgt spid="52"/>
                                        </p:tgtEl>
                                        <p:attrNameLst>
                                          <p:attrName>style.visibility</p:attrName>
                                        </p:attrNameLst>
                                      </p:cBhvr>
                                      <p:to>
                                        <p:strVal val="visible"/>
                                      </p:to>
                                    </p:set>
                                  </p:childTnLst>
                                </p:cTn>
                              </p:par>
                              <p:par>
                                <p:cTn id="116" presetID="1" presetClass="entr" presetSubtype="0" fill="hold" nodeType="withEffect">
                                  <p:stCondLst>
                                    <p:cond delay="0"/>
                                  </p:stCondLst>
                                  <p:childTnLst>
                                    <p:set>
                                      <p:cBhvr>
                                        <p:cTn id="117" dur="1" fill="hold">
                                          <p:stCondLst>
                                            <p:cond delay="0"/>
                                          </p:stCondLst>
                                        </p:cTn>
                                        <p:tgtEl>
                                          <p:spTgt spid="53"/>
                                        </p:tgtEl>
                                        <p:attrNameLst>
                                          <p:attrName>style.visibility</p:attrName>
                                        </p:attrNameLst>
                                      </p:cBhvr>
                                      <p:to>
                                        <p:strVal val="visible"/>
                                      </p:to>
                                    </p:set>
                                  </p:childTnLst>
                                </p:cTn>
                              </p:par>
                              <p:par>
                                <p:cTn id="118" presetID="1" presetClass="exit" presetSubtype="0" fill="hold" grpId="1" nodeType="withEffect">
                                  <p:stCondLst>
                                    <p:cond delay="0"/>
                                  </p:stCondLst>
                                  <p:childTnLst>
                                    <p:set>
                                      <p:cBhvr>
                                        <p:cTn id="119" dur="1" fill="hold">
                                          <p:stCondLst>
                                            <p:cond delay="0"/>
                                          </p:stCondLst>
                                        </p:cTn>
                                        <p:tgtEl>
                                          <p:spTgt spid="18"/>
                                        </p:tgtEl>
                                        <p:attrNameLst>
                                          <p:attrName>style.visibility</p:attrName>
                                        </p:attrNameLst>
                                      </p:cBhvr>
                                      <p:to>
                                        <p:strVal val="hidden"/>
                                      </p:to>
                                    </p:set>
                                  </p:childTnLst>
                                </p:cTn>
                              </p:par>
                              <p:par>
                                <p:cTn id="120" presetID="1" presetClass="exit" presetSubtype="0" fill="hold" grpId="1" nodeType="withEffect">
                                  <p:stCondLst>
                                    <p:cond delay="0"/>
                                  </p:stCondLst>
                                  <p:childTnLst>
                                    <p:set>
                                      <p:cBhvr>
                                        <p:cTn id="121" dur="1" fill="hold">
                                          <p:stCondLst>
                                            <p:cond delay="0"/>
                                          </p:stCondLst>
                                        </p:cTn>
                                        <p:tgtEl>
                                          <p:spTgt spid="19"/>
                                        </p:tgtEl>
                                        <p:attrNameLst>
                                          <p:attrName>style.visibility</p:attrName>
                                        </p:attrNameLst>
                                      </p:cBhvr>
                                      <p:to>
                                        <p:strVal val="hidden"/>
                                      </p:to>
                                    </p:set>
                                  </p:childTnLst>
                                </p:cTn>
                              </p:par>
                              <p:par>
                                <p:cTn id="122" presetID="1" presetClass="exit" presetSubtype="0" fill="hold" nodeType="withEffect">
                                  <p:stCondLst>
                                    <p:cond delay="0"/>
                                  </p:stCondLst>
                                  <p:childTnLst>
                                    <p:set>
                                      <p:cBhvr>
                                        <p:cTn id="123" dur="1" fill="hold">
                                          <p:stCondLst>
                                            <p:cond delay="0"/>
                                          </p:stCondLst>
                                        </p:cTn>
                                        <p:tgtEl>
                                          <p:spTgt spid="24"/>
                                        </p:tgtEl>
                                        <p:attrNameLst>
                                          <p:attrName>style.visibility</p:attrName>
                                        </p:attrNameLst>
                                      </p:cBhvr>
                                      <p:to>
                                        <p:strVal val="hidden"/>
                                      </p:to>
                                    </p:set>
                                  </p:childTnLst>
                                </p:cTn>
                              </p:par>
                              <p:par>
                                <p:cTn id="124" presetID="1" presetClass="exit" presetSubtype="0" fill="hold" grpId="1" nodeType="withEffect">
                                  <p:stCondLst>
                                    <p:cond delay="0"/>
                                  </p:stCondLst>
                                  <p:childTnLst>
                                    <p:set>
                                      <p:cBhvr>
                                        <p:cTn id="125" dur="1" fill="hold">
                                          <p:stCondLst>
                                            <p:cond delay="0"/>
                                          </p:stCondLst>
                                        </p:cTn>
                                        <p:tgtEl>
                                          <p:spTgt spid="27"/>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1" presetClass="entr" presetSubtype="0" fill="hold" nodeType="clickEffect">
                                  <p:stCondLst>
                                    <p:cond delay="0"/>
                                  </p:stCondLst>
                                  <p:childTnLst>
                                    <p:set>
                                      <p:cBhvr>
                                        <p:cTn id="129" dur="1" fill="hold">
                                          <p:stCondLst>
                                            <p:cond delay="0"/>
                                          </p:stCondLst>
                                        </p:cTn>
                                        <p:tgtEl>
                                          <p:spTgt spid="6"/>
                                        </p:tgtEl>
                                        <p:attrNameLst>
                                          <p:attrName>style.visibility</p:attrName>
                                        </p:attrNameLst>
                                      </p:cBhvr>
                                      <p:to>
                                        <p:strVal val="visible"/>
                                      </p:to>
                                    </p:set>
                                  </p:childTnLst>
                                </p:cTn>
                              </p:par>
                              <p:par>
                                <p:cTn id="130" presetID="1" presetClass="entr" presetSubtype="0" fill="hold" nodeType="withEffect">
                                  <p:stCondLst>
                                    <p:cond delay="0"/>
                                  </p:stCondLst>
                                  <p:childTnLst>
                                    <p:set>
                                      <p:cBhvr>
                                        <p:cTn id="131" dur="1" fill="hold">
                                          <p:stCondLst>
                                            <p:cond delay="0"/>
                                          </p:stCondLst>
                                        </p:cTn>
                                        <p:tgtEl>
                                          <p:spTgt spid="9"/>
                                        </p:tgtEl>
                                        <p:attrNameLst>
                                          <p:attrName>style.visibility</p:attrName>
                                        </p:attrNameLst>
                                      </p:cBhvr>
                                      <p:to>
                                        <p:strVal val="visible"/>
                                      </p:to>
                                    </p:set>
                                  </p:childTnLst>
                                </p:cTn>
                              </p:par>
                              <p:par>
                                <p:cTn id="132" presetID="1" presetClass="entr" presetSubtype="0" fill="hold" nodeType="withEffect">
                                  <p:stCondLst>
                                    <p:cond delay="0"/>
                                  </p:stCondLst>
                                  <p:childTnLst>
                                    <p:set>
                                      <p:cBhvr>
                                        <p:cTn id="133" dur="1" fill="hold">
                                          <p:stCondLst>
                                            <p:cond delay="0"/>
                                          </p:stCondLst>
                                        </p:cTn>
                                        <p:tgtEl>
                                          <p:spTgt spid="10"/>
                                        </p:tgtEl>
                                        <p:attrNameLst>
                                          <p:attrName>style.visibility</p:attrName>
                                        </p:attrNameLst>
                                      </p:cBhvr>
                                      <p:to>
                                        <p:strVal val="visible"/>
                                      </p:to>
                                    </p:set>
                                  </p:childTnLst>
                                </p:cTn>
                              </p:par>
                              <p:par>
                                <p:cTn id="134" presetID="1" presetClass="entr" presetSubtype="0" fill="hold" nodeType="withEffect">
                                  <p:stCondLst>
                                    <p:cond delay="0"/>
                                  </p:stCondLst>
                                  <p:childTnLst>
                                    <p:set>
                                      <p:cBhvr>
                                        <p:cTn id="135" dur="1" fill="hold">
                                          <p:stCondLst>
                                            <p:cond delay="0"/>
                                          </p:stCondLst>
                                        </p:cTn>
                                        <p:tgtEl>
                                          <p:spTgt spid="25"/>
                                        </p:tgtEl>
                                        <p:attrNameLst>
                                          <p:attrName>style.visibility</p:attrName>
                                        </p:attrNameLst>
                                      </p:cBhvr>
                                      <p:to>
                                        <p:strVal val="visible"/>
                                      </p:to>
                                    </p:set>
                                  </p:childTnLst>
                                </p:cTn>
                              </p:par>
                              <p:par>
                                <p:cTn id="136" presetID="1" presetClass="entr" presetSubtype="0" fill="hold" grpId="0" nodeType="withEffect">
                                  <p:stCondLst>
                                    <p:cond delay="0"/>
                                  </p:stCondLst>
                                  <p:childTnLst>
                                    <p:set>
                                      <p:cBhvr>
                                        <p:cTn id="137" dur="1" fill="hold">
                                          <p:stCondLst>
                                            <p:cond delay="0"/>
                                          </p:stCondLst>
                                        </p:cTn>
                                        <p:tgtEl>
                                          <p:spTgt spid="3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7" grpId="0" animBg="1"/>
      <p:bldP spid="18" grpId="0" animBg="1"/>
      <p:bldP spid="18" grpId="1" animBg="1"/>
      <p:bldP spid="19" grpId="0"/>
      <p:bldP spid="19" grpId="1"/>
      <p:bldP spid="20" grpId="0" animBg="1"/>
      <p:bldP spid="20" grpId="1" animBg="1"/>
      <p:bldP spid="20" grpId="2" animBg="1"/>
      <p:bldP spid="20" grpId="3" animBg="1"/>
      <p:bldP spid="21" grpId="0" animBg="1"/>
      <p:bldP spid="21" grpId="1" animBg="1"/>
      <p:bldP spid="21" grpId="2" animBg="1"/>
      <p:bldP spid="21" grpId="3" animBg="1"/>
      <p:bldP spid="22" grpId="0" animBg="1"/>
      <p:bldP spid="22" grpId="1" animBg="1"/>
      <p:bldP spid="27" grpId="0"/>
      <p:bldP spid="27" grpId="1"/>
      <p:bldP spid="28" grpId="0" animBg="1"/>
      <p:bldP spid="32" grpId="0" animBg="1"/>
      <p:bldP spid="32" grpId="1" animBg="1"/>
      <p:bldP spid="43" grpId="0"/>
      <p:bldP spid="44" grpId="0"/>
      <p:bldP spid="44" grpId="1"/>
      <p:bldP spid="45" grpId="0"/>
      <p:bldP spid="45" grpId="1"/>
      <p:bldP spid="45" grpId="2"/>
      <p:bldP spid="46" grpId="0"/>
      <p:bldP spid="59" grpId="0"/>
      <p:bldP spid="3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Box 39">
            <a:extLst>
              <a:ext uri="{FF2B5EF4-FFF2-40B4-BE49-F238E27FC236}">
                <a16:creationId xmlns:a16="http://schemas.microsoft.com/office/drawing/2014/main" id="{E36DEB88-F6B5-475D-B9B7-8B08D13E91C9}"/>
              </a:ext>
            </a:extLst>
          </p:cNvPr>
          <p:cNvSpPr txBox="1"/>
          <p:nvPr/>
        </p:nvSpPr>
        <p:spPr>
          <a:xfrm>
            <a:off x="11182322" y="4446755"/>
            <a:ext cx="1055001" cy="261610"/>
          </a:xfrm>
          <a:prstGeom prst="rect">
            <a:avLst/>
          </a:prstGeom>
          <a:noFill/>
        </p:spPr>
        <p:txBody>
          <a:bodyPr wrap="square" rtlCol="0">
            <a:spAutoFit/>
          </a:bodyPr>
          <a:lstStyle/>
          <a:p>
            <a:pPr algn="ctr"/>
            <a:r>
              <a:rPr lang="en-CA" sz="1050" dirty="0">
                <a:solidFill>
                  <a:srgbClr val="54585A"/>
                </a:solidFill>
                <a:latin typeface="Times" panose="02020603050405020304" pitchFamily="18" charset="0"/>
                <a:cs typeface="Times" panose="02020603050405020304" pitchFamily="18" charset="0"/>
              </a:rPr>
              <a:t>3.41 µeV</a:t>
            </a:r>
          </a:p>
        </p:txBody>
      </p:sp>
      <p:sp>
        <p:nvSpPr>
          <p:cNvPr id="2" name="Title 1">
            <a:extLst>
              <a:ext uri="{FF2B5EF4-FFF2-40B4-BE49-F238E27FC236}">
                <a16:creationId xmlns:a16="http://schemas.microsoft.com/office/drawing/2014/main" id="{B95F72B6-27CF-4C50-8E93-ACAEC0CCEA01}"/>
              </a:ext>
            </a:extLst>
          </p:cNvPr>
          <p:cNvSpPr>
            <a:spLocks noGrp="1"/>
          </p:cNvSpPr>
          <p:nvPr>
            <p:ph type="title"/>
          </p:nvPr>
        </p:nvSpPr>
        <p:spPr/>
        <p:txBody>
          <a:bodyPr/>
          <a:lstStyle/>
          <a:p>
            <a:r>
              <a:rPr lang="en-CA" dirty="0"/>
              <a:t>Want He⁻</a:t>
            </a:r>
          </a:p>
        </p:txBody>
      </p:sp>
      <p:sp>
        <p:nvSpPr>
          <p:cNvPr id="3" name="Date Placeholder 2">
            <a:extLst>
              <a:ext uri="{FF2B5EF4-FFF2-40B4-BE49-F238E27FC236}">
                <a16:creationId xmlns:a16="http://schemas.microsoft.com/office/drawing/2014/main" id="{4B422CEE-F8DC-4733-B6F8-A4FE4AB49A77}"/>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DE52720E-EBDF-410D-985B-DF89E27E513A}"/>
              </a:ext>
            </a:extLst>
          </p:cNvPr>
          <p:cNvSpPr>
            <a:spLocks noGrp="1"/>
          </p:cNvSpPr>
          <p:nvPr>
            <p:ph type="sldNum" sz="quarter" idx="12"/>
          </p:nvPr>
        </p:nvSpPr>
        <p:spPr/>
        <p:txBody>
          <a:bodyPr/>
          <a:lstStyle/>
          <a:p>
            <a:fld id="{CC4A04E3-866B-424A-9F33-40E3799F4726}" type="slidenum">
              <a:rPr lang="en-US" smtClean="0"/>
              <a:t>33</a:t>
            </a:fld>
            <a:endParaRPr lang="en-US"/>
          </a:p>
        </p:txBody>
      </p:sp>
      <p:sp>
        <p:nvSpPr>
          <p:cNvPr id="5" name="Text Placeholder 4">
            <a:extLst>
              <a:ext uri="{FF2B5EF4-FFF2-40B4-BE49-F238E27FC236}">
                <a16:creationId xmlns:a16="http://schemas.microsoft.com/office/drawing/2014/main" id="{1A89C1E0-5642-480B-B7D7-5C6CC509C9D2}"/>
              </a:ext>
            </a:extLst>
          </p:cNvPr>
          <p:cNvSpPr>
            <a:spLocks noGrp="1"/>
          </p:cNvSpPr>
          <p:nvPr>
            <p:ph type="body" sz="quarter" idx="13"/>
          </p:nvPr>
        </p:nvSpPr>
        <p:spPr>
          <a:xfrm>
            <a:off x="-107075" y="1917700"/>
            <a:ext cx="12344397" cy="3568700"/>
          </a:xfrm>
        </p:spPr>
        <p:txBody>
          <a:bodyPr/>
          <a:lstStyle/>
          <a:p>
            <a:r>
              <a:rPr lang="en-CA" dirty="0"/>
              <a:t>Ground state of He⁻ is </a:t>
            </a:r>
            <a:r>
              <a:rPr lang="en-CA" dirty="0">
                <a:solidFill>
                  <a:srgbClr val="C00000"/>
                </a:solidFill>
              </a:rPr>
              <a:t>unstable</a:t>
            </a:r>
            <a:r>
              <a:rPr lang="en-CA" dirty="0"/>
              <a:t>!  </a:t>
            </a:r>
            <a:r>
              <a:rPr lang="en-CA" dirty="0">
                <a:sym typeface="Wingdings" panose="05000000000000000000" pitchFamily="2" charset="2"/>
              </a:rPr>
              <a:t> 	   1s²2s ²S</a:t>
            </a:r>
            <a:r>
              <a:rPr lang="en-CA" baseline="-25000" dirty="0">
                <a:sym typeface="Wingdings" panose="05000000000000000000" pitchFamily="2" charset="2"/>
              </a:rPr>
              <a:t>1/2</a:t>
            </a:r>
            <a:r>
              <a:rPr lang="en-CA" dirty="0">
                <a:sym typeface="Wingdings" panose="05000000000000000000" pitchFamily="2" charset="2"/>
              </a:rPr>
              <a:t> (auto-detaches in 10⁻¹⁵ s)</a:t>
            </a:r>
            <a:endParaRPr lang="en-CA" baseline="-25000" dirty="0"/>
          </a:p>
          <a:p>
            <a:r>
              <a:rPr lang="en-CA" dirty="0"/>
              <a:t>1</a:t>
            </a:r>
            <a:r>
              <a:rPr lang="en-CA" baseline="30000" dirty="0"/>
              <a:t>st</a:t>
            </a:r>
            <a:r>
              <a:rPr lang="en-CA" dirty="0"/>
              <a:t> excited state of He⁻ is </a:t>
            </a:r>
            <a:r>
              <a:rPr lang="en-CA" dirty="0">
                <a:solidFill>
                  <a:srgbClr val="C00000"/>
                </a:solidFill>
              </a:rPr>
              <a:t>meta-stable</a:t>
            </a:r>
            <a:r>
              <a:rPr lang="en-CA" dirty="0"/>
              <a:t>:   1s2s2p ⁴P  … three J values</a:t>
            </a:r>
            <a:endParaRPr lang="en-CA" baseline="-25000" dirty="0"/>
          </a:p>
        </p:txBody>
      </p:sp>
      <p:graphicFrame>
        <p:nvGraphicFramePr>
          <p:cNvPr id="6" name="Table 6">
            <a:extLst>
              <a:ext uri="{FF2B5EF4-FFF2-40B4-BE49-F238E27FC236}">
                <a16:creationId xmlns:a16="http://schemas.microsoft.com/office/drawing/2014/main" id="{98E56554-B420-4BDA-84F5-86FE15B5158B}"/>
              </a:ext>
            </a:extLst>
          </p:cNvPr>
          <p:cNvGraphicFramePr>
            <a:graphicFrameLocks noGrp="1"/>
          </p:cNvGraphicFramePr>
          <p:nvPr>
            <p:extLst>
              <p:ext uri="{D42A27DB-BD31-4B8C-83A1-F6EECF244321}">
                <p14:modId xmlns:p14="http://schemas.microsoft.com/office/powerpoint/2010/main" val="1183830651"/>
              </p:ext>
            </p:extLst>
          </p:nvPr>
        </p:nvGraphicFramePr>
        <p:xfrm>
          <a:off x="1036782" y="3231957"/>
          <a:ext cx="7174346" cy="1854200"/>
        </p:xfrm>
        <a:graphic>
          <a:graphicData uri="http://schemas.openxmlformats.org/drawingml/2006/table">
            <a:tbl>
              <a:tblPr firstRow="1" bandRow="1">
                <a:tableStyleId>{5C22544A-7EE6-4342-B048-85BDC9FD1C3A}</a:tableStyleId>
              </a:tblPr>
              <a:tblGrid>
                <a:gridCol w="2068739">
                  <a:extLst>
                    <a:ext uri="{9D8B030D-6E8A-4147-A177-3AD203B41FA5}">
                      <a16:colId xmlns:a16="http://schemas.microsoft.com/office/drawing/2014/main" val="2538076797"/>
                    </a:ext>
                  </a:extLst>
                </a:gridCol>
                <a:gridCol w="1701869">
                  <a:extLst>
                    <a:ext uri="{9D8B030D-6E8A-4147-A177-3AD203B41FA5}">
                      <a16:colId xmlns:a16="http://schemas.microsoft.com/office/drawing/2014/main" val="1009415787"/>
                    </a:ext>
                  </a:extLst>
                </a:gridCol>
                <a:gridCol w="1701869">
                  <a:extLst>
                    <a:ext uri="{9D8B030D-6E8A-4147-A177-3AD203B41FA5}">
                      <a16:colId xmlns:a16="http://schemas.microsoft.com/office/drawing/2014/main" val="3078626813"/>
                    </a:ext>
                  </a:extLst>
                </a:gridCol>
                <a:gridCol w="1701869">
                  <a:extLst>
                    <a:ext uri="{9D8B030D-6E8A-4147-A177-3AD203B41FA5}">
                      <a16:colId xmlns:a16="http://schemas.microsoft.com/office/drawing/2014/main" val="1871807932"/>
                    </a:ext>
                  </a:extLst>
                </a:gridCol>
              </a:tblGrid>
              <a:tr h="370840">
                <a:tc>
                  <a:txBody>
                    <a:bodyPr/>
                    <a:lstStyle/>
                    <a:p>
                      <a:pPr algn="ctr"/>
                      <a:r>
                        <a:rPr lang="en-CA" b="0" dirty="0">
                          <a:solidFill>
                            <a:srgbClr val="54585A"/>
                          </a:solidFill>
                          <a:latin typeface="Times" panose="02020603050405020304" pitchFamily="18" charset="0"/>
                          <a:cs typeface="Times" panose="02020603050405020304" pitchFamily="18" charset="0"/>
                        </a:rPr>
                        <a:t>Electronic Config.</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gridSpan="3">
                  <a:txBody>
                    <a:bodyPr/>
                    <a:lstStyle/>
                    <a:p>
                      <a:pPr algn="ctr"/>
                      <a:r>
                        <a:rPr lang="en-CA" b="0" dirty="0">
                          <a:solidFill>
                            <a:srgbClr val="54585A"/>
                          </a:solidFill>
                          <a:latin typeface="Times" panose="02020603050405020304" pitchFamily="18" charset="0"/>
                          <a:cs typeface="Times" panose="02020603050405020304" pitchFamily="18" charset="0"/>
                        </a:rPr>
                        <a:t>1s2s2p</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hMerge="1">
                  <a:txBody>
                    <a:bodyPr/>
                    <a:lstStyle/>
                    <a:p>
                      <a:pPr algn="ctr"/>
                      <a:endParaRPr lang="en-CA" dirty="0">
                        <a:solidFill>
                          <a:srgbClr val="54585A"/>
                        </a:solidFill>
                        <a:latin typeface="Times" panose="02020603050405020304" pitchFamily="18" charset="0"/>
                        <a:cs typeface="Times" panose="02020603050405020304" pitchFamily="18" charset="0"/>
                      </a:endParaRP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hMerge="1">
                  <a:txBody>
                    <a:bodyPr/>
                    <a:lstStyle/>
                    <a:p>
                      <a:pPr algn="ctr"/>
                      <a:endParaRPr lang="en-CA" dirty="0">
                        <a:solidFill>
                          <a:srgbClr val="54585A"/>
                        </a:solidFill>
                        <a:latin typeface="Times" panose="02020603050405020304" pitchFamily="18" charset="0"/>
                        <a:cs typeface="Times" panose="02020603050405020304" pitchFamily="18" charset="0"/>
                      </a:endParaRP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extLst>
                  <a:ext uri="{0D108BD9-81ED-4DB2-BD59-A6C34878D82A}">
                    <a16:rowId xmlns:a16="http://schemas.microsoft.com/office/drawing/2014/main" val="394432091"/>
                  </a:ext>
                </a:extLst>
              </a:tr>
              <a:tr h="370840">
                <a:tc>
                  <a:txBody>
                    <a:bodyPr/>
                    <a:lstStyle/>
                    <a:p>
                      <a:pPr algn="ctr"/>
                      <a:r>
                        <a:rPr lang="en-CA" b="1" dirty="0">
                          <a:solidFill>
                            <a:srgbClr val="54585A"/>
                          </a:solidFill>
                          <a:latin typeface="Times" panose="02020603050405020304" pitchFamily="18" charset="0"/>
                          <a:cs typeface="Times" panose="02020603050405020304" pitchFamily="18" charset="0"/>
                        </a:rPr>
                        <a:t>Term Symbol</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a:txBody>
                    <a:bodyPr/>
                    <a:lstStyle/>
                    <a:p>
                      <a:pPr algn="ctr"/>
                      <a:r>
                        <a:rPr lang="en-CA" b="1" dirty="0">
                          <a:solidFill>
                            <a:srgbClr val="54585A"/>
                          </a:solidFill>
                          <a:latin typeface="Times" panose="02020603050405020304" pitchFamily="18" charset="0"/>
                          <a:cs typeface="Times" panose="02020603050405020304" pitchFamily="18" charset="0"/>
                        </a:rPr>
                        <a:t>⁴P</a:t>
                      </a:r>
                      <a:r>
                        <a:rPr lang="en-CA" b="1" baseline="-25000" dirty="0">
                          <a:solidFill>
                            <a:srgbClr val="54585A"/>
                          </a:solidFill>
                          <a:latin typeface="Times" panose="02020603050405020304" pitchFamily="18" charset="0"/>
                          <a:cs typeface="Times" panose="02020603050405020304" pitchFamily="18" charset="0"/>
                        </a:rPr>
                        <a:t>1/2</a:t>
                      </a:r>
                      <a:endParaRPr lang="en-CA" b="1" dirty="0">
                        <a:solidFill>
                          <a:srgbClr val="54585A"/>
                        </a:solidFill>
                        <a:latin typeface="Times" panose="02020603050405020304" pitchFamily="18" charset="0"/>
                        <a:cs typeface="Times" panose="02020603050405020304" pitchFamily="18" charset="0"/>
                      </a:endParaRP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a:txBody>
                    <a:bodyPr/>
                    <a:lstStyle/>
                    <a:p>
                      <a:pPr algn="ctr"/>
                      <a:r>
                        <a:rPr lang="en-CA" b="1" dirty="0">
                          <a:solidFill>
                            <a:srgbClr val="54585A"/>
                          </a:solidFill>
                          <a:latin typeface="Times" panose="02020603050405020304" pitchFamily="18" charset="0"/>
                          <a:cs typeface="Times" panose="02020603050405020304" pitchFamily="18" charset="0"/>
                        </a:rPr>
                        <a:t>⁴P</a:t>
                      </a:r>
                      <a:r>
                        <a:rPr lang="en-CA" b="1" baseline="-25000" dirty="0">
                          <a:solidFill>
                            <a:srgbClr val="54585A"/>
                          </a:solidFill>
                          <a:latin typeface="Times" panose="02020603050405020304" pitchFamily="18" charset="0"/>
                          <a:cs typeface="Times" panose="02020603050405020304" pitchFamily="18" charset="0"/>
                        </a:rPr>
                        <a:t>3/2</a:t>
                      </a:r>
                      <a:endParaRPr lang="en-CA" b="1" dirty="0">
                        <a:solidFill>
                          <a:srgbClr val="54585A"/>
                        </a:solidFill>
                        <a:latin typeface="Times" panose="02020603050405020304" pitchFamily="18" charset="0"/>
                        <a:cs typeface="Times" panose="02020603050405020304" pitchFamily="18" charset="0"/>
                      </a:endParaRP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a:txBody>
                    <a:bodyPr/>
                    <a:lstStyle/>
                    <a:p>
                      <a:pPr algn="ctr"/>
                      <a:r>
                        <a:rPr lang="en-CA" b="1" dirty="0">
                          <a:solidFill>
                            <a:srgbClr val="54585A"/>
                          </a:solidFill>
                          <a:latin typeface="Times" panose="02020603050405020304" pitchFamily="18" charset="0"/>
                          <a:cs typeface="Times" panose="02020603050405020304" pitchFamily="18" charset="0"/>
                        </a:rPr>
                        <a:t>⁴P</a:t>
                      </a:r>
                      <a:r>
                        <a:rPr lang="en-CA" b="1" baseline="-25000" dirty="0">
                          <a:solidFill>
                            <a:srgbClr val="54585A"/>
                          </a:solidFill>
                          <a:latin typeface="Times" panose="02020603050405020304" pitchFamily="18" charset="0"/>
                          <a:cs typeface="Times" panose="02020603050405020304" pitchFamily="18" charset="0"/>
                        </a:rPr>
                        <a:t>5/2</a:t>
                      </a:r>
                      <a:r>
                        <a:rPr lang="en-CA" b="1" dirty="0">
                          <a:solidFill>
                            <a:srgbClr val="54585A"/>
                          </a:solidFill>
                          <a:latin typeface="Times" panose="02020603050405020304" pitchFamily="18" charset="0"/>
                          <a:cs typeface="Times" panose="02020603050405020304" pitchFamily="18" charset="0"/>
                        </a:rPr>
                        <a:t> </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extLst>
                  <a:ext uri="{0D108BD9-81ED-4DB2-BD59-A6C34878D82A}">
                    <a16:rowId xmlns:a16="http://schemas.microsoft.com/office/drawing/2014/main" val="137919791"/>
                  </a:ext>
                </a:extLst>
              </a:tr>
              <a:tr h="370840">
                <a:tc>
                  <a:txBody>
                    <a:bodyPr/>
                    <a:lstStyle/>
                    <a:p>
                      <a:pPr algn="ctr"/>
                      <a:r>
                        <a:rPr lang="en-CA" dirty="0">
                          <a:solidFill>
                            <a:srgbClr val="54585A"/>
                          </a:solidFill>
                          <a:latin typeface="Times" panose="02020603050405020304" pitchFamily="18" charset="0"/>
                          <a:cs typeface="Times" panose="02020603050405020304" pitchFamily="18" charset="0"/>
                        </a:rPr>
                        <a:t>Lifetime</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7.8 ± 1.0 µs</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12.3 ± 0.5 µs</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359.0 ± 0.7 µs</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solidFill>
                        <a:srgbClr val="54585A"/>
                      </a:solid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87750860"/>
                  </a:ext>
                </a:extLst>
              </a:tr>
              <a:tr h="370840">
                <a:tc>
                  <a:txBody>
                    <a:bodyPr/>
                    <a:lstStyle/>
                    <a:p>
                      <a:pPr algn="ctr"/>
                      <a:r>
                        <a:rPr lang="en-CA" dirty="0">
                          <a:solidFill>
                            <a:srgbClr val="54585A"/>
                          </a:solidFill>
                          <a:latin typeface="Times" panose="02020603050405020304" pitchFamily="18" charset="0"/>
                          <a:cs typeface="Times" panose="02020603050405020304" pitchFamily="18" charset="0"/>
                        </a:rPr>
                        <a:t>Angular Momentum</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J = 1/2</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J = 3/2</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J = 5/2</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105772865"/>
                  </a:ext>
                </a:extLst>
              </a:tr>
              <a:tr h="370840">
                <a:tc>
                  <a:txBody>
                    <a:bodyPr/>
                    <a:lstStyle/>
                    <a:p>
                      <a:pPr algn="ctr"/>
                      <a:r>
                        <a:rPr lang="en-CA" dirty="0">
                          <a:solidFill>
                            <a:srgbClr val="54585A"/>
                          </a:solidFill>
                          <a:latin typeface="Times" panose="02020603050405020304" pitchFamily="18" charset="0"/>
                          <a:cs typeface="Times" panose="02020603050405020304" pitchFamily="18" charset="0"/>
                        </a:rPr>
                        <a:t>Population</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16.6%</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33.3%</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tc>
                  <a:txBody>
                    <a:bodyPr/>
                    <a:lstStyle/>
                    <a:p>
                      <a:pPr algn="ctr"/>
                      <a:r>
                        <a:rPr lang="en-CA" dirty="0">
                          <a:solidFill>
                            <a:srgbClr val="54585A"/>
                          </a:solidFill>
                          <a:latin typeface="Times" panose="02020603050405020304" pitchFamily="18" charset="0"/>
                          <a:cs typeface="Times" panose="02020603050405020304" pitchFamily="18" charset="0"/>
                        </a:rPr>
                        <a:t>50%</a:t>
                      </a:r>
                    </a:p>
                  </a:txBody>
                  <a:tcPr>
                    <a:lnL w="12700" cap="flat" cmpd="sng" algn="ctr">
                      <a:solidFill>
                        <a:srgbClr val="54585A"/>
                      </a:solidFill>
                      <a:prstDash val="solid"/>
                      <a:round/>
                      <a:headEnd type="none" w="med" len="med"/>
                      <a:tailEnd type="none" w="med" len="med"/>
                    </a:lnL>
                    <a:lnR w="12700" cap="flat" cmpd="sng" algn="ctr">
                      <a:solidFill>
                        <a:srgbClr val="54585A"/>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54585A"/>
                      </a:solidFill>
                      <a:prstDash val="solid"/>
                      <a:round/>
                      <a:headEnd type="none" w="med" len="med"/>
                      <a:tailEnd type="none" w="med" len="med"/>
                    </a:lnB>
                    <a:noFill/>
                  </a:tcPr>
                </a:tc>
                <a:extLst>
                  <a:ext uri="{0D108BD9-81ED-4DB2-BD59-A6C34878D82A}">
                    <a16:rowId xmlns:a16="http://schemas.microsoft.com/office/drawing/2014/main" val="904764819"/>
                  </a:ext>
                </a:extLst>
              </a:tr>
            </a:tbl>
          </a:graphicData>
        </a:graphic>
      </p:graphicFrame>
      <p:sp>
        <p:nvSpPr>
          <p:cNvPr id="7" name="Oval 6">
            <a:extLst>
              <a:ext uri="{FF2B5EF4-FFF2-40B4-BE49-F238E27FC236}">
                <a16:creationId xmlns:a16="http://schemas.microsoft.com/office/drawing/2014/main" id="{5A1A814C-4F86-41B0-BCDF-E17C90B687E2}"/>
              </a:ext>
            </a:extLst>
          </p:cNvPr>
          <p:cNvSpPr/>
          <p:nvPr/>
        </p:nvSpPr>
        <p:spPr>
          <a:xfrm>
            <a:off x="6549211" y="3938930"/>
            <a:ext cx="1615737" cy="47078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9" name="Straight Connector 8">
            <a:extLst>
              <a:ext uri="{FF2B5EF4-FFF2-40B4-BE49-F238E27FC236}">
                <a16:creationId xmlns:a16="http://schemas.microsoft.com/office/drawing/2014/main" id="{F6E86D10-4F61-43D0-BFD1-06DFE591FAA6}"/>
              </a:ext>
            </a:extLst>
          </p:cNvPr>
          <p:cNvCxnSpPr>
            <a:cxnSpLocks/>
          </p:cNvCxnSpPr>
          <p:nvPr/>
        </p:nvCxnSpPr>
        <p:spPr>
          <a:xfrm>
            <a:off x="8530186" y="4110182"/>
            <a:ext cx="1080000" cy="0"/>
          </a:xfrm>
          <a:prstGeom prst="line">
            <a:avLst/>
          </a:prstGeom>
          <a:ln w="28575">
            <a:solidFill>
              <a:srgbClr val="54585A"/>
            </a:solidFill>
          </a:ln>
        </p:spPr>
        <p:style>
          <a:lnRef idx="1">
            <a:schemeClr val="dk1"/>
          </a:lnRef>
          <a:fillRef idx="0">
            <a:schemeClr val="dk1"/>
          </a:fillRef>
          <a:effectRef idx="0">
            <a:schemeClr val="dk1"/>
          </a:effectRef>
          <a:fontRef idx="minor">
            <a:schemeClr val="tx1"/>
          </a:fontRef>
        </p:style>
      </p:cxnSp>
      <p:cxnSp>
        <p:nvCxnSpPr>
          <p:cNvPr id="10" name="Straight Connector 9">
            <a:extLst>
              <a:ext uri="{FF2B5EF4-FFF2-40B4-BE49-F238E27FC236}">
                <a16:creationId xmlns:a16="http://schemas.microsoft.com/office/drawing/2014/main" id="{EDF50721-899D-4CB4-A434-5EE154BE2FB7}"/>
              </a:ext>
            </a:extLst>
          </p:cNvPr>
          <p:cNvCxnSpPr/>
          <p:nvPr/>
        </p:nvCxnSpPr>
        <p:spPr>
          <a:xfrm>
            <a:off x="10220441" y="4248729"/>
            <a:ext cx="1080000" cy="0"/>
          </a:xfrm>
          <a:prstGeom prst="line">
            <a:avLst/>
          </a:prstGeom>
          <a:ln w="28575">
            <a:solidFill>
              <a:srgbClr val="54585A"/>
            </a:solidFill>
          </a:ln>
        </p:spPr>
        <p:style>
          <a:lnRef idx="1">
            <a:schemeClr val="dk1"/>
          </a:lnRef>
          <a:fillRef idx="0">
            <a:schemeClr val="dk1"/>
          </a:fillRef>
          <a:effectRef idx="0">
            <a:schemeClr val="dk1"/>
          </a:effectRef>
          <a:fontRef idx="minor">
            <a:schemeClr val="tx1"/>
          </a:fontRef>
        </p:style>
      </p:cxnSp>
      <p:cxnSp>
        <p:nvCxnSpPr>
          <p:cNvPr id="11" name="Straight Connector 10">
            <a:extLst>
              <a:ext uri="{FF2B5EF4-FFF2-40B4-BE49-F238E27FC236}">
                <a16:creationId xmlns:a16="http://schemas.microsoft.com/office/drawing/2014/main" id="{C60BF228-BED9-481A-88A4-38AC666A1067}"/>
              </a:ext>
            </a:extLst>
          </p:cNvPr>
          <p:cNvCxnSpPr/>
          <p:nvPr/>
        </p:nvCxnSpPr>
        <p:spPr>
          <a:xfrm>
            <a:off x="10220441" y="3504472"/>
            <a:ext cx="1080000" cy="0"/>
          </a:xfrm>
          <a:prstGeom prst="line">
            <a:avLst/>
          </a:prstGeom>
          <a:ln w="28575">
            <a:solidFill>
              <a:srgbClr val="54585A"/>
            </a:solidFill>
          </a:ln>
        </p:spPr>
        <p:style>
          <a:lnRef idx="1">
            <a:schemeClr val="dk1"/>
          </a:lnRef>
          <a:fillRef idx="0">
            <a:schemeClr val="dk1"/>
          </a:fillRef>
          <a:effectRef idx="0">
            <a:schemeClr val="dk1"/>
          </a:effectRef>
          <a:fontRef idx="minor">
            <a:schemeClr val="tx1"/>
          </a:fontRef>
        </p:style>
      </p:cxnSp>
      <p:cxnSp>
        <p:nvCxnSpPr>
          <p:cNvPr id="12" name="Straight Connector 11">
            <a:extLst>
              <a:ext uri="{FF2B5EF4-FFF2-40B4-BE49-F238E27FC236}">
                <a16:creationId xmlns:a16="http://schemas.microsoft.com/office/drawing/2014/main" id="{1BF0CC11-331F-46F1-89A8-AEF8AD1AC891}"/>
              </a:ext>
            </a:extLst>
          </p:cNvPr>
          <p:cNvCxnSpPr/>
          <p:nvPr/>
        </p:nvCxnSpPr>
        <p:spPr>
          <a:xfrm>
            <a:off x="10220441" y="4386410"/>
            <a:ext cx="1080000" cy="0"/>
          </a:xfrm>
          <a:prstGeom prst="line">
            <a:avLst/>
          </a:prstGeom>
          <a:ln w="28575">
            <a:solidFill>
              <a:srgbClr val="54585A"/>
            </a:solidFill>
          </a:ln>
        </p:spPr>
        <p:style>
          <a:lnRef idx="1">
            <a:schemeClr val="dk1"/>
          </a:lnRef>
          <a:fillRef idx="0">
            <a:schemeClr val="dk1"/>
          </a:fillRef>
          <a:effectRef idx="0">
            <a:schemeClr val="dk1"/>
          </a:effectRef>
          <a:fontRef idx="minor">
            <a:schemeClr val="tx1"/>
          </a:fontRef>
        </p:style>
      </p:cxnSp>
      <p:cxnSp>
        <p:nvCxnSpPr>
          <p:cNvPr id="13" name="Straight Connector 12">
            <a:extLst>
              <a:ext uri="{FF2B5EF4-FFF2-40B4-BE49-F238E27FC236}">
                <a16:creationId xmlns:a16="http://schemas.microsoft.com/office/drawing/2014/main" id="{7688FF3B-36B0-43CC-9954-C2F93F6F2D34}"/>
              </a:ext>
            </a:extLst>
          </p:cNvPr>
          <p:cNvCxnSpPr>
            <a:cxnSpLocks/>
          </p:cNvCxnSpPr>
          <p:nvPr/>
        </p:nvCxnSpPr>
        <p:spPr>
          <a:xfrm flipV="1">
            <a:off x="9601604" y="3504472"/>
            <a:ext cx="618837" cy="605710"/>
          </a:xfrm>
          <a:prstGeom prst="line">
            <a:avLst/>
          </a:prstGeom>
          <a:ln w="19050">
            <a:solidFill>
              <a:srgbClr val="54585A"/>
            </a:solidFill>
            <a:prstDash val="sysDash"/>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81C8D31D-2EC6-4CDA-8CA2-A9AA3AC6D0BD}"/>
              </a:ext>
            </a:extLst>
          </p:cNvPr>
          <p:cNvCxnSpPr>
            <a:cxnSpLocks/>
          </p:cNvCxnSpPr>
          <p:nvPr/>
        </p:nvCxnSpPr>
        <p:spPr>
          <a:xfrm>
            <a:off x="9601604" y="4117107"/>
            <a:ext cx="618837" cy="131622"/>
          </a:xfrm>
          <a:prstGeom prst="line">
            <a:avLst/>
          </a:prstGeom>
          <a:ln w="19050">
            <a:solidFill>
              <a:srgbClr val="54585A"/>
            </a:solidFill>
            <a:prstDash val="sysDash"/>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5C617016-4C59-4AEB-AF3C-512447D8C965}"/>
              </a:ext>
            </a:extLst>
          </p:cNvPr>
          <p:cNvCxnSpPr>
            <a:cxnSpLocks/>
          </p:cNvCxnSpPr>
          <p:nvPr/>
        </p:nvCxnSpPr>
        <p:spPr>
          <a:xfrm>
            <a:off x="9601604" y="4110181"/>
            <a:ext cx="618837" cy="276229"/>
          </a:xfrm>
          <a:prstGeom prst="line">
            <a:avLst/>
          </a:prstGeom>
          <a:ln w="19050">
            <a:solidFill>
              <a:srgbClr val="54585A"/>
            </a:solidFill>
            <a:prstDash val="sysDash"/>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3739C603-8AE8-40EC-B538-65067107CD0E}"/>
              </a:ext>
            </a:extLst>
          </p:cNvPr>
          <p:cNvSpPr txBox="1"/>
          <p:nvPr/>
        </p:nvSpPr>
        <p:spPr>
          <a:xfrm>
            <a:off x="8505187" y="3782429"/>
            <a:ext cx="1071418" cy="369332"/>
          </a:xfrm>
          <a:prstGeom prst="rect">
            <a:avLst/>
          </a:prstGeom>
          <a:noFill/>
        </p:spPr>
        <p:txBody>
          <a:bodyPr wrap="square" rtlCol="0">
            <a:spAutoFit/>
          </a:bodyPr>
          <a:lstStyle/>
          <a:p>
            <a:r>
              <a:rPr lang="en-CA" dirty="0">
                <a:solidFill>
                  <a:srgbClr val="54585A"/>
                </a:solidFill>
                <a:latin typeface="Times" panose="02020603050405020304" pitchFamily="18" charset="0"/>
                <a:cs typeface="Times" panose="02020603050405020304" pitchFamily="18" charset="0"/>
              </a:rPr>
              <a:t>1s2s2p ⁴P</a:t>
            </a:r>
            <a:endParaRPr lang="en-CA" dirty="0"/>
          </a:p>
        </p:txBody>
      </p:sp>
      <p:sp>
        <p:nvSpPr>
          <p:cNvPr id="28" name="TextBox 27">
            <a:extLst>
              <a:ext uri="{FF2B5EF4-FFF2-40B4-BE49-F238E27FC236}">
                <a16:creationId xmlns:a16="http://schemas.microsoft.com/office/drawing/2014/main" id="{006ADDCC-A326-4770-8801-59BF1FB09B90}"/>
              </a:ext>
            </a:extLst>
          </p:cNvPr>
          <p:cNvSpPr txBox="1"/>
          <p:nvPr/>
        </p:nvSpPr>
        <p:spPr>
          <a:xfrm>
            <a:off x="10097659" y="3135139"/>
            <a:ext cx="1055001" cy="369332"/>
          </a:xfrm>
          <a:prstGeom prst="rect">
            <a:avLst/>
          </a:prstGeom>
          <a:noFill/>
        </p:spPr>
        <p:txBody>
          <a:bodyPr wrap="square" rtlCol="0">
            <a:spAutoFit/>
          </a:bodyPr>
          <a:lstStyle/>
          <a:p>
            <a:pPr algn="ctr"/>
            <a:r>
              <a:rPr lang="en-CA" dirty="0">
                <a:solidFill>
                  <a:srgbClr val="54585A"/>
                </a:solidFill>
                <a:latin typeface="Times" panose="02020603050405020304" pitchFamily="18" charset="0"/>
                <a:cs typeface="Times" panose="02020603050405020304" pitchFamily="18" charset="0"/>
              </a:rPr>
              <a:t>J = 1/2</a:t>
            </a:r>
          </a:p>
        </p:txBody>
      </p:sp>
      <p:sp>
        <p:nvSpPr>
          <p:cNvPr id="29" name="TextBox 28">
            <a:extLst>
              <a:ext uri="{FF2B5EF4-FFF2-40B4-BE49-F238E27FC236}">
                <a16:creationId xmlns:a16="http://schemas.microsoft.com/office/drawing/2014/main" id="{C3EB75BE-C76C-4715-9C06-BB99F8BB11A5}"/>
              </a:ext>
            </a:extLst>
          </p:cNvPr>
          <p:cNvSpPr txBox="1"/>
          <p:nvPr/>
        </p:nvSpPr>
        <p:spPr>
          <a:xfrm>
            <a:off x="10063570" y="3870284"/>
            <a:ext cx="1055001" cy="369332"/>
          </a:xfrm>
          <a:prstGeom prst="rect">
            <a:avLst/>
          </a:prstGeom>
          <a:noFill/>
        </p:spPr>
        <p:txBody>
          <a:bodyPr wrap="square" rtlCol="0">
            <a:spAutoFit/>
          </a:bodyPr>
          <a:lstStyle/>
          <a:p>
            <a:pPr algn="ctr"/>
            <a:r>
              <a:rPr lang="en-CA" dirty="0">
                <a:solidFill>
                  <a:srgbClr val="54585A"/>
                </a:solidFill>
                <a:latin typeface="Times" panose="02020603050405020304" pitchFamily="18" charset="0"/>
                <a:cs typeface="Times" panose="02020603050405020304" pitchFamily="18" charset="0"/>
              </a:rPr>
              <a:t>J = 3/2</a:t>
            </a:r>
          </a:p>
        </p:txBody>
      </p:sp>
      <p:sp>
        <p:nvSpPr>
          <p:cNvPr id="30" name="TextBox 29">
            <a:extLst>
              <a:ext uri="{FF2B5EF4-FFF2-40B4-BE49-F238E27FC236}">
                <a16:creationId xmlns:a16="http://schemas.microsoft.com/office/drawing/2014/main" id="{E24D0AD8-2962-45A6-8EC6-50F098F4FC77}"/>
              </a:ext>
            </a:extLst>
          </p:cNvPr>
          <p:cNvSpPr txBox="1"/>
          <p:nvPr/>
        </p:nvSpPr>
        <p:spPr>
          <a:xfrm>
            <a:off x="10072660" y="4392893"/>
            <a:ext cx="1055001" cy="369332"/>
          </a:xfrm>
          <a:prstGeom prst="rect">
            <a:avLst/>
          </a:prstGeom>
          <a:noFill/>
        </p:spPr>
        <p:txBody>
          <a:bodyPr wrap="square" rtlCol="0">
            <a:spAutoFit/>
          </a:bodyPr>
          <a:lstStyle/>
          <a:p>
            <a:pPr algn="ctr"/>
            <a:r>
              <a:rPr lang="en-CA" dirty="0">
                <a:solidFill>
                  <a:srgbClr val="54585A"/>
                </a:solidFill>
                <a:latin typeface="Times" panose="02020603050405020304" pitchFamily="18" charset="0"/>
                <a:cs typeface="Times" panose="02020603050405020304" pitchFamily="18" charset="0"/>
              </a:rPr>
              <a:t>J = 5/2</a:t>
            </a:r>
          </a:p>
        </p:txBody>
      </p:sp>
      <p:sp>
        <p:nvSpPr>
          <p:cNvPr id="31" name="TextBox 30">
            <a:extLst>
              <a:ext uri="{FF2B5EF4-FFF2-40B4-BE49-F238E27FC236}">
                <a16:creationId xmlns:a16="http://schemas.microsoft.com/office/drawing/2014/main" id="{A5C443A9-D90B-45AD-AEC7-BFA94A0CF0D2}"/>
              </a:ext>
            </a:extLst>
          </p:cNvPr>
          <p:cNvSpPr txBox="1"/>
          <p:nvPr/>
        </p:nvSpPr>
        <p:spPr>
          <a:xfrm>
            <a:off x="963814" y="5107093"/>
            <a:ext cx="7755313" cy="246221"/>
          </a:xfrm>
          <a:prstGeom prst="rect">
            <a:avLst/>
          </a:prstGeom>
          <a:noFill/>
        </p:spPr>
        <p:txBody>
          <a:bodyPr wrap="square" rtlCol="0">
            <a:spAutoFit/>
          </a:bodyPr>
          <a:lstStyle/>
          <a:p>
            <a:r>
              <a:rPr lang="en-GB" sz="1000" dirty="0">
                <a:solidFill>
                  <a:srgbClr val="54585A"/>
                </a:solidFill>
                <a:latin typeface="Times" panose="02020603050405020304" pitchFamily="18" charset="0"/>
                <a:cs typeface="Times" panose="02020603050405020304" pitchFamily="18" charset="0"/>
              </a:rPr>
              <a:t>[6]   P. </a:t>
            </a:r>
            <a:r>
              <a:rPr lang="en-GB" sz="1000" dirty="0" err="1">
                <a:solidFill>
                  <a:srgbClr val="54585A"/>
                </a:solidFill>
                <a:latin typeface="Times" panose="02020603050405020304" pitchFamily="18" charset="0"/>
                <a:cs typeface="Times" panose="02020603050405020304" pitchFamily="18" charset="0"/>
              </a:rPr>
              <a:t>Reinhed</a:t>
            </a:r>
            <a:r>
              <a:rPr lang="en-GB" sz="1000" dirty="0">
                <a:solidFill>
                  <a:srgbClr val="54585A"/>
                </a:solidFill>
                <a:latin typeface="Times" panose="02020603050405020304" pitchFamily="18" charset="0"/>
                <a:cs typeface="Times" panose="02020603050405020304" pitchFamily="18" charset="0"/>
              </a:rPr>
              <a:t> </a:t>
            </a:r>
            <a:r>
              <a:rPr lang="en-GB" sz="1000" i="1" dirty="0">
                <a:solidFill>
                  <a:srgbClr val="54585A"/>
                </a:solidFill>
                <a:latin typeface="Times" panose="02020603050405020304" pitchFamily="18" charset="0"/>
                <a:cs typeface="Times" panose="02020603050405020304" pitchFamily="18" charset="0"/>
              </a:rPr>
              <a:t>et al</a:t>
            </a:r>
            <a:r>
              <a:rPr lang="en-GB" sz="1000" dirty="0">
                <a:solidFill>
                  <a:srgbClr val="54585A"/>
                </a:solidFill>
                <a:latin typeface="Times" panose="02020603050405020304" pitchFamily="18" charset="0"/>
                <a:cs typeface="Times" panose="02020603050405020304" pitchFamily="18" charset="0"/>
              </a:rPr>
              <a:t>, “</a:t>
            </a:r>
            <a:r>
              <a:rPr lang="en-GB" sz="1000" i="1" dirty="0">
                <a:solidFill>
                  <a:srgbClr val="54585A"/>
                </a:solidFill>
                <a:latin typeface="Times" panose="02020603050405020304" pitchFamily="18" charset="0"/>
                <a:cs typeface="Times" panose="02020603050405020304" pitchFamily="18" charset="0"/>
              </a:rPr>
              <a:t>Precision Lifetime Measurements of He⁻ in a Cryogenic Electrostatic Ion-Beam Trap</a:t>
            </a:r>
            <a:r>
              <a:rPr lang="en-GB" sz="1000" dirty="0">
                <a:solidFill>
                  <a:srgbClr val="54585A"/>
                </a:solidFill>
                <a:latin typeface="Times" panose="02020603050405020304" pitchFamily="18" charset="0"/>
                <a:cs typeface="Times" panose="02020603050405020304" pitchFamily="18" charset="0"/>
              </a:rPr>
              <a:t>”, Phys. Rev. Let. 103 (2009) 213002. </a:t>
            </a:r>
            <a:endParaRPr lang="en-CA" sz="1000" dirty="0">
              <a:solidFill>
                <a:srgbClr val="54585A"/>
              </a:solidFill>
              <a:latin typeface="Times" panose="02020603050405020304" pitchFamily="18" charset="0"/>
              <a:cs typeface="Times" panose="02020603050405020304" pitchFamily="18" charset="0"/>
            </a:endParaRPr>
          </a:p>
        </p:txBody>
      </p:sp>
      <p:sp>
        <p:nvSpPr>
          <p:cNvPr id="32" name="Oval 31">
            <a:extLst>
              <a:ext uri="{FF2B5EF4-FFF2-40B4-BE49-F238E27FC236}">
                <a16:creationId xmlns:a16="http://schemas.microsoft.com/office/drawing/2014/main" id="{00D908C0-1362-49A5-B755-A24EC3C7C1C9}"/>
              </a:ext>
            </a:extLst>
          </p:cNvPr>
          <p:cNvSpPr/>
          <p:nvPr/>
        </p:nvSpPr>
        <p:spPr>
          <a:xfrm>
            <a:off x="10077029" y="4347063"/>
            <a:ext cx="1055002" cy="470781"/>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34" name="Straight Arrow Connector 33">
            <a:extLst>
              <a:ext uri="{FF2B5EF4-FFF2-40B4-BE49-F238E27FC236}">
                <a16:creationId xmlns:a16="http://schemas.microsoft.com/office/drawing/2014/main" id="{86D507D9-44B0-4B6A-8308-1BD2EFA4F453}"/>
              </a:ext>
            </a:extLst>
          </p:cNvPr>
          <p:cNvCxnSpPr>
            <a:cxnSpLocks/>
          </p:cNvCxnSpPr>
          <p:nvPr/>
        </p:nvCxnSpPr>
        <p:spPr>
          <a:xfrm>
            <a:off x="11206064" y="3504595"/>
            <a:ext cx="0" cy="744257"/>
          </a:xfrm>
          <a:prstGeom prst="straightConnector1">
            <a:avLst/>
          </a:prstGeom>
          <a:ln>
            <a:solidFill>
              <a:srgbClr val="54585A"/>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2773C4AD-651B-4B10-8BF8-617EA392E6F7}"/>
              </a:ext>
            </a:extLst>
          </p:cNvPr>
          <p:cNvCxnSpPr>
            <a:cxnSpLocks/>
          </p:cNvCxnSpPr>
          <p:nvPr/>
        </p:nvCxnSpPr>
        <p:spPr>
          <a:xfrm>
            <a:off x="11206064" y="4386410"/>
            <a:ext cx="0" cy="191149"/>
          </a:xfrm>
          <a:prstGeom prst="straightConnector1">
            <a:avLst/>
          </a:prstGeom>
          <a:ln>
            <a:solidFill>
              <a:srgbClr val="54585A"/>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A2D3FC5A-ACBE-41CE-9002-0BE107414D4D}"/>
              </a:ext>
            </a:extLst>
          </p:cNvPr>
          <p:cNvCxnSpPr>
            <a:cxnSpLocks/>
          </p:cNvCxnSpPr>
          <p:nvPr/>
        </p:nvCxnSpPr>
        <p:spPr>
          <a:xfrm>
            <a:off x="11206064" y="4577559"/>
            <a:ext cx="152400" cy="0"/>
          </a:xfrm>
          <a:prstGeom prst="straightConnector1">
            <a:avLst/>
          </a:prstGeom>
          <a:ln>
            <a:solidFill>
              <a:srgbClr val="54585A"/>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E2C49DF1-9234-42A7-9C38-8332833A26E3}"/>
              </a:ext>
            </a:extLst>
          </p:cNvPr>
          <p:cNvSpPr txBox="1"/>
          <p:nvPr/>
        </p:nvSpPr>
        <p:spPr>
          <a:xfrm>
            <a:off x="11182321" y="3760323"/>
            <a:ext cx="1055001" cy="261610"/>
          </a:xfrm>
          <a:prstGeom prst="rect">
            <a:avLst/>
          </a:prstGeom>
          <a:noFill/>
        </p:spPr>
        <p:txBody>
          <a:bodyPr wrap="square" rtlCol="0">
            <a:spAutoFit/>
          </a:bodyPr>
          <a:lstStyle/>
          <a:p>
            <a:pPr algn="ctr"/>
            <a:r>
              <a:rPr lang="en-CA" sz="1050" dirty="0">
                <a:solidFill>
                  <a:srgbClr val="54585A"/>
                </a:solidFill>
                <a:latin typeface="Times" panose="02020603050405020304" pitchFamily="18" charset="0"/>
                <a:cs typeface="Times" panose="02020603050405020304" pitchFamily="18" charset="0"/>
              </a:rPr>
              <a:t>32.34 µeV</a:t>
            </a:r>
          </a:p>
        </p:txBody>
      </p:sp>
      <p:cxnSp>
        <p:nvCxnSpPr>
          <p:cNvPr id="42" name="Straight Arrow Connector 41">
            <a:extLst>
              <a:ext uri="{FF2B5EF4-FFF2-40B4-BE49-F238E27FC236}">
                <a16:creationId xmlns:a16="http://schemas.microsoft.com/office/drawing/2014/main" id="{01D855C7-5ECE-4F02-AE2F-0285BD37E171}"/>
              </a:ext>
            </a:extLst>
          </p:cNvPr>
          <p:cNvCxnSpPr>
            <a:cxnSpLocks/>
          </p:cNvCxnSpPr>
          <p:nvPr/>
        </p:nvCxnSpPr>
        <p:spPr>
          <a:xfrm>
            <a:off x="11206064" y="3882282"/>
            <a:ext cx="152400" cy="0"/>
          </a:xfrm>
          <a:prstGeom prst="straightConnector1">
            <a:avLst/>
          </a:prstGeom>
          <a:ln>
            <a:solidFill>
              <a:srgbClr val="54585A"/>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D518B928-6164-7BE7-0857-FC73DDFE8854}"/>
              </a:ext>
            </a:extLst>
          </p:cNvPr>
          <p:cNvSpPr txBox="1"/>
          <p:nvPr/>
        </p:nvSpPr>
        <p:spPr>
          <a:xfrm>
            <a:off x="5441777" y="5529511"/>
            <a:ext cx="6554699" cy="523220"/>
          </a:xfrm>
          <a:prstGeom prst="rect">
            <a:avLst/>
          </a:prstGeom>
          <a:noFill/>
        </p:spPr>
        <p:txBody>
          <a:bodyPr wrap="square" rtlCol="0">
            <a:spAutoFit/>
          </a:bodyPr>
          <a:lstStyle/>
          <a:p>
            <a:r>
              <a:rPr lang="en-CA" sz="2800" dirty="0">
                <a:solidFill>
                  <a:srgbClr val="C00000"/>
                </a:solidFill>
                <a:latin typeface="Times" panose="02020603050405020304" pitchFamily="18" charset="0"/>
                <a:cs typeface="Times" panose="02020603050405020304" pitchFamily="18" charset="0"/>
              </a:rPr>
              <a:t>At cryogenic temp… At 300 K: ~280 µs</a:t>
            </a:r>
          </a:p>
        </p:txBody>
      </p:sp>
      <p:sp>
        <p:nvSpPr>
          <p:cNvPr id="14" name="TextBox 13">
            <a:extLst>
              <a:ext uri="{FF2B5EF4-FFF2-40B4-BE49-F238E27FC236}">
                <a16:creationId xmlns:a16="http://schemas.microsoft.com/office/drawing/2014/main" id="{A1C37BAD-C5F6-9358-9BA7-A2891DE04284}"/>
              </a:ext>
            </a:extLst>
          </p:cNvPr>
          <p:cNvSpPr txBox="1"/>
          <p:nvPr/>
        </p:nvSpPr>
        <p:spPr>
          <a:xfrm>
            <a:off x="7254723" y="1164500"/>
            <a:ext cx="4778664" cy="553998"/>
          </a:xfrm>
          <a:prstGeom prst="rect">
            <a:avLst/>
          </a:prstGeom>
          <a:noFill/>
        </p:spPr>
        <p:txBody>
          <a:bodyPr wrap="square" rtlCol="0">
            <a:spAutoFit/>
          </a:bodyPr>
          <a:lstStyle/>
          <a:p>
            <a:r>
              <a:rPr lang="en-GB" sz="1000" dirty="0">
                <a:solidFill>
                  <a:srgbClr val="54585A"/>
                </a:solidFill>
                <a:latin typeface="Times" panose="02020603050405020304" pitchFamily="18" charset="0"/>
                <a:cs typeface="Times" panose="02020603050405020304" pitchFamily="18" charset="0"/>
              </a:rPr>
              <a:t>[21]   P.T. </a:t>
            </a:r>
            <a:r>
              <a:rPr lang="en-CA" sz="1000" dirty="0">
                <a:solidFill>
                  <a:srgbClr val="54585A"/>
                </a:solidFill>
                <a:latin typeface="Times" panose="02020603050405020304" pitchFamily="18" charset="0"/>
                <a:cs typeface="Times" panose="02020603050405020304" pitchFamily="18" charset="0"/>
              </a:rPr>
              <a:t>Brunt, G.C. King, F.H. Read, "</a:t>
            </a:r>
            <a:r>
              <a:rPr lang="en-CA" sz="1000" i="1" dirty="0">
                <a:solidFill>
                  <a:srgbClr val="54585A"/>
                </a:solidFill>
                <a:latin typeface="Times" panose="02020603050405020304" pitchFamily="18" charset="0"/>
                <a:cs typeface="Times" panose="02020603050405020304" pitchFamily="18" charset="0"/>
              </a:rPr>
              <a:t>A study of resonance structure in n=2 excitation</a:t>
            </a:r>
            <a:br>
              <a:rPr lang="en-CA" sz="1000" i="1" dirty="0">
                <a:solidFill>
                  <a:srgbClr val="54585A"/>
                </a:solidFill>
                <a:latin typeface="Times" panose="02020603050405020304" pitchFamily="18" charset="0"/>
                <a:cs typeface="Times" panose="02020603050405020304" pitchFamily="18" charset="0"/>
              </a:rPr>
            </a:br>
            <a:r>
              <a:rPr lang="en-CA" sz="1000" i="1" dirty="0">
                <a:solidFill>
                  <a:srgbClr val="54585A"/>
                </a:solidFill>
                <a:latin typeface="Times" panose="02020603050405020304" pitchFamily="18" charset="0"/>
                <a:cs typeface="Times" panose="02020603050405020304" pitchFamily="18" charset="0"/>
              </a:rPr>
              <a:t>          of helium by electron impact</a:t>
            </a:r>
            <a:r>
              <a:rPr lang="en-CA" sz="1000" dirty="0">
                <a:solidFill>
                  <a:srgbClr val="54585A"/>
                </a:solidFill>
                <a:latin typeface="Times" panose="02020603050405020304" pitchFamily="18" charset="0"/>
                <a:cs typeface="Times" panose="02020603050405020304" pitchFamily="18" charset="0"/>
              </a:rPr>
              <a:t>" Journal of Physics B: Atomic and Molecular Physics,</a:t>
            </a:r>
            <a:br>
              <a:rPr lang="en-CA" sz="1000" dirty="0">
                <a:solidFill>
                  <a:srgbClr val="54585A"/>
                </a:solidFill>
                <a:latin typeface="Times" panose="02020603050405020304" pitchFamily="18" charset="0"/>
                <a:cs typeface="Times" panose="02020603050405020304" pitchFamily="18" charset="0"/>
              </a:rPr>
            </a:br>
            <a:r>
              <a:rPr lang="en-CA" sz="1000" dirty="0">
                <a:solidFill>
                  <a:srgbClr val="54585A"/>
                </a:solidFill>
                <a:latin typeface="Times" panose="02020603050405020304" pitchFamily="18" charset="0"/>
                <a:cs typeface="Times" panose="02020603050405020304" pitchFamily="18" charset="0"/>
              </a:rPr>
              <a:t>         10(7) (1977) 1289.</a:t>
            </a:r>
          </a:p>
        </p:txBody>
      </p:sp>
    </p:spTree>
    <p:extLst>
      <p:ext uri="{BB962C8B-B14F-4D97-AF65-F5344CB8AC3E}">
        <p14:creationId xmlns:p14="http://schemas.microsoft.com/office/powerpoint/2010/main" val="849663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6"/>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7"/>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2"/>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7" grpId="0" animBg="1"/>
      <p:bldP spid="26" grpId="0"/>
      <p:bldP spid="28" grpId="0"/>
      <p:bldP spid="29" grpId="0"/>
      <p:bldP spid="30" grpId="0"/>
      <p:bldP spid="31" grpId="0"/>
      <p:bldP spid="32" grpId="0" animBg="1"/>
      <p:bldP spid="41" grpId="0"/>
      <p:bldP spid="8" grpId="0"/>
      <p:bldP spid="1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96356A8-662B-C357-B848-1C4D80F4E69F}"/>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2B4AD32B-F686-D4E6-07D5-9791F267E57B}"/>
              </a:ext>
            </a:extLst>
          </p:cNvPr>
          <p:cNvSpPr>
            <a:spLocks noGrp="1"/>
          </p:cNvSpPr>
          <p:nvPr>
            <p:ph type="sldNum" sz="quarter" idx="12"/>
          </p:nvPr>
        </p:nvSpPr>
        <p:spPr/>
        <p:txBody>
          <a:bodyPr/>
          <a:lstStyle/>
          <a:p>
            <a:fld id="{CC4A04E3-866B-424A-9F33-40E3799F4726}" type="slidenum">
              <a:rPr lang="en-US" smtClean="0"/>
              <a:t>34</a:t>
            </a:fld>
            <a:endParaRPr lang="en-US"/>
          </a:p>
        </p:txBody>
      </p:sp>
      <p:pic>
        <p:nvPicPr>
          <p:cNvPr id="7" name="Picture 6">
            <a:extLst>
              <a:ext uri="{FF2B5EF4-FFF2-40B4-BE49-F238E27FC236}">
                <a16:creationId xmlns:a16="http://schemas.microsoft.com/office/drawing/2014/main" id="{22EF6D30-5142-0C76-8C24-6B92E75F6832}"/>
              </a:ext>
            </a:extLst>
          </p:cNvPr>
          <p:cNvPicPr>
            <a:picLocks noChangeAspect="1"/>
          </p:cNvPicPr>
          <p:nvPr/>
        </p:nvPicPr>
        <p:blipFill>
          <a:blip r:embed="rId2"/>
          <a:stretch>
            <a:fillRect/>
          </a:stretch>
        </p:blipFill>
        <p:spPr>
          <a:xfrm>
            <a:off x="0" y="152400"/>
            <a:ext cx="12192000" cy="6553200"/>
          </a:xfrm>
          <a:prstGeom prst="rect">
            <a:avLst/>
          </a:prstGeom>
        </p:spPr>
      </p:pic>
    </p:spTree>
    <p:extLst>
      <p:ext uri="{BB962C8B-B14F-4D97-AF65-F5344CB8AC3E}">
        <p14:creationId xmlns:p14="http://schemas.microsoft.com/office/powerpoint/2010/main" val="8078747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0E877BAF-0A14-EB28-6B76-6DEF217DF838}"/>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AC5F6261-BDDE-A90F-DF9D-38C1D9F1D4DC}"/>
              </a:ext>
            </a:extLst>
          </p:cNvPr>
          <p:cNvSpPr>
            <a:spLocks noGrp="1"/>
          </p:cNvSpPr>
          <p:nvPr>
            <p:ph type="sldNum" sz="quarter" idx="12"/>
          </p:nvPr>
        </p:nvSpPr>
        <p:spPr/>
        <p:txBody>
          <a:bodyPr/>
          <a:lstStyle/>
          <a:p>
            <a:fld id="{CC4A04E3-866B-424A-9F33-40E3799F4726}" type="slidenum">
              <a:rPr lang="en-US" smtClean="0"/>
              <a:t>35</a:t>
            </a:fld>
            <a:endParaRPr lang="en-US"/>
          </a:p>
        </p:txBody>
      </p:sp>
      <p:pic>
        <p:nvPicPr>
          <p:cNvPr id="7" name="Picture 6">
            <a:extLst>
              <a:ext uri="{FF2B5EF4-FFF2-40B4-BE49-F238E27FC236}">
                <a16:creationId xmlns:a16="http://schemas.microsoft.com/office/drawing/2014/main" id="{F2045BA0-10E0-A8F0-074F-1ABA821B936B}"/>
              </a:ext>
            </a:extLst>
          </p:cNvPr>
          <p:cNvPicPr>
            <a:picLocks noChangeAspect="1"/>
          </p:cNvPicPr>
          <p:nvPr/>
        </p:nvPicPr>
        <p:blipFill>
          <a:blip r:embed="rId2"/>
          <a:stretch>
            <a:fillRect/>
          </a:stretch>
        </p:blipFill>
        <p:spPr>
          <a:xfrm>
            <a:off x="0" y="136525"/>
            <a:ext cx="12192000" cy="6064250"/>
          </a:xfrm>
          <a:prstGeom prst="rect">
            <a:avLst/>
          </a:prstGeom>
        </p:spPr>
      </p:pic>
    </p:spTree>
    <p:extLst>
      <p:ext uri="{BB962C8B-B14F-4D97-AF65-F5344CB8AC3E}">
        <p14:creationId xmlns:p14="http://schemas.microsoft.com/office/powerpoint/2010/main" val="33830422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7">
            <a:extLst>
              <a:ext uri="{FF2B5EF4-FFF2-40B4-BE49-F238E27FC236}">
                <a16:creationId xmlns:a16="http://schemas.microsoft.com/office/drawing/2014/main" id="{34B5E304-7440-915C-1295-CFE1021D0384}"/>
              </a:ext>
            </a:extLst>
          </p:cNvPr>
          <p:cNvPicPr>
            <a:picLocks noChangeAspect="1"/>
          </p:cNvPicPr>
          <p:nvPr/>
        </p:nvPicPr>
        <p:blipFill>
          <a:blip r:embed="rId3"/>
          <a:srcRect l="14932" t="25774" r="3743" b="6408"/>
          <a:stretch/>
        </p:blipFill>
        <p:spPr>
          <a:xfrm rot="10800000">
            <a:off x="745817" y="1370974"/>
            <a:ext cx="10555619" cy="4955847"/>
          </a:xfrm>
          <a:prstGeom prst="rect">
            <a:avLst/>
          </a:prstGeom>
        </p:spPr>
      </p:pic>
      <p:sp>
        <p:nvSpPr>
          <p:cNvPr id="2" name="Title 1">
            <a:extLst>
              <a:ext uri="{FF2B5EF4-FFF2-40B4-BE49-F238E27FC236}">
                <a16:creationId xmlns:a16="http://schemas.microsoft.com/office/drawing/2014/main" id="{C5E0CB50-C334-3993-90E6-0D611C5F3DC7}"/>
              </a:ext>
            </a:extLst>
          </p:cNvPr>
          <p:cNvSpPr>
            <a:spLocks noGrp="1"/>
          </p:cNvSpPr>
          <p:nvPr>
            <p:ph type="title"/>
          </p:nvPr>
        </p:nvSpPr>
        <p:spPr/>
        <p:txBody>
          <a:bodyPr/>
          <a:lstStyle/>
          <a:p>
            <a:r>
              <a:rPr lang="en-CA" dirty="0"/>
              <a:t>Two Camera Upgrade</a:t>
            </a:r>
          </a:p>
        </p:txBody>
      </p:sp>
      <p:sp>
        <p:nvSpPr>
          <p:cNvPr id="3" name="Date Placeholder 2">
            <a:extLst>
              <a:ext uri="{FF2B5EF4-FFF2-40B4-BE49-F238E27FC236}">
                <a16:creationId xmlns:a16="http://schemas.microsoft.com/office/drawing/2014/main" id="{70ED9B3F-2142-0060-B021-6DB7A85C53BC}"/>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BBF9F349-CBDD-586B-BF64-0238CADD1960}"/>
              </a:ext>
            </a:extLst>
          </p:cNvPr>
          <p:cNvSpPr>
            <a:spLocks noGrp="1"/>
          </p:cNvSpPr>
          <p:nvPr>
            <p:ph type="sldNum" sz="quarter" idx="12"/>
          </p:nvPr>
        </p:nvSpPr>
        <p:spPr/>
        <p:txBody>
          <a:bodyPr/>
          <a:lstStyle/>
          <a:p>
            <a:fld id="{CC4A04E3-866B-424A-9F33-40E3799F4726}" type="slidenum">
              <a:rPr lang="en-US" smtClean="0"/>
              <a:t>36</a:t>
            </a:fld>
            <a:endParaRPr lang="en-US"/>
          </a:p>
        </p:txBody>
      </p:sp>
    </p:spTree>
    <p:extLst>
      <p:ext uri="{BB962C8B-B14F-4D97-AF65-F5344CB8AC3E}">
        <p14:creationId xmlns:p14="http://schemas.microsoft.com/office/powerpoint/2010/main" val="29412721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Fig. 4">
            <a:extLst>
              <a:ext uri="{FF2B5EF4-FFF2-40B4-BE49-F238E27FC236}">
                <a16:creationId xmlns:a16="http://schemas.microsoft.com/office/drawing/2014/main" id="{12B9CCF9-C85E-C71A-1104-108756D59355}"/>
              </a:ext>
            </a:extLst>
          </p:cNvPr>
          <p:cNvPicPr>
            <a:picLocks noChangeAspect="1"/>
          </p:cNvPicPr>
          <p:nvPr/>
        </p:nvPicPr>
        <p:blipFill>
          <a:blip r:embed="rId2"/>
          <a:stretch>
            <a:fillRect/>
          </a:stretch>
        </p:blipFill>
        <p:spPr>
          <a:xfrm>
            <a:off x="2011421" y="1476375"/>
            <a:ext cx="8169159" cy="5245100"/>
          </a:xfrm>
          <a:prstGeom prst="rect">
            <a:avLst/>
          </a:prstGeom>
        </p:spPr>
      </p:pic>
      <p:sp>
        <p:nvSpPr>
          <p:cNvPr id="2" name="Title 1">
            <a:extLst>
              <a:ext uri="{FF2B5EF4-FFF2-40B4-BE49-F238E27FC236}">
                <a16:creationId xmlns:a16="http://schemas.microsoft.com/office/drawing/2014/main" id="{B264D8F7-DFB3-E9EC-B7FB-01F107E103CF}"/>
              </a:ext>
            </a:extLst>
          </p:cNvPr>
          <p:cNvSpPr>
            <a:spLocks noGrp="1"/>
          </p:cNvSpPr>
          <p:nvPr>
            <p:ph type="title"/>
          </p:nvPr>
        </p:nvSpPr>
        <p:spPr/>
        <p:txBody>
          <a:bodyPr>
            <a:normAutofit/>
          </a:bodyPr>
          <a:lstStyle/>
          <a:p>
            <a:r>
              <a:rPr lang="en-CA" dirty="0"/>
              <a:t>Neutral Atom Imaging Space Plasmas</a:t>
            </a:r>
          </a:p>
        </p:txBody>
      </p:sp>
      <p:sp>
        <p:nvSpPr>
          <p:cNvPr id="3" name="Date Placeholder 2">
            <a:extLst>
              <a:ext uri="{FF2B5EF4-FFF2-40B4-BE49-F238E27FC236}">
                <a16:creationId xmlns:a16="http://schemas.microsoft.com/office/drawing/2014/main" id="{C59FD2DD-DB30-9087-433F-F764EC3C3EB2}"/>
              </a:ext>
            </a:extLst>
          </p:cNvPr>
          <p:cNvSpPr>
            <a:spLocks noGrp="1"/>
          </p:cNvSpPr>
          <p:nvPr>
            <p:ph type="dt" sz="half" idx="10"/>
          </p:nvPr>
        </p:nvSpPr>
        <p:spPr/>
        <p:txBody>
          <a:bodyPr/>
          <a:lstStyle/>
          <a:p>
            <a:r>
              <a:rPr lang="en-US"/>
              <a:t>23 SEP 2026</a:t>
            </a:r>
            <a:endParaRPr lang="en-US" dirty="0"/>
          </a:p>
        </p:txBody>
      </p:sp>
      <p:sp>
        <p:nvSpPr>
          <p:cNvPr id="4" name="Slide Number Placeholder 3">
            <a:extLst>
              <a:ext uri="{FF2B5EF4-FFF2-40B4-BE49-F238E27FC236}">
                <a16:creationId xmlns:a16="http://schemas.microsoft.com/office/drawing/2014/main" id="{6AD133F3-6A8C-5E89-46D8-7A5498E7463C}"/>
              </a:ext>
            </a:extLst>
          </p:cNvPr>
          <p:cNvSpPr>
            <a:spLocks noGrp="1"/>
          </p:cNvSpPr>
          <p:nvPr>
            <p:ph type="sldNum" sz="quarter" idx="12"/>
          </p:nvPr>
        </p:nvSpPr>
        <p:spPr/>
        <p:txBody>
          <a:bodyPr/>
          <a:lstStyle/>
          <a:p>
            <a:fld id="{CC4A04E3-866B-424A-9F33-40E3799F4726}" type="slidenum">
              <a:rPr lang="en-US" smtClean="0"/>
              <a:t>37</a:t>
            </a:fld>
            <a:endParaRPr lang="en-US"/>
          </a:p>
        </p:txBody>
      </p:sp>
    </p:spTree>
    <p:extLst>
      <p:ext uri="{BB962C8B-B14F-4D97-AF65-F5344CB8AC3E}">
        <p14:creationId xmlns:p14="http://schemas.microsoft.com/office/powerpoint/2010/main" val="2140159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9.7"/>
</p:tagLst>
</file>

<file path=ppt/theme/theme1.xml><?xml version="1.0" encoding="utf-8"?>
<a:theme xmlns:a="http://schemas.openxmlformats.org/drawingml/2006/main" name="Title Page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vider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ub-Divider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Body Copy Slide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mage Only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30850</TotalTime>
  <Words>3949</Words>
  <Application>Microsoft Office PowerPoint</Application>
  <PresentationFormat>Widescreen</PresentationFormat>
  <Paragraphs>674</Paragraphs>
  <Slides>37</Slides>
  <Notes>15</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37</vt:i4>
      </vt:variant>
    </vt:vector>
  </HeadingPairs>
  <TitlesOfParts>
    <vt:vector size="49" baseType="lpstr">
      <vt:lpstr>Arial</vt:lpstr>
      <vt:lpstr>Calibri</vt:lpstr>
      <vt:lpstr>Cambria Math</vt:lpstr>
      <vt:lpstr>Impact</vt:lpstr>
      <vt:lpstr>Times</vt:lpstr>
      <vt:lpstr>Trebuchet MS</vt:lpstr>
      <vt:lpstr>Wingdings</vt:lpstr>
      <vt:lpstr>Title Page Slides</vt:lpstr>
      <vt:lpstr>Divider Slides</vt:lpstr>
      <vt:lpstr>Sub-Divider Slides</vt:lpstr>
      <vt:lpstr>Body Copy Slides</vt:lpstr>
      <vt:lpstr>Image Only Slide</vt:lpstr>
      <vt:lpstr>PowerPoint Presentation</vt:lpstr>
      <vt:lpstr>Motivation</vt:lpstr>
      <vt:lpstr>Helium Ion Microscope</vt:lpstr>
      <vt:lpstr>Experiment Holder</vt:lpstr>
      <vt:lpstr>Coated TEM Grids</vt:lpstr>
      <vt:lpstr>Experiment</vt:lpstr>
      <vt:lpstr>Previous Work</vt:lpstr>
      <vt:lpstr>Alkali Vapours</vt:lpstr>
      <vt:lpstr>17 nm Carbon</vt:lpstr>
      <vt:lpstr>Material Choice</vt:lpstr>
      <vt:lpstr>3 nm Gold</vt:lpstr>
      <vt:lpstr>Material Comparison</vt:lpstr>
      <vt:lpstr>Surface Contamination</vt:lpstr>
      <vt:lpstr>Before Cleaning</vt:lpstr>
      <vt:lpstr>After Cleaning</vt:lpstr>
      <vt:lpstr>“Fresh” Exit Surface</vt:lpstr>
      <vt:lpstr>Contamination vs. Oxidation</vt:lpstr>
      <vt:lpstr>Future: Continuous Cleaning</vt:lpstr>
      <vt:lpstr>References</vt:lpstr>
      <vt:lpstr>PowerPoint Presentation</vt:lpstr>
      <vt:lpstr>Supplemental</vt:lpstr>
      <vt:lpstr>Foil Damage</vt:lpstr>
      <vt:lpstr>Charging</vt:lpstr>
      <vt:lpstr>Charge/Discharge Per Frame</vt:lpstr>
      <vt:lpstr>Charge/Discharge: Per Frame</vt:lpstr>
      <vt:lpstr>Laser Alignment</vt:lpstr>
      <vt:lpstr>Darkfield Signal</vt:lpstr>
      <vt:lpstr>Exposure Damage</vt:lpstr>
      <vt:lpstr>Particle Flux</vt:lpstr>
      <vt:lpstr>He⁺ Tandem Accelerator</vt:lpstr>
      <vt:lpstr>Vapour Charge Exchange Cell</vt:lpstr>
      <vt:lpstr>Two Steps</vt:lpstr>
      <vt:lpstr>Want He⁻</vt:lpstr>
      <vt:lpstr>PowerPoint Presentation</vt:lpstr>
      <vt:lpstr>PowerPoint Presentation</vt:lpstr>
      <vt:lpstr>Two Camera Upgrade</vt:lpstr>
      <vt:lpstr>Neutral Atom Imaging Space Plasmas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Philip Jackle</cp:lastModifiedBy>
  <cp:revision>62</cp:revision>
  <dcterms:created xsi:type="dcterms:W3CDTF">2019-04-11T18:50:40Z</dcterms:created>
  <dcterms:modified xsi:type="dcterms:W3CDTF">2026-09-22T14:46:39Z</dcterms:modified>
</cp:coreProperties>
</file>