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32907288" cy="46516925"/>
  <p:notesSz cx="7099300" cy="10234613"/>
  <p:defaultTextStyle>
    <a:defPPr>
      <a:defRPr lang="ja-JP"/>
    </a:defPPr>
    <a:lvl1pPr marL="0" algn="l" defTabSz="4538110" rtl="0" eaLnBrk="1" latinLnBrk="0" hangingPunct="1">
      <a:defRPr kumimoji="1" sz="8900" kern="1200">
        <a:solidFill>
          <a:schemeClr val="tx1"/>
        </a:solidFill>
        <a:latin typeface="+mn-lt"/>
        <a:ea typeface="+mn-ea"/>
        <a:cs typeface="+mn-cs"/>
      </a:defRPr>
    </a:lvl1pPr>
    <a:lvl2pPr marL="2269054" algn="l" defTabSz="4538110" rtl="0" eaLnBrk="1" latinLnBrk="0" hangingPunct="1">
      <a:defRPr kumimoji="1" sz="8900" kern="1200">
        <a:solidFill>
          <a:schemeClr val="tx1"/>
        </a:solidFill>
        <a:latin typeface="+mn-lt"/>
        <a:ea typeface="+mn-ea"/>
        <a:cs typeface="+mn-cs"/>
      </a:defRPr>
    </a:lvl2pPr>
    <a:lvl3pPr marL="4538110" algn="l" defTabSz="4538110" rtl="0" eaLnBrk="1" latinLnBrk="0" hangingPunct="1">
      <a:defRPr kumimoji="1" sz="8900" kern="1200">
        <a:solidFill>
          <a:schemeClr val="tx1"/>
        </a:solidFill>
        <a:latin typeface="+mn-lt"/>
        <a:ea typeface="+mn-ea"/>
        <a:cs typeface="+mn-cs"/>
      </a:defRPr>
    </a:lvl3pPr>
    <a:lvl4pPr marL="6807164" algn="l" defTabSz="4538110" rtl="0" eaLnBrk="1" latinLnBrk="0" hangingPunct="1">
      <a:defRPr kumimoji="1" sz="8900" kern="1200">
        <a:solidFill>
          <a:schemeClr val="tx1"/>
        </a:solidFill>
        <a:latin typeface="+mn-lt"/>
        <a:ea typeface="+mn-ea"/>
        <a:cs typeface="+mn-cs"/>
      </a:defRPr>
    </a:lvl4pPr>
    <a:lvl5pPr marL="9076219" algn="l" defTabSz="4538110" rtl="0" eaLnBrk="1" latinLnBrk="0" hangingPunct="1">
      <a:defRPr kumimoji="1" sz="8900" kern="1200">
        <a:solidFill>
          <a:schemeClr val="tx1"/>
        </a:solidFill>
        <a:latin typeface="+mn-lt"/>
        <a:ea typeface="+mn-ea"/>
        <a:cs typeface="+mn-cs"/>
      </a:defRPr>
    </a:lvl5pPr>
    <a:lvl6pPr marL="11345273" algn="l" defTabSz="4538110" rtl="0" eaLnBrk="1" latinLnBrk="0" hangingPunct="1">
      <a:defRPr kumimoji="1" sz="8900" kern="1200">
        <a:solidFill>
          <a:schemeClr val="tx1"/>
        </a:solidFill>
        <a:latin typeface="+mn-lt"/>
        <a:ea typeface="+mn-ea"/>
        <a:cs typeface="+mn-cs"/>
      </a:defRPr>
    </a:lvl6pPr>
    <a:lvl7pPr marL="13614329" algn="l" defTabSz="4538110" rtl="0" eaLnBrk="1" latinLnBrk="0" hangingPunct="1">
      <a:defRPr kumimoji="1" sz="8900" kern="1200">
        <a:solidFill>
          <a:schemeClr val="tx1"/>
        </a:solidFill>
        <a:latin typeface="+mn-lt"/>
        <a:ea typeface="+mn-ea"/>
        <a:cs typeface="+mn-cs"/>
      </a:defRPr>
    </a:lvl7pPr>
    <a:lvl8pPr marL="15883383" algn="l" defTabSz="4538110" rtl="0" eaLnBrk="1" latinLnBrk="0" hangingPunct="1">
      <a:defRPr kumimoji="1" sz="8900" kern="1200">
        <a:solidFill>
          <a:schemeClr val="tx1"/>
        </a:solidFill>
        <a:latin typeface="+mn-lt"/>
        <a:ea typeface="+mn-ea"/>
        <a:cs typeface="+mn-cs"/>
      </a:defRPr>
    </a:lvl8pPr>
    <a:lvl9pPr marL="18152438" algn="l" defTabSz="4538110" rtl="0" eaLnBrk="1" latinLnBrk="0" hangingPunct="1">
      <a:defRPr kumimoji="1" sz="8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517" userDrawn="1">
          <p15:clr>
            <a:srgbClr val="A4A3A4"/>
          </p15:clr>
        </p15:guide>
        <p15:guide id="2" pos="10365" userDrawn="1">
          <p15:clr>
            <a:srgbClr val="A4A3A4"/>
          </p15:clr>
        </p15:guide>
        <p15:guide id="3" orient="horz" pos="1724" userDrawn="1">
          <p15:clr>
            <a:srgbClr val="A4A3A4"/>
          </p15:clr>
        </p15:guide>
        <p15:guide id="4" pos="862" userDrawn="1">
          <p15:clr>
            <a:srgbClr val="A4A3A4"/>
          </p15:clr>
        </p15:guide>
        <p15:guide id="5" orient="horz" pos="2631" userDrawn="1">
          <p15:clr>
            <a:srgbClr val="A4A3A4"/>
          </p15:clr>
        </p15:guide>
        <p15:guide id="6" orient="horz" pos="3992" userDrawn="1">
          <p15:clr>
            <a:srgbClr val="A4A3A4"/>
          </p15:clr>
        </p15:guide>
        <p15:guide id="7" orient="horz" pos="5352" userDrawn="1">
          <p15:clr>
            <a:srgbClr val="A4A3A4"/>
          </p15:clr>
        </p15:guide>
        <p15:guide id="8" orient="horz" pos="8981" userDrawn="1">
          <p15:clr>
            <a:srgbClr val="A4A3A4"/>
          </p15:clr>
        </p15:guide>
        <p15:guide id="9" pos="3810" userDrawn="1">
          <p15:clr>
            <a:srgbClr val="A4A3A4"/>
          </p15:clr>
        </p15:guide>
        <p15:guide id="11" orient="horz" pos="16239" userDrawn="1">
          <p15:clr>
            <a:srgbClr val="A4A3A4"/>
          </p15:clr>
        </p15:guide>
        <p15:guide id="12" orient="horz" pos="17146" userDrawn="1">
          <p15:clr>
            <a:srgbClr val="A4A3A4"/>
          </p15:clr>
        </p15:guide>
        <p15:guide id="14" pos="16987" userDrawn="1">
          <p15:clr>
            <a:srgbClr val="A4A3A4"/>
          </p15:clr>
        </p15:guide>
        <p15:guide id="15" orient="horz" pos="14424" userDrawn="1">
          <p15:clr>
            <a:srgbClr val="A4A3A4"/>
          </p15:clr>
        </p15:guide>
        <p15:guide id="17" orient="horz" pos="22589" userDrawn="1">
          <p15:clr>
            <a:srgbClr val="A4A3A4"/>
          </p15:clr>
        </p15:guide>
        <p15:guide id="18" orient="horz" pos="23042" userDrawn="1">
          <p15:clr>
            <a:srgbClr val="A4A3A4"/>
          </p15:clr>
        </p15:guide>
        <p15:guide id="19" pos="19890" userDrawn="1">
          <p15:clr>
            <a:srgbClr val="A4A3A4"/>
          </p15:clr>
        </p15:guide>
        <p15:guide id="20" orient="horz" pos="988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3C6"/>
    <a:srgbClr val="0000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75DCB02-9BB8-47FD-8907-85C794F793BA}" styleName="テーマ スタイル 1 - アクセント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859" autoAdjust="0"/>
    <p:restoredTop sz="94489" autoAdjust="0"/>
  </p:normalViewPr>
  <p:slideViewPr>
    <p:cSldViewPr snapToGrid="0">
      <p:cViewPr>
        <p:scale>
          <a:sx n="40" d="100"/>
          <a:sy n="40" d="100"/>
        </p:scale>
        <p:origin x="24" y="-2722"/>
      </p:cViewPr>
      <p:guideLst>
        <p:guide orient="horz" pos="13517"/>
        <p:guide pos="10365"/>
        <p:guide orient="horz" pos="1724"/>
        <p:guide pos="862"/>
        <p:guide orient="horz" pos="2631"/>
        <p:guide orient="horz" pos="3992"/>
        <p:guide orient="horz" pos="5352"/>
        <p:guide orient="horz" pos="8981"/>
        <p:guide pos="3810"/>
        <p:guide orient="horz" pos="16239"/>
        <p:guide orient="horz" pos="17146"/>
        <p:guide pos="16987"/>
        <p:guide orient="horz" pos="14424"/>
        <p:guide orient="horz" pos="22589"/>
        <p:guide orient="horz" pos="23042"/>
        <p:guide pos="19890"/>
        <p:guide orient="horz" pos="988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2468047" y="14450401"/>
            <a:ext cx="27971195" cy="9970989"/>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4936094" y="26359591"/>
            <a:ext cx="23035102" cy="11887658"/>
          </a:xfrm>
        </p:spPr>
        <p:txBody>
          <a:bodyPr/>
          <a:lstStyle>
            <a:lvl1pPr marL="0" indent="0" algn="ctr">
              <a:buNone/>
              <a:defRPr>
                <a:solidFill>
                  <a:schemeClr val="tx1">
                    <a:tint val="75000"/>
                  </a:schemeClr>
                </a:solidFill>
              </a:defRPr>
            </a:lvl1pPr>
            <a:lvl2pPr marL="2269054" indent="0" algn="ctr">
              <a:buNone/>
              <a:defRPr>
                <a:solidFill>
                  <a:schemeClr val="tx1">
                    <a:tint val="75000"/>
                  </a:schemeClr>
                </a:solidFill>
              </a:defRPr>
            </a:lvl2pPr>
            <a:lvl3pPr marL="4538110" indent="0" algn="ctr">
              <a:buNone/>
              <a:defRPr>
                <a:solidFill>
                  <a:schemeClr val="tx1">
                    <a:tint val="75000"/>
                  </a:schemeClr>
                </a:solidFill>
              </a:defRPr>
            </a:lvl3pPr>
            <a:lvl4pPr marL="6807164" indent="0" algn="ctr">
              <a:buNone/>
              <a:defRPr>
                <a:solidFill>
                  <a:schemeClr val="tx1">
                    <a:tint val="75000"/>
                  </a:schemeClr>
                </a:solidFill>
              </a:defRPr>
            </a:lvl4pPr>
            <a:lvl5pPr marL="9076219" indent="0" algn="ctr">
              <a:buNone/>
              <a:defRPr>
                <a:solidFill>
                  <a:schemeClr val="tx1">
                    <a:tint val="75000"/>
                  </a:schemeClr>
                </a:solidFill>
              </a:defRPr>
            </a:lvl5pPr>
            <a:lvl6pPr marL="11345273" indent="0" algn="ctr">
              <a:buNone/>
              <a:defRPr>
                <a:solidFill>
                  <a:schemeClr val="tx1">
                    <a:tint val="75000"/>
                  </a:schemeClr>
                </a:solidFill>
              </a:defRPr>
            </a:lvl6pPr>
            <a:lvl7pPr marL="13614329" indent="0" algn="ctr">
              <a:buNone/>
              <a:defRPr>
                <a:solidFill>
                  <a:schemeClr val="tx1">
                    <a:tint val="75000"/>
                  </a:schemeClr>
                </a:solidFill>
              </a:defRPr>
            </a:lvl7pPr>
            <a:lvl8pPr marL="15883383" indent="0" algn="ctr">
              <a:buNone/>
              <a:defRPr>
                <a:solidFill>
                  <a:schemeClr val="tx1">
                    <a:tint val="75000"/>
                  </a:schemeClr>
                </a:solidFill>
              </a:defRPr>
            </a:lvl8pPr>
            <a:lvl9pPr marL="18152438"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53FAF433-F544-4665-BFF9-DC190B31DD0D}" type="datetimeFigureOut">
              <a:rPr kumimoji="1" lang="ja-JP" altLang="en-US" smtClean="0"/>
              <a:t>2026/9/21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16D9150-B5FA-43FA-8489-58820D26A634}" type="slidenum">
              <a:rPr kumimoji="1" lang="ja-JP" altLang="en-US" smtClean="0"/>
              <a:t>‹#›</a:t>
            </a:fld>
            <a:endParaRPr kumimoji="1" lang="ja-JP" altLang="en-US"/>
          </a:p>
        </p:txBody>
      </p:sp>
    </p:spTree>
    <p:extLst>
      <p:ext uri="{BB962C8B-B14F-4D97-AF65-F5344CB8AC3E}">
        <p14:creationId xmlns:p14="http://schemas.microsoft.com/office/powerpoint/2010/main" val="3544119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53FAF433-F544-4665-BFF9-DC190B31DD0D}" type="datetimeFigureOut">
              <a:rPr kumimoji="1" lang="ja-JP" altLang="en-US" smtClean="0"/>
              <a:t>2026/9/21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16D9150-B5FA-43FA-8489-58820D26A634}" type="slidenum">
              <a:rPr kumimoji="1" lang="ja-JP" altLang="en-US" smtClean="0"/>
              <a:t>‹#›</a:t>
            </a:fld>
            <a:endParaRPr kumimoji="1" lang="ja-JP" altLang="en-US"/>
          </a:p>
        </p:txBody>
      </p:sp>
    </p:spTree>
    <p:extLst>
      <p:ext uri="{BB962C8B-B14F-4D97-AF65-F5344CB8AC3E}">
        <p14:creationId xmlns:p14="http://schemas.microsoft.com/office/powerpoint/2010/main" val="2016372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2599449" y="29891435"/>
            <a:ext cx="27971195" cy="9238778"/>
          </a:xfrm>
        </p:spPr>
        <p:txBody>
          <a:bodyPr anchor="t"/>
          <a:lstStyle>
            <a:lvl1pPr algn="l">
              <a:defRPr sz="199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2599449" y="19715860"/>
            <a:ext cx="27971195" cy="10175574"/>
          </a:xfrm>
        </p:spPr>
        <p:txBody>
          <a:bodyPr anchor="b"/>
          <a:lstStyle>
            <a:lvl1pPr marL="0" indent="0">
              <a:buNone/>
              <a:defRPr sz="9900">
                <a:solidFill>
                  <a:schemeClr val="tx1">
                    <a:tint val="75000"/>
                  </a:schemeClr>
                </a:solidFill>
              </a:defRPr>
            </a:lvl1pPr>
            <a:lvl2pPr marL="2269054" indent="0">
              <a:buNone/>
              <a:defRPr sz="8900">
                <a:solidFill>
                  <a:schemeClr val="tx1">
                    <a:tint val="75000"/>
                  </a:schemeClr>
                </a:solidFill>
              </a:defRPr>
            </a:lvl2pPr>
            <a:lvl3pPr marL="4538110" indent="0">
              <a:buNone/>
              <a:defRPr sz="7900">
                <a:solidFill>
                  <a:schemeClr val="tx1">
                    <a:tint val="75000"/>
                  </a:schemeClr>
                </a:solidFill>
              </a:defRPr>
            </a:lvl3pPr>
            <a:lvl4pPr marL="6807164" indent="0">
              <a:buNone/>
              <a:defRPr sz="7000">
                <a:solidFill>
                  <a:schemeClr val="tx1">
                    <a:tint val="75000"/>
                  </a:schemeClr>
                </a:solidFill>
              </a:defRPr>
            </a:lvl4pPr>
            <a:lvl5pPr marL="9076219" indent="0">
              <a:buNone/>
              <a:defRPr sz="7000">
                <a:solidFill>
                  <a:schemeClr val="tx1">
                    <a:tint val="75000"/>
                  </a:schemeClr>
                </a:solidFill>
              </a:defRPr>
            </a:lvl5pPr>
            <a:lvl6pPr marL="11345273" indent="0">
              <a:buNone/>
              <a:defRPr sz="7000">
                <a:solidFill>
                  <a:schemeClr val="tx1">
                    <a:tint val="75000"/>
                  </a:schemeClr>
                </a:solidFill>
              </a:defRPr>
            </a:lvl6pPr>
            <a:lvl7pPr marL="13614329" indent="0">
              <a:buNone/>
              <a:defRPr sz="7000">
                <a:solidFill>
                  <a:schemeClr val="tx1">
                    <a:tint val="75000"/>
                  </a:schemeClr>
                </a:solidFill>
              </a:defRPr>
            </a:lvl7pPr>
            <a:lvl8pPr marL="15883383" indent="0">
              <a:buNone/>
              <a:defRPr sz="7000">
                <a:solidFill>
                  <a:schemeClr val="tx1">
                    <a:tint val="75000"/>
                  </a:schemeClr>
                </a:solidFill>
              </a:defRPr>
            </a:lvl8pPr>
            <a:lvl9pPr marL="18152438" indent="0">
              <a:buNone/>
              <a:defRPr sz="70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53FAF433-F544-4665-BFF9-DC190B31DD0D}" type="datetimeFigureOut">
              <a:rPr kumimoji="1" lang="ja-JP" altLang="en-US" smtClean="0"/>
              <a:t>2026/9/21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16D9150-B5FA-43FA-8489-58820D26A634}" type="slidenum">
              <a:rPr kumimoji="1" lang="ja-JP" altLang="en-US" smtClean="0"/>
              <a:t>‹#›</a:t>
            </a:fld>
            <a:endParaRPr kumimoji="1" lang="ja-JP" altLang="en-US"/>
          </a:p>
        </p:txBody>
      </p:sp>
    </p:spTree>
    <p:extLst>
      <p:ext uri="{BB962C8B-B14F-4D97-AF65-F5344CB8AC3E}">
        <p14:creationId xmlns:p14="http://schemas.microsoft.com/office/powerpoint/2010/main" val="33890955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5450272" y="67751040"/>
            <a:ext cx="48761061" cy="191623888"/>
          </a:xfrm>
        </p:spPr>
        <p:txBody>
          <a:bodyPr/>
          <a:lstStyle>
            <a:lvl1pPr>
              <a:defRPr sz="13900"/>
            </a:lvl1pPr>
            <a:lvl2pPr>
              <a:defRPr sz="12000"/>
            </a:lvl2pPr>
            <a:lvl3pPr>
              <a:defRPr sz="9900"/>
            </a:lvl3pPr>
            <a:lvl4pPr>
              <a:defRPr sz="8900"/>
            </a:lvl4pPr>
            <a:lvl5pPr>
              <a:defRPr sz="8900"/>
            </a:lvl5pPr>
            <a:lvl6pPr>
              <a:defRPr sz="8900"/>
            </a:lvl6pPr>
            <a:lvl7pPr>
              <a:defRPr sz="8900"/>
            </a:lvl7pPr>
            <a:lvl8pPr>
              <a:defRPr sz="8900"/>
            </a:lvl8pPr>
            <a:lvl9pPr>
              <a:defRPr sz="89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54759786" y="67751040"/>
            <a:ext cx="48761058" cy="191623888"/>
          </a:xfrm>
        </p:spPr>
        <p:txBody>
          <a:bodyPr/>
          <a:lstStyle>
            <a:lvl1pPr>
              <a:defRPr sz="13900"/>
            </a:lvl1pPr>
            <a:lvl2pPr>
              <a:defRPr sz="12000"/>
            </a:lvl2pPr>
            <a:lvl3pPr>
              <a:defRPr sz="9900"/>
            </a:lvl3pPr>
            <a:lvl4pPr>
              <a:defRPr sz="8900"/>
            </a:lvl4pPr>
            <a:lvl5pPr>
              <a:defRPr sz="8900"/>
            </a:lvl5pPr>
            <a:lvl6pPr>
              <a:defRPr sz="8900"/>
            </a:lvl6pPr>
            <a:lvl7pPr>
              <a:defRPr sz="8900"/>
            </a:lvl7pPr>
            <a:lvl8pPr>
              <a:defRPr sz="8900"/>
            </a:lvl8pPr>
            <a:lvl9pPr>
              <a:defRPr sz="89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53FAF433-F544-4665-BFF9-DC190B31DD0D}" type="datetimeFigureOut">
              <a:rPr kumimoji="1" lang="ja-JP" altLang="en-US" smtClean="0"/>
              <a:t>2026/9/21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16D9150-B5FA-43FA-8489-58820D26A634}" type="slidenum">
              <a:rPr kumimoji="1" lang="ja-JP" altLang="en-US" smtClean="0"/>
              <a:t>‹#›</a:t>
            </a:fld>
            <a:endParaRPr kumimoji="1" lang="ja-JP" altLang="en-US"/>
          </a:p>
        </p:txBody>
      </p:sp>
    </p:spTree>
    <p:extLst>
      <p:ext uri="{BB962C8B-B14F-4D97-AF65-F5344CB8AC3E}">
        <p14:creationId xmlns:p14="http://schemas.microsoft.com/office/powerpoint/2010/main" val="3009286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1645365" y="1862834"/>
            <a:ext cx="29616560" cy="7752821"/>
          </a:xfrm>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1645365" y="10412474"/>
            <a:ext cx="14539767" cy="4339422"/>
          </a:xfrm>
        </p:spPr>
        <p:txBody>
          <a:bodyPr anchor="b"/>
          <a:lstStyle>
            <a:lvl1pPr marL="0" indent="0">
              <a:buNone/>
              <a:defRPr sz="12000" b="1"/>
            </a:lvl1pPr>
            <a:lvl2pPr marL="2269054" indent="0">
              <a:buNone/>
              <a:defRPr sz="9900" b="1"/>
            </a:lvl2pPr>
            <a:lvl3pPr marL="4538110" indent="0">
              <a:buNone/>
              <a:defRPr sz="8900" b="1"/>
            </a:lvl3pPr>
            <a:lvl4pPr marL="6807164" indent="0">
              <a:buNone/>
              <a:defRPr sz="7900" b="1"/>
            </a:lvl4pPr>
            <a:lvl5pPr marL="9076219" indent="0">
              <a:buNone/>
              <a:defRPr sz="7900" b="1"/>
            </a:lvl5pPr>
            <a:lvl6pPr marL="11345273" indent="0">
              <a:buNone/>
              <a:defRPr sz="7900" b="1"/>
            </a:lvl6pPr>
            <a:lvl7pPr marL="13614329" indent="0">
              <a:buNone/>
              <a:defRPr sz="7900" b="1"/>
            </a:lvl7pPr>
            <a:lvl8pPr marL="15883383" indent="0">
              <a:buNone/>
              <a:defRPr sz="7900" b="1"/>
            </a:lvl8pPr>
            <a:lvl9pPr marL="18152438" indent="0">
              <a:buNone/>
              <a:defRPr sz="79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1645365" y="14751896"/>
            <a:ext cx="14539767" cy="26801074"/>
          </a:xfrm>
        </p:spPr>
        <p:txBody>
          <a:bodyPr/>
          <a:lstStyle>
            <a:lvl1pPr>
              <a:defRPr sz="12000"/>
            </a:lvl1pPr>
            <a:lvl2pPr>
              <a:defRPr sz="9900"/>
            </a:lvl2pPr>
            <a:lvl3pPr>
              <a:defRPr sz="8900"/>
            </a:lvl3pPr>
            <a:lvl4pPr>
              <a:defRPr sz="7900"/>
            </a:lvl4pPr>
            <a:lvl5pPr>
              <a:defRPr sz="7900"/>
            </a:lvl5pPr>
            <a:lvl6pPr>
              <a:defRPr sz="7900"/>
            </a:lvl6pPr>
            <a:lvl7pPr>
              <a:defRPr sz="7900"/>
            </a:lvl7pPr>
            <a:lvl8pPr>
              <a:defRPr sz="7900"/>
            </a:lvl8pPr>
            <a:lvl9pPr>
              <a:defRPr sz="79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16716447" y="10412474"/>
            <a:ext cx="14545479" cy="4339422"/>
          </a:xfrm>
        </p:spPr>
        <p:txBody>
          <a:bodyPr anchor="b"/>
          <a:lstStyle>
            <a:lvl1pPr marL="0" indent="0">
              <a:buNone/>
              <a:defRPr sz="12000" b="1"/>
            </a:lvl1pPr>
            <a:lvl2pPr marL="2269054" indent="0">
              <a:buNone/>
              <a:defRPr sz="9900" b="1"/>
            </a:lvl2pPr>
            <a:lvl3pPr marL="4538110" indent="0">
              <a:buNone/>
              <a:defRPr sz="8900" b="1"/>
            </a:lvl3pPr>
            <a:lvl4pPr marL="6807164" indent="0">
              <a:buNone/>
              <a:defRPr sz="7900" b="1"/>
            </a:lvl4pPr>
            <a:lvl5pPr marL="9076219" indent="0">
              <a:buNone/>
              <a:defRPr sz="7900" b="1"/>
            </a:lvl5pPr>
            <a:lvl6pPr marL="11345273" indent="0">
              <a:buNone/>
              <a:defRPr sz="7900" b="1"/>
            </a:lvl6pPr>
            <a:lvl7pPr marL="13614329" indent="0">
              <a:buNone/>
              <a:defRPr sz="7900" b="1"/>
            </a:lvl7pPr>
            <a:lvl8pPr marL="15883383" indent="0">
              <a:buNone/>
              <a:defRPr sz="7900" b="1"/>
            </a:lvl8pPr>
            <a:lvl9pPr marL="18152438" indent="0">
              <a:buNone/>
              <a:defRPr sz="79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16716447" y="14751896"/>
            <a:ext cx="14545479" cy="26801074"/>
          </a:xfrm>
        </p:spPr>
        <p:txBody>
          <a:bodyPr/>
          <a:lstStyle>
            <a:lvl1pPr>
              <a:defRPr sz="12000"/>
            </a:lvl1pPr>
            <a:lvl2pPr>
              <a:defRPr sz="9900"/>
            </a:lvl2pPr>
            <a:lvl3pPr>
              <a:defRPr sz="8900"/>
            </a:lvl3pPr>
            <a:lvl4pPr>
              <a:defRPr sz="7900"/>
            </a:lvl4pPr>
            <a:lvl5pPr>
              <a:defRPr sz="7900"/>
            </a:lvl5pPr>
            <a:lvl6pPr>
              <a:defRPr sz="7900"/>
            </a:lvl6pPr>
            <a:lvl7pPr>
              <a:defRPr sz="7900"/>
            </a:lvl7pPr>
            <a:lvl8pPr>
              <a:defRPr sz="7900"/>
            </a:lvl8pPr>
            <a:lvl9pPr>
              <a:defRPr sz="79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53FAF433-F544-4665-BFF9-DC190B31DD0D}" type="datetimeFigureOut">
              <a:rPr kumimoji="1" lang="ja-JP" altLang="en-US" smtClean="0"/>
              <a:t>2026/9/21</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A16D9150-B5FA-43FA-8489-58820D26A634}" type="slidenum">
              <a:rPr kumimoji="1" lang="ja-JP" altLang="en-US" smtClean="0"/>
              <a:t>‹#›</a:t>
            </a:fld>
            <a:endParaRPr kumimoji="1" lang="ja-JP" altLang="en-US"/>
          </a:p>
        </p:txBody>
      </p:sp>
    </p:spTree>
    <p:extLst>
      <p:ext uri="{BB962C8B-B14F-4D97-AF65-F5344CB8AC3E}">
        <p14:creationId xmlns:p14="http://schemas.microsoft.com/office/powerpoint/2010/main" val="34490168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53FAF433-F544-4665-BFF9-DC190B31DD0D}" type="datetimeFigureOut">
              <a:rPr kumimoji="1" lang="ja-JP" altLang="en-US" smtClean="0"/>
              <a:t>2026/9/21</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A16D9150-B5FA-43FA-8489-58820D26A634}" type="slidenum">
              <a:rPr kumimoji="1" lang="ja-JP" altLang="en-US" smtClean="0"/>
              <a:t>‹#›</a:t>
            </a:fld>
            <a:endParaRPr kumimoji="1" lang="ja-JP" altLang="en-US"/>
          </a:p>
        </p:txBody>
      </p:sp>
    </p:spTree>
    <p:extLst>
      <p:ext uri="{BB962C8B-B14F-4D97-AF65-F5344CB8AC3E}">
        <p14:creationId xmlns:p14="http://schemas.microsoft.com/office/powerpoint/2010/main" val="4014762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53FAF433-F544-4665-BFF9-DC190B31DD0D}" type="datetimeFigureOut">
              <a:rPr kumimoji="1" lang="ja-JP" altLang="en-US" smtClean="0"/>
              <a:t>2026/9/21</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A16D9150-B5FA-43FA-8489-58820D26A634}" type="slidenum">
              <a:rPr kumimoji="1" lang="ja-JP" altLang="en-US" smtClean="0"/>
              <a:t>‹#›</a:t>
            </a:fld>
            <a:endParaRPr kumimoji="1" lang="ja-JP" altLang="en-US"/>
          </a:p>
        </p:txBody>
      </p:sp>
    </p:spTree>
    <p:extLst>
      <p:ext uri="{BB962C8B-B14F-4D97-AF65-F5344CB8AC3E}">
        <p14:creationId xmlns:p14="http://schemas.microsoft.com/office/powerpoint/2010/main" val="1161451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1645366" y="1852063"/>
            <a:ext cx="10826271" cy="7882035"/>
          </a:xfrm>
        </p:spPr>
        <p:txBody>
          <a:bodyPr anchor="b"/>
          <a:lstStyle>
            <a:lvl1pPr algn="l">
              <a:defRPr sz="99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12865836" y="1852066"/>
            <a:ext cx="18396088" cy="39700907"/>
          </a:xfrm>
        </p:spPr>
        <p:txBody>
          <a:bodyPr/>
          <a:lstStyle>
            <a:lvl1pPr>
              <a:defRPr sz="15900"/>
            </a:lvl1pPr>
            <a:lvl2pPr>
              <a:defRPr sz="13900"/>
            </a:lvl2pPr>
            <a:lvl3pPr>
              <a:defRPr sz="12000"/>
            </a:lvl3pPr>
            <a:lvl4pPr>
              <a:defRPr sz="9900"/>
            </a:lvl4pPr>
            <a:lvl5pPr>
              <a:defRPr sz="9900"/>
            </a:lvl5pPr>
            <a:lvl6pPr>
              <a:defRPr sz="9900"/>
            </a:lvl6pPr>
            <a:lvl7pPr>
              <a:defRPr sz="9900"/>
            </a:lvl7pPr>
            <a:lvl8pPr>
              <a:defRPr sz="9900"/>
            </a:lvl8pPr>
            <a:lvl9pPr>
              <a:defRPr sz="99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1645366" y="9734102"/>
            <a:ext cx="10826271" cy="31818872"/>
          </a:xfrm>
        </p:spPr>
        <p:txBody>
          <a:bodyPr/>
          <a:lstStyle>
            <a:lvl1pPr marL="0" indent="0">
              <a:buNone/>
              <a:defRPr sz="7000"/>
            </a:lvl1pPr>
            <a:lvl2pPr marL="2269054" indent="0">
              <a:buNone/>
              <a:defRPr sz="6000"/>
            </a:lvl2pPr>
            <a:lvl3pPr marL="4538110" indent="0">
              <a:buNone/>
              <a:defRPr sz="5000"/>
            </a:lvl3pPr>
            <a:lvl4pPr marL="6807164" indent="0">
              <a:buNone/>
              <a:defRPr sz="4500"/>
            </a:lvl4pPr>
            <a:lvl5pPr marL="9076219" indent="0">
              <a:buNone/>
              <a:defRPr sz="4500"/>
            </a:lvl5pPr>
            <a:lvl6pPr marL="11345273" indent="0">
              <a:buNone/>
              <a:defRPr sz="4500"/>
            </a:lvl6pPr>
            <a:lvl7pPr marL="13614329" indent="0">
              <a:buNone/>
              <a:defRPr sz="4500"/>
            </a:lvl7pPr>
            <a:lvl8pPr marL="15883383" indent="0">
              <a:buNone/>
              <a:defRPr sz="4500"/>
            </a:lvl8pPr>
            <a:lvl9pPr marL="18152438" indent="0">
              <a:buNone/>
              <a:defRPr sz="45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53FAF433-F544-4665-BFF9-DC190B31DD0D}" type="datetimeFigureOut">
              <a:rPr kumimoji="1" lang="ja-JP" altLang="en-US" smtClean="0"/>
              <a:t>2026/9/21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16D9150-B5FA-43FA-8489-58820D26A634}" type="slidenum">
              <a:rPr kumimoji="1" lang="ja-JP" altLang="en-US" smtClean="0"/>
              <a:t>‹#›</a:t>
            </a:fld>
            <a:endParaRPr kumimoji="1" lang="ja-JP" altLang="en-US"/>
          </a:p>
        </p:txBody>
      </p:sp>
    </p:spTree>
    <p:extLst>
      <p:ext uri="{BB962C8B-B14F-4D97-AF65-F5344CB8AC3E}">
        <p14:creationId xmlns:p14="http://schemas.microsoft.com/office/powerpoint/2010/main" val="3975344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450059" y="32561848"/>
            <a:ext cx="19744373" cy="3844110"/>
          </a:xfrm>
        </p:spPr>
        <p:txBody>
          <a:bodyPr anchor="b"/>
          <a:lstStyle>
            <a:lvl1pPr algn="l">
              <a:defRPr sz="9900" b="1"/>
            </a:lvl1pPr>
          </a:lstStyle>
          <a:p>
            <a:r>
              <a:rPr kumimoji="1" lang="ja-JP" altLang="en-US"/>
              <a:t>マスター タイトルの書式設定</a:t>
            </a:r>
          </a:p>
        </p:txBody>
      </p:sp>
      <p:sp>
        <p:nvSpPr>
          <p:cNvPr id="3" name="図プレースホルダー 2"/>
          <p:cNvSpPr>
            <a:spLocks noGrp="1"/>
          </p:cNvSpPr>
          <p:nvPr>
            <p:ph type="pic" idx="1"/>
          </p:nvPr>
        </p:nvSpPr>
        <p:spPr>
          <a:xfrm>
            <a:off x="6450059" y="4156374"/>
            <a:ext cx="19744373" cy="27910155"/>
          </a:xfrm>
        </p:spPr>
        <p:txBody>
          <a:bodyPr/>
          <a:lstStyle>
            <a:lvl1pPr marL="0" indent="0">
              <a:buNone/>
              <a:defRPr sz="15900"/>
            </a:lvl1pPr>
            <a:lvl2pPr marL="2269054" indent="0">
              <a:buNone/>
              <a:defRPr sz="13900"/>
            </a:lvl2pPr>
            <a:lvl3pPr marL="4538110" indent="0">
              <a:buNone/>
              <a:defRPr sz="12000"/>
            </a:lvl3pPr>
            <a:lvl4pPr marL="6807164" indent="0">
              <a:buNone/>
              <a:defRPr sz="9900"/>
            </a:lvl4pPr>
            <a:lvl5pPr marL="9076219" indent="0">
              <a:buNone/>
              <a:defRPr sz="9900"/>
            </a:lvl5pPr>
            <a:lvl6pPr marL="11345273" indent="0">
              <a:buNone/>
              <a:defRPr sz="9900"/>
            </a:lvl6pPr>
            <a:lvl7pPr marL="13614329" indent="0">
              <a:buNone/>
              <a:defRPr sz="9900"/>
            </a:lvl7pPr>
            <a:lvl8pPr marL="15883383" indent="0">
              <a:buNone/>
              <a:defRPr sz="9900"/>
            </a:lvl8pPr>
            <a:lvl9pPr marL="18152438" indent="0">
              <a:buNone/>
              <a:defRPr sz="9900"/>
            </a:lvl9pPr>
          </a:lstStyle>
          <a:p>
            <a:r>
              <a:rPr kumimoji="1" lang="ja-JP" altLang="en-US"/>
              <a:t>アイコンをクリックして図を追加</a:t>
            </a:r>
          </a:p>
        </p:txBody>
      </p:sp>
      <p:sp>
        <p:nvSpPr>
          <p:cNvPr id="4" name="テキスト プレースホルダー 3"/>
          <p:cNvSpPr>
            <a:spLocks noGrp="1"/>
          </p:cNvSpPr>
          <p:nvPr>
            <p:ph type="body" sz="half" idx="2"/>
          </p:nvPr>
        </p:nvSpPr>
        <p:spPr>
          <a:xfrm>
            <a:off x="6450059" y="36405959"/>
            <a:ext cx="19744373" cy="5459275"/>
          </a:xfrm>
        </p:spPr>
        <p:txBody>
          <a:bodyPr/>
          <a:lstStyle>
            <a:lvl1pPr marL="0" indent="0">
              <a:buNone/>
              <a:defRPr sz="7000"/>
            </a:lvl1pPr>
            <a:lvl2pPr marL="2269054" indent="0">
              <a:buNone/>
              <a:defRPr sz="6000"/>
            </a:lvl2pPr>
            <a:lvl3pPr marL="4538110" indent="0">
              <a:buNone/>
              <a:defRPr sz="5000"/>
            </a:lvl3pPr>
            <a:lvl4pPr marL="6807164" indent="0">
              <a:buNone/>
              <a:defRPr sz="4500"/>
            </a:lvl4pPr>
            <a:lvl5pPr marL="9076219" indent="0">
              <a:buNone/>
              <a:defRPr sz="4500"/>
            </a:lvl5pPr>
            <a:lvl6pPr marL="11345273" indent="0">
              <a:buNone/>
              <a:defRPr sz="4500"/>
            </a:lvl6pPr>
            <a:lvl7pPr marL="13614329" indent="0">
              <a:buNone/>
              <a:defRPr sz="4500"/>
            </a:lvl7pPr>
            <a:lvl8pPr marL="15883383" indent="0">
              <a:buNone/>
              <a:defRPr sz="4500"/>
            </a:lvl8pPr>
            <a:lvl9pPr marL="18152438" indent="0">
              <a:buNone/>
              <a:defRPr sz="45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53FAF433-F544-4665-BFF9-DC190B31DD0D}" type="datetimeFigureOut">
              <a:rPr kumimoji="1" lang="ja-JP" altLang="en-US" smtClean="0"/>
              <a:t>2026/9/21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16D9150-B5FA-43FA-8489-58820D26A634}" type="slidenum">
              <a:rPr kumimoji="1" lang="ja-JP" altLang="en-US" smtClean="0"/>
              <a:t>‹#›</a:t>
            </a:fld>
            <a:endParaRPr kumimoji="1" lang="ja-JP" altLang="en-US"/>
          </a:p>
        </p:txBody>
      </p:sp>
    </p:spTree>
    <p:extLst>
      <p:ext uri="{BB962C8B-B14F-4D97-AF65-F5344CB8AC3E}">
        <p14:creationId xmlns:p14="http://schemas.microsoft.com/office/powerpoint/2010/main" val="6049749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53FAF433-F544-4665-BFF9-DC190B31DD0D}" type="datetimeFigureOut">
              <a:rPr kumimoji="1" lang="ja-JP" altLang="en-US" smtClean="0"/>
              <a:t>2026/9/21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16D9150-B5FA-43FA-8489-58820D26A634}" type="slidenum">
              <a:rPr kumimoji="1" lang="ja-JP" altLang="en-US" smtClean="0"/>
              <a:t>‹#›</a:t>
            </a:fld>
            <a:endParaRPr kumimoji="1" lang="ja-JP" altLang="en-US"/>
          </a:p>
        </p:txBody>
      </p:sp>
    </p:spTree>
    <p:extLst>
      <p:ext uri="{BB962C8B-B14F-4D97-AF65-F5344CB8AC3E}">
        <p14:creationId xmlns:p14="http://schemas.microsoft.com/office/powerpoint/2010/main" val="1528799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9006059" y="11629231"/>
            <a:ext cx="24514785" cy="247745697"/>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5450272" y="11629231"/>
            <a:ext cx="73007334" cy="247745697"/>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53FAF433-F544-4665-BFF9-DC190B31DD0D}" type="datetimeFigureOut">
              <a:rPr kumimoji="1" lang="ja-JP" altLang="en-US" smtClean="0"/>
              <a:t>2026/9/21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16D9150-B5FA-43FA-8489-58820D26A634}" type="slidenum">
              <a:rPr kumimoji="1" lang="ja-JP" altLang="en-US" smtClean="0"/>
              <a:t>‹#›</a:t>
            </a:fld>
            <a:endParaRPr kumimoji="1" lang="ja-JP" altLang="en-US"/>
          </a:p>
        </p:txBody>
      </p:sp>
    </p:spTree>
    <p:extLst>
      <p:ext uri="{BB962C8B-B14F-4D97-AF65-F5344CB8AC3E}">
        <p14:creationId xmlns:p14="http://schemas.microsoft.com/office/powerpoint/2010/main" val="2327467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1645365" y="1862834"/>
            <a:ext cx="29616560" cy="7752821"/>
          </a:xfrm>
          <a:prstGeom prst="rect">
            <a:avLst/>
          </a:prstGeom>
        </p:spPr>
        <p:txBody>
          <a:bodyPr vert="horz" lIns="453811" tIns="226906" rIns="453811" bIns="226906"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1645365" y="10853952"/>
            <a:ext cx="29616560" cy="30699021"/>
          </a:xfrm>
          <a:prstGeom prst="rect">
            <a:avLst/>
          </a:prstGeom>
        </p:spPr>
        <p:txBody>
          <a:bodyPr vert="horz" lIns="453811" tIns="226906" rIns="453811" bIns="226906"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1645365" y="43114302"/>
            <a:ext cx="7678368" cy="2476596"/>
          </a:xfrm>
          <a:prstGeom prst="rect">
            <a:avLst/>
          </a:prstGeom>
        </p:spPr>
        <p:txBody>
          <a:bodyPr vert="horz" lIns="453811" tIns="226906" rIns="453811" bIns="226906" rtlCol="0" anchor="ctr"/>
          <a:lstStyle>
            <a:lvl1pPr algn="l">
              <a:defRPr sz="6000">
                <a:solidFill>
                  <a:schemeClr val="tx1">
                    <a:tint val="75000"/>
                  </a:schemeClr>
                </a:solidFill>
              </a:defRPr>
            </a:lvl1pPr>
          </a:lstStyle>
          <a:p>
            <a:fld id="{53FAF433-F544-4665-BFF9-DC190B31DD0D}" type="datetimeFigureOut">
              <a:rPr kumimoji="1" lang="ja-JP" altLang="en-US" smtClean="0"/>
              <a:t>2026/9/21</a:t>
            </a:fld>
            <a:endParaRPr kumimoji="1" lang="ja-JP" altLang="en-US"/>
          </a:p>
        </p:txBody>
      </p:sp>
      <p:sp>
        <p:nvSpPr>
          <p:cNvPr id="5" name="フッター プレースホルダー 4"/>
          <p:cNvSpPr>
            <a:spLocks noGrp="1"/>
          </p:cNvSpPr>
          <p:nvPr>
            <p:ph type="ftr" sz="quarter" idx="3"/>
          </p:nvPr>
        </p:nvSpPr>
        <p:spPr>
          <a:xfrm>
            <a:off x="11243324" y="43114302"/>
            <a:ext cx="10420641" cy="2476596"/>
          </a:xfrm>
          <a:prstGeom prst="rect">
            <a:avLst/>
          </a:prstGeom>
        </p:spPr>
        <p:txBody>
          <a:bodyPr vert="horz" lIns="453811" tIns="226906" rIns="453811" bIns="226906" rtlCol="0" anchor="ctr"/>
          <a:lstStyle>
            <a:lvl1pPr algn="ctr">
              <a:defRPr sz="60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23583557" y="43114302"/>
            <a:ext cx="7678368" cy="2476596"/>
          </a:xfrm>
          <a:prstGeom prst="rect">
            <a:avLst/>
          </a:prstGeom>
        </p:spPr>
        <p:txBody>
          <a:bodyPr vert="horz" lIns="453811" tIns="226906" rIns="453811" bIns="226906" rtlCol="0" anchor="ctr"/>
          <a:lstStyle>
            <a:lvl1pPr algn="r">
              <a:defRPr sz="6000">
                <a:solidFill>
                  <a:schemeClr val="tx1">
                    <a:tint val="75000"/>
                  </a:schemeClr>
                </a:solidFill>
              </a:defRPr>
            </a:lvl1pPr>
          </a:lstStyle>
          <a:p>
            <a:fld id="{A16D9150-B5FA-43FA-8489-58820D26A634}" type="slidenum">
              <a:rPr kumimoji="1" lang="ja-JP" altLang="en-US" smtClean="0"/>
              <a:t>‹#›</a:t>
            </a:fld>
            <a:endParaRPr kumimoji="1" lang="ja-JP" altLang="en-US"/>
          </a:p>
        </p:txBody>
      </p:sp>
    </p:spTree>
    <p:extLst>
      <p:ext uri="{BB962C8B-B14F-4D97-AF65-F5344CB8AC3E}">
        <p14:creationId xmlns:p14="http://schemas.microsoft.com/office/powerpoint/2010/main" val="36066505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38110" rtl="0" eaLnBrk="1" latinLnBrk="0" hangingPunct="1">
        <a:spcBef>
          <a:spcPct val="0"/>
        </a:spcBef>
        <a:buNone/>
        <a:defRPr kumimoji="1" sz="21800" kern="1200">
          <a:solidFill>
            <a:schemeClr val="tx1"/>
          </a:solidFill>
          <a:latin typeface="+mj-lt"/>
          <a:ea typeface="+mj-ea"/>
          <a:cs typeface="+mj-cs"/>
        </a:defRPr>
      </a:lvl1pPr>
    </p:titleStyle>
    <p:bodyStyle>
      <a:lvl1pPr marL="1701791" indent="-1701791" algn="l" defTabSz="4538110" rtl="0" eaLnBrk="1" latinLnBrk="0" hangingPunct="1">
        <a:spcBef>
          <a:spcPct val="20000"/>
        </a:spcBef>
        <a:buFont typeface="Arial" panose="020B0604020202020204" pitchFamily="34" charset="0"/>
        <a:buChar char="•"/>
        <a:defRPr kumimoji="1" sz="15900" kern="1200">
          <a:solidFill>
            <a:schemeClr val="tx1"/>
          </a:solidFill>
          <a:latin typeface="+mn-lt"/>
          <a:ea typeface="+mn-ea"/>
          <a:cs typeface="+mn-cs"/>
        </a:defRPr>
      </a:lvl1pPr>
      <a:lvl2pPr marL="3687214" indent="-1418160" algn="l" defTabSz="4538110" rtl="0" eaLnBrk="1" latinLnBrk="0" hangingPunct="1">
        <a:spcBef>
          <a:spcPct val="20000"/>
        </a:spcBef>
        <a:buFont typeface="Arial" panose="020B0604020202020204" pitchFamily="34" charset="0"/>
        <a:buChar char="–"/>
        <a:defRPr kumimoji="1" sz="13900" kern="1200">
          <a:solidFill>
            <a:schemeClr val="tx1"/>
          </a:solidFill>
          <a:latin typeface="+mn-lt"/>
          <a:ea typeface="+mn-ea"/>
          <a:cs typeface="+mn-cs"/>
        </a:defRPr>
      </a:lvl2pPr>
      <a:lvl3pPr marL="5672637" indent="-1134528" algn="l" defTabSz="4538110" rtl="0" eaLnBrk="1" latinLnBrk="0" hangingPunct="1">
        <a:spcBef>
          <a:spcPct val="20000"/>
        </a:spcBef>
        <a:buFont typeface="Arial" panose="020B0604020202020204" pitchFamily="34" charset="0"/>
        <a:buChar char="•"/>
        <a:defRPr kumimoji="1" sz="12000" kern="1200">
          <a:solidFill>
            <a:schemeClr val="tx1"/>
          </a:solidFill>
          <a:latin typeface="+mn-lt"/>
          <a:ea typeface="+mn-ea"/>
          <a:cs typeface="+mn-cs"/>
        </a:defRPr>
      </a:lvl3pPr>
      <a:lvl4pPr marL="7941691" indent="-1134528" algn="l" defTabSz="4538110" rtl="0" eaLnBrk="1" latinLnBrk="0" hangingPunct="1">
        <a:spcBef>
          <a:spcPct val="20000"/>
        </a:spcBef>
        <a:buFont typeface="Arial" panose="020B0604020202020204" pitchFamily="34" charset="0"/>
        <a:buChar char="–"/>
        <a:defRPr kumimoji="1" sz="9900" kern="1200">
          <a:solidFill>
            <a:schemeClr val="tx1"/>
          </a:solidFill>
          <a:latin typeface="+mn-lt"/>
          <a:ea typeface="+mn-ea"/>
          <a:cs typeface="+mn-cs"/>
        </a:defRPr>
      </a:lvl4pPr>
      <a:lvl5pPr marL="10210747" indent="-1134528" algn="l" defTabSz="4538110" rtl="0" eaLnBrk="1" latinLnBrk="0" hangingPunct="1">
        <a:spcBef>
          <a:spcPct val="20000"/>
        </a:spcBef>
        <a:buFont typeface="Arial" panose="020B0604020202020204" pitchFamily="34" charset="0"/>
        <a:buChar char="»"/>
        <a:defRPr kumimoji="1" sz="9900" kern="1200">
          <a:solidFill>
            <a:schemeClr val="tx1"/>
          </a:solidFill>
          <a:latin typeface="+mn-lt"/>
          <a:ea typeface="+mn-ea"/>
          <a:cs typeface="+mn-cs"/>
        </a:defRPr>
      </a:lvl5pPr>
      <a:lvl6pPr marL="12479801" indent="-1134528" algn="l" defTabSz="4538110" rtl="0" eaLnBrk="1" latinLnBrk="0" hangingPunct="1">
        <a:spcBef>
          <a:spcPct val="20000"/>
        </a:spcBef>
        <a:buFont typeface="Arial" panose="020B0604020202020204" pitchFamily="34" charset="0"/>
        <a:buChar char="•"/>
        <a:defRPr kumimoji="1" sz="9900" kern="1200">
          <a:solidFill>
            <a:schemeClr val="tx1"/>
          </a:solidFill>
          <a:latin typeface="+mn-lt"/>
          <a:ea typeface="+mn-ea"/>
          <a:cs typeface="+mn-cs"/>
        </a:defRPr>
      </a:lvl6pPr>
      <a:lvl7pPr marL="14748855" indent="-1134528" algn="l" defTabSz="4538110" rtl="0" eaLnBrk="1" latinLnBrk="0" hangingPunct="1">
        <a:spcBef>
          <a:spcPct val="20000"/>
        </a:spcBef>
        <a:buFont typeface="Arial" panose="020B0604020202020204" pitchFamily="34" charset="0"/>
        <a:buChar char="•"/>
        <a:defRPr kumimoji="1" sz="9900" kern="1200">
          <a:solidFill>
            <a:schemeClr val="tx1"/>
          </a:solidFill>
          <a:latin typeface="+mn-lt"/>
          <a:ea typeface="+mn-ea"/>
          <a:cs typeface="+mn-cs"/>
        </a:defRPr>
      </a:lvl7pPr>
      <a:lvl8pPr marL="17017911" indent="-1134528" algn="l" defTabSz="4538110" rtl="0" eaLnBrk="1" latinLnBrk="0" hangingPunct="1">
        <a:spcBef>
          <a:spcPct val="20000"/>
        </a:spcBef>
        <a:buFont typeface="Arial" panose="020B0604020202020204" pitchFamily="34" charset="0"/>
        <a:buChar char="•"/>
        <a:defRPr kumimoji="1" sz="9900" kern="1200">
          <a:solidFill>
            <a:schemeClr val="tx1"/>
          </a:solidFill>
          <a:latin typeface="+mn-lt"/>
          <a:ea typeface="+mn-ea"/>
          <a:cs typeface="+mn-cs"/>
        </a:defRPr>
      </a:lvl8pPr>
      <a:lvl9pPr marL="19286965" indent="-1134528" algn="l" defTabSz="4538110" rtl="0" eaLnBrk="1" latinLnBrk="0" hangingPunct="1">
        <a:spcBef>
          <a:spcPct val="20000"/>
        </a:spcBef>
        <a:buFont typeface="Arial" panose="020B0604020202020204" pitchFamily="34" charset="0"/>
        <a:buChar char="•"/>
        <a:defRPr kumimoji="1" sz="9900" kern="1200">
          <a:solidFill>
            <a:schemeClr val="tx1"/>
          </a:solidFill>
          <a:latin typeface="+mn-lt"/>
          <a:ea typeface="+mn-ea"/>
          <a:cs typeface="+mn-cs"/>
        </a:defRPr>
      </a:lvl9pPr>
    </p:bodyStyle>
    <p:otherStyle>
      <a:defPPr>
        <a:defRPr lang="ja-JP"/>
      </a:defPPr>
      <a:lvl1pPr marL="0" algn="l" defTabSz="4538110" rtl="0" eaLnBrk="1" latinLnBrk="0" hangingPunct="1">
        <a:defRPr kumimoji="1" sz="8900" kern="1200">
          <a:solidFill>
            <a:schemeClr val="tx1"/>
          </a:solidFill>
          <a:latin typeface="+mn-lt"/>
          <a:ea typeface="+mn-ea"/>
          <a:cs typeface="+mn-cs"/>
        </a:defRPr>
      </a:lvl1pPr>
      <a:lvl2pPr marL="2269054" algn="l" defTabSz="4538110" rtl="0" eaLnBrk="1" latinLnBrk="0" hangingPunct="1">
        <a:defRPr kumimoji="1" sz="8900" kern="1200">
          <a:solidFill>
            <a:schemeClr val="tx1"/>
          </a:solidFill>
          <a:latin typeface="+mn-lt"/>
          <a:ea typeface="+mn-ea"/>
          <a:cs typeface="+mn-cs"/>
        </a:defRPr>
      </a:lvl2pPr>
      <a:lvl3pPr marL="4538110" algn="l" defTabSz="4538110" rtl="0" eaLnBrk="1" latinLnBrk="0" hangingPunct="1">
        <a:defRPr kumimoji="1" sz="8900" kern="1200">
          <a:solidFill>
            <a:schemeClr val="tx1"/>
          </a:solidFill>
          <a:latin typeface="+mn-lt"/>
          <a:ea typeface="+mn-ea"/>
          <a:cs typeface="+mn-cs"/>
        </a:defRPr>
      </a:lvl3pPr>
      <a:lvl4pPr marL="6807164" algn="l" defTabSz="4538110" rtl="0" eaLnBrk="1" latinLnBrk="0" hangingPunct="1">
        <a:defRPr kumimoji="1" sz="8900" kern="1200">
          <a:solidFill>
            <a:schemeClr val="tx1"/>
          </a:solidFill>
          <a:latin typeface="+mn-lt"/>
          <a:ea typeface="+mn-ea"/>
          <a:cs typeface="+mn-cs"/>
        </a:defRPr>
      </a:lvl4pPr>
      <a:lvl5pPr marL="9076219" algn="l" defTabSz="4538110" rtl="0" eaLnBrk="1" latinLnBrk="0" hangingPunct="1">
        <a:defRPr kumimoji="1" sz="8900" kern="1200">
          <a:solidFill>
            <a:schemeClr val="tx1"/>
          </a:solidFill>
          <a:latin typeface="+mn-lt"/>
          <a:ea typeface="+mn-ea"/>
          <a:cs typeface="+mn-cs"/>
        </a:defRPr>
      </a:lvl5pPr>
      <a:lvl6pPr marL="11345273" algn="l" defTabSz="4538110" rtl="0" eaLnBrk="1" latinLnBrk="0" hangingPunct="1">
        <a:defRPr kumimoji="1" sz="8900" kern="1200">
          <a:solidFill>
            <a:schemeClr val="tx1"/>
          </a:solidFill>
          <a:latin typeface="+mn-lt"/>
          <a:ea typeface="+mn-ea"/>
          <a:cs typeface="+mn-cs"/>
        </a:defRPr>
      </a:lvl6pPr>
      <a:lvl7pPr marL="13614329" algn="l" defTabSz="4538110" rtl="0" eaLnBrk="1" latinLnBrk="0" hangingPunct="1">
        <a:defRPr kumimoji="1" sz="8900" kern="1200">
          <a:solidFill>
            <a:schemeClr val="tx1"/>
          </a:solidFill>
          <a:latin typeface="+mn-lt"/>
          <a:ea typeface="+mn-ea"/>
          <a:cs typeface="+mn-cs"/>
        </a:defRPr>
      </a:lvl7pPr>
      <a:lvl8pPr marL="15883383" algn="l" defTabSz="4538110" rtl="0" eaLnBrk="1" latinLnBrk="0" hangingPunct="1">
        <a:defRPr kumimoji="1" sz="8900" kern="1200">
          <a:solidFill>
            <a:schemeClr val="tx1"/>
          </a:solidFill>
          <a:latin typeface="+mn-lt"/>
          <a:ea typeface="+mn-ea"/>
          <a:cs typeface="+mn-cs"/>
        </a:defRPr>
      </a:lvl8pPr>
      <a:lvl9pPr marL="18152438" algn="l" defTabSz="4538110" rtl="0" eaLnBrk="1" latinLnBrk="0" hangingPunct="1">
        <a:defRPr kumimoji="1" sz="8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7C0BD459-C8D0-1B04-114F-AFE1883DB567}"/>
              </a:ext>
            </a:extLst>
          </p:cNvPr>
          <p:cNvSpPr txBox="1"/>
          <p:nvPr/>
        </p:nvSpPr>
        <p:spPr>
          <a:xfrm>
            <a:off x="2431900" y="3847498"/>
            <a:ext cx="28080000" cy="2160000"/>
          </a:xfrm>
          <a:prstGeom prst="rect">
            <a:avLst/>
          </a:prstGeom>
          <a:noFill/>
        </p:spPr>
        <p:txBody>
          <a:bodyPr wrap="square" rtlCol="0" anchor="ctr" anchorCtr="0">
            <a:spAutoFit/>
          </a:bodyPr>
          <a:lstStyle/>
          <a:p>
            <a:pPr algn="ctr"/>
            <a:r>
              <a:rPr kumimoji="1" lang="en-US" altLang="ja-JP" sz="6000" dirty="0">
                <a:latin typeface="Meiryo UI" panose="020B0604030504040204" pitchFamily="50" charset="-128"/>
                <a:ea typeface="Meiryo UI" panose="020B0604030504040204" pitchFamily="50" charset="-128"/>
              </a:rPr>
              <a:t>High-intensity RF-driven cesiated negative hydrogen ion source equipped with J-PARC-made antenna coil for J-PARC user operation</a:t>
            </a:r>
            <a:endParaRPr kumimoji="1" lang="ja-JP" altLang="en-US" sz="6000" dirty="0">
              <a:latin typeface="Meiryo UI" panose="020B0604030504040204" pitchFamily="50" charset="-128"/>
              <a:ea typeface="Meiryo UI" panose="020B0604030504040204" pitchFamily="50" charset="-128"/>
            </a:endParaRPr>
          </a:p>
        </p:txBody>
      </p:sp>
      <p:pic>
        <p:nvPicPr>
          <p:cNvPr id="4" name="図 3">
            <a:extLst>
              <a:ext uri="{FF2B5EF4-FFF2-40B4-BE49-F238E27FC236}">
                <a16:creationId xmlns:a16="http://schemas.microsoft.com/office/drawing/2014/main" id="{40946429-1016-70A9-E4CE-9A8C11B243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34015" y="1687629"/>
            <a:ext cx="9337998" cy="2160000"/>
          </a:xfrm>
          <a:prstGeom prst="rect">
            <a:avLst/>
          </a:prstGeom>
        </p:spPr>
      </p:pic>
      <p:sp>
        <p:nvSpPr>
          <p:cNvPr id="6" name="テキスト ボックス 5">
            <a:extLst>
              <a:ext uri="{FF2B5EF4-FFF2-40B4-BE49-F238E27FC236}">
                <a16:creationId xmlns:a16="http://schemas.microsoft.com/office/drawing/2014/main" id="{B5AD3C65-430D-8798-7295-3D0FE9ADE317}"/>
              </a:ext>
            </a:extLst>
          </p:cNvPr>
          <p:cNvSpPr txBox="1"/>
          <p:nvPr/>
        </p:nvSpPr>
        <p:spPr>
          <a:xfrm>
            <a:off x="8567113" y="1981670"/>
            <a:ext cx="13667243" cy="1569660"/>
          </a:xfrm>
          <a:prstGeom prst="rect">
            <a:avLst/>
          </a:prstGeom>
          <a:noFill/>
        </p:spPr>
        <p:txBody>
          <a:bodyPr wrap="square" rtlCol="0" anchor="ctr" anchorCtr="0">
            <a:spAutoFit/>
          </a:bodyPr>
          <a:lstStyle/>
          <a:p>
            <a:pPr algn="ctr"/>
            <a:r>
              <a:rPr kumimoji="1" lang="en-US" altLang="ja-JP" sz="3200" b="1" dirty="0">
                <a:latin typeface="Meiryo UI" panose="020B0604030504040204" pitchFamily="50" charset="-128"/>
                <a:ea typeface="Meiryo UI" panose="020B0604030504040204" pitchFamily="50" charset="-128"/>
              </a:rPr>
              <a:t>10</a:t>
            </a:r>
            <a:r>
              <a:rPr kumimoji="1" lang="en-US" altLang="ja-JP" sz="3200" b="1" baseline="30000" dirty="0">
                <a:latin typeface="Meiryo UI" panose="020B0604030504040204" pitchFamily="50" charset="-128"/>
                <a:ea typeface="Meiryo UI" panose="020B0604030504040204" pitchFamily="50" charset="-128"/>
              </a:rPr>
              <a:t>th</a:t>
            </a:r>
            <a:r>
              <a:rPr kumimoji="1" lang="en-US" altLang="ja-JP" sz="3200" b="1" dirty="0">
                <a:latin typeface="Meiryo UI" panose="020B0604030504040204" pitchFamily="50" charset="-128"/>
                <a:ea typeface="Meiryo UI" panose="020B0604030504040204" pitchFamily="50" charset="-128"/>
              </a:rPr>
              <a:t> International symposium on Negative, Ions, </a:t>
            </a:r>
            <a:br>
              <a:rPr kumimoji="1" lang="en-US" altLang="ja-JP" sz="3200" b="1" dirty="0">
                <a:latin typeface="Meiryo UI" panose="020B0604030504040204" pitchFamily="50" charset="-128"/>
                <a:ea typeface="Meiryo UI" panose="020B0604030504040204" pitchFamily="50" charset="-128"/>
              </a:rPr>
            </a:br>
            <a:r>
              <a:rPr kumimoji="1" lang="en-US" altLang="ja-JP" sz="3200" b="1" dirty="0">
                <a:latin typeface="Meiryo UI" panose="020B0604030504040204" pitchFamily="50" charset="-128"/>
                <a:ea typeface="Meiryo UI" panose="020B0604030504040204" pitchFamily="50" charset="-128"/>
              </a:rPr>
              <a:t>Beams and Sources (NIBS2026) </a:t>
            </a:r>
            <a:br>
              <a:rPr lang="en-US" altLang="ja-JP" sz="3200" dirty="0">
                <a:latin typeface="Meiryo UI" panose="020B0604030504040204" pitchFamily="50" charset="-128"/>
                <a:ea typeface="Meiryo UI" panose="020B0604030504040204" pitchFamily="50" charset="-128"/>
              </a:rPr>
            </a:br>
            <a:r>
              <a:rPr lang="en-US" altLang="ja-JP" sz="3200" b="1" dirty="0">
                <a:latin typeface="Meiryo UI" panose="020B0604030504040204" pitchFamily="50" charset="-128"/>
                <a:ea typeface="Meiryo UI" panose="020B0604030504040204" pitchFamily="50" charset="-128"/>
              </a:rPr>
              <a:t>held</a:t>
            </a:r>
            <a:r>
              <a:rPr lang="ja-JP" altLang="en-US" sz="3200" b="1" dirty="0">
                <a:latin typeface="Meiryo UI" panose="020B0604030504040204" pitchFamily="50" charset="-128"/>
                <a:ea typeface="Meiryo UI" panose="020B0604030504040204" pitchFamily="50" charset="-128"/>
              </a:rPr>
              <a:t> </a:t>
            </a:r>
            <a:r>
              <a:rPr lang="en-US" altLang="ja-JP" sz="3200" b="1" dirty="0">
                <a:latin typeface="Meiryo UI" panose="020B0604030504040204" pitchFamily="50" charset="-128"/>
                <a:ea typeface="Meiryo UI" panose="020B0604030504040204" pitchFamily="50" charset="-128"/>
              </a:rPr>
              <a:t>in Nelson, BC, Canada on 20</a:t>
            </a:r>
            <a:r>
              <a:rPr lang="en-US" altLang="ja-JP" sz="3200" b="1" baseline="30000" dirty="0">
                <a:latin typeface="Meiryo UI" panose="020B0604030504040204" pitchFamily="50" charset="-128"/>
                <a:ea typeface="Meiryo UI" panose="020B0604030504040204" pitchFamily="50" charset="-128"/>
              </a:rPr>
              <a:t>th</a:t>
            </a:r>
            <a:r>
              <a:rPr lang="en-US" altLang="ja-JP" sz="3200" b="1" dirty="0">
                <a:latin typeface="Meiryo UI" panose="020B0604030504040204" pitchFamily="50" charset="-128"/>
                <a:ea typeface="Meiryo UI" panose="020B0604030504040204" pitchFamily="50" charset="-128"/>
              </a:rPr>
              <a:t> -25</a:t>
            </a:r>
            <a:r>
              <a:rPr lang="en-US" altLang="ja-JP" sz="3200" b="1" baseline="30000" dirty="0">
                <a:latin typeface="Meiryo UI" panose="020B0604030504040204" pitchFamily="50" charset="-128"/>
                <a:ea typeface="Meiryo UI" panose="020B0604030504040204" pitchFamily="50" charset="-128"/>
              </a:rPr>
              <a:t>th</a:t>
            </a:r>
            <a:r>
              <a:rPr lang="en-US" altLang="ja-JP" sz="3200" b="1" dirty="0">
                <a:latin typeface="Meiryo UI" panose="020B0604030504040204" pitchFamily="50" charset="-128"/>
                <a:ea typeface="Meiryo UI" panose="020B0604030504040204" pitchFamily="50" charset="-128"/>
              </a:rPr>
              <a:t> September 2026</a:t>
            </a:r>
            <a:endParaRPr kumimoji="1" lang="en-US" altLang="ja-JP" sz="3200" b="1" dirty="0">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5A1613C3-9747-723A-6572-31B0E8A073E0}"/>
              </a:ext>
            </a:extLst>
          </p:cNvPr>
          <p:cNvSpPr txBox="1"/>
          <p:nvPr/>
        </p:nvSpPr>
        <p:spPr>
          <a:xfrm>
            <a:off x="1364094" y="1680645"/>
            <a:ext cx="1923924" cy="830997"/>
          </a:xfrm>
          <a:prstGeom prst="rect">
            <a:avLst/>
          </a:prstGeom>
          <a:noFill/>
        </p:spPr>
        <p:txBody>
          <a:bodyPr wrap="none" rtlCol="0">
            <a:spAutoFit/>
          </a:bodyPr>
          <a:lstStyle/>
          <a:p>
            <a:pPr algn="ctr"/>
            <a:r>
              <a:rPr kumimoji="1" lang="en-US" altLang="ja-JP" sz="4800" dirty="0">
                <a:latin typeface="Meiryo UI" panose="020B0604030504040204" pitchFamily="50" charset="-128"/>
                <a:ea typeface="Meiryo UI" panose="020B0604030504040204" pitchFamily="50" charset="-128"/>
              </a:rPr>
              <a:t>ID:76</a:t>
            </a:r>
            <a:endParaRPr kumimoji="1" lang="ja-JP" altLang="en-US" sz="4800" dirty="0">
              <a:latin typeface="Meiryo UI" panose="020B0604030504040204" pitchFamily="50" charset="-128"/>
              <a:ea typeface="Meiryo UI" panose="020B0604030504040204" pitchFamily="50" charset="-128"/>
            </a:endParaRPr>
          </a:p>
        </p:txBody>
      </p:sp>
      <p:sp>
        <p:nvSpPr>
          <p:cNvPr id="11" name="テキスト ボックス 10">
            <a:extLst>
              <a:ext uri="{FF2B5EF4-FFF2-40B4-BE49-F238E27FC236}">
                <a16:creationId xmlns:a16="http://schemas.microsoft.com/office/drawing/2014/main" id="{16DE36CC-1933-128C-A64C-8FCB83BE47A8}"/>
              </a:ext>
            </a:extLst>
          </p:cNvPr>
          <p:cNvSpPr txBox="1"/>
          <p:nvPr/>
        </p:nvSpPr>
        <p:spPr>
          <a:xfrm>
            <a:off x="8543050" y="5985794"/>
            <a:ext cx="15840000" cy="2520000"/>
          </a:xfrm>
          <a:prstGeom prst="rect">
            <a:avLst/>
          </a:prstGeom>
          <a:noFill/>
        </p:spPr>
        <p:txBody>
          <a:bodyPr wrap="none" rtlCol="0" anchor="ctr" anchorCtr="0">
            <a:spAutoFit/>
          </a:bodyPr>
          <a:lstStyle/>
          <a:p>
            <a:pPr algn="ctr"/>
            <a:r>
              <a:rPr kumimoji="1" lang="en-US" altLang="ja-JP" sz="4800" u="sng" dirty="0">
                <a:latin typeface="Meiryo UI" panose="020B0604030504040204" pitchFamily="50" charset="-128"/>
                <a:ea typeface="Meiryo UI" panose="020B0604030504040204" pitchFamily="50" charset="-128"/>
              </a:rPr>
              <a:t>K. Shinto</a:t>
            </a:r>
            <a:r>
              <a:rPr kumimoji="1" lang="en-US" altLang="ja-JP" sz="4800" baseline="30000" dirty="0">
                <a:latin typeface="Meiryo UI" panose="020B0604030504040204" pitchFamily="50" charset="-128"/>
                <a:ea typeface="Meiryo UI" panose="020B0604030504040204" pitchFamily="50" charset="-128"/>
              </a:rPr>
              <a:t>A)</a:t>
            </a:r>
            <a:r>
              <a:rPr kumimoji="1" lang="en-US" altLang="ja-JP" sz="4800" dirty="0">
                <a:latin typeface="Meiryo UI" panose="020B0604030504040204" pitchFamily="50" charset="-128"/>
                <a:ea typeface="Meiryo UI" panose="020B0604030504040204" pitchFamily="50" charset="-128"/>
              </a:rPr>
              <a:t>, K. Ohkoshi</a:t>
            </a:r>
            <a:r>
              <a:rPr lang="en-US" altLang="ja-JP" sz="4800" baseline="30000" dirty="0">
                <a:latin typeface="Meiryo UI" panose="020B0604030504040204" pitchFamily="50" charset="-128"/>
                <a:ea typeface="Meiryo UI" panose="020B0604030504040204" pitchFamily="50" charset="-128"/>
              </a:rPr>
              <a:t>A)</a:t>
            </a:r>
            <a:r>
              <a:rPr kumimoji="1" lang="en-US" altLang="ja-JP" sz="4800" dirty="0">
                <a:latin typeface="Meiryo UI" panose="020B0604030504040204" pitchFamily="50" charset="-128"/>
                <a:ea typeface="Meiryo UI" panose="020B0604030504040204" pitchFamily="50" charset="-128"/>
              </a:rPr>
              <a:t>, T. Shibata</a:t>
            </a:r>
            <a:r>
              <a:rPr lang="en-US" altLang="ja-JP" sz="4800" baseline="30000" dirty="0">
                <a:latin typeface="Meiryo UI" panose="020B0604030504040204" pitchFamily="50" charset="-128"/>
                <a:ea typeface="Meiryo UI" panose="020B0604030504040204" pitchFamily="50" charset="-128"/>
              </a:rPr>
              <a:t>B)</a:t>
            </a:r>
            <a:r>
              <a:rPr kumimoji="1" lang="en-US" altLang="ja-JP" sz="4800" dirty="0">
                <a:latin typeface="Meiryo UI" panose="020B0604030504040204" pitchFamily="50" charset="-128"/>
                <a:ea typeface="Meiryo UI" panose="020B0604030504040204" pitchFamily="50" charset="-128"/>
              </a:rPr>
              <a:t>, K. Nanmo</a:t>
            </a:r>
            <a:r>
              <a:rPr lang="en-US" altLang="ja-JP" sz="4800" baseline="30000" dirty="0">
                <a:latin typeface="Meiryo UI" panose="020B0604030504040204" pitchFamily="50" charset="-128"/>
                <a:ea typeface="Meiryo UI" panose="020B0604030504040204" pitchFamily="50" charset="-128"/>
              </a:rPr>
              <a:t>B)</a:t>
            </a:r>
            <a:r>
              <a:rPr kumimoji="1" lang="en-US" altLang="ja-JP" sz="4800" dirty="0">
                <a:latin typeface="Meiryo UI" panose="020B0604030504040204" pitchFamily="50" charset="-128"/>
                <a:ea typeface="Meiryo UI" panose="020B0604030504040204" pitchFamily="50" charset="-128"/>
              </a:rPr>
              <a:t>, </a:t>
            </a:r>
            <a:br>
              <a:rPr kumimoji="1" lang="en-US" altLang="ja-JP" sz="4800" dirty="0">
                <a:latin typeface="Meiryo UI" panose="020B0604030504040204" pitchFamily="50" charset="-128"/>
                <a:ea typeface="Meiryo UI" panose="020B0604030504040204" pitchFamily="50" charset="-128"/>
              </a:rPr>
            </a:br>
            <a:r>
              <a:rPr kumimoji="1" lang="en-US" altLang="ja-JP" sz="4800" dirty="0">
                <a:latin typeface="Meiryo UI" panose="020B0604030504040204" pitchFamily="50" charset="-128"/>
                <a:ea typeface="Meiryo UI" panose="020B0604030504040204" pitchFamily="50" charset="-128"/>
              </a:rPr>
              <a:t>K. Tobita</a:t>
            </a:r>
            <a:r>
              <a:rPr lang="en-US" altLang="ja-JP" sz="4800" baseline="30000" dirty="0">
                <a:latin typeface="Meiryo UI" panose="020B0604030504040204" pitchFamily="50" charset="-128"/>
                <a:ea typeface="Meiryo UI" panose="020B0604030504040204" pitchFamily="50" charset="-128"/>
              </a:rPr>
              <a:t>C)</a:t>
            </a:r>
            <a:r>
              <a:rPr kumimoji="1" lang="en-US" altLang="ja-JP" sz="4800" dirty="0">
                <a:latin typeface="Meiryo UI" panose="020B0604030504040204" pitchFamily="50" charset="-128"/>
                <a:ea typeface="Meiryo UI" panose="020B0604030504040204" pitchFamily="50" charset="-128"/>
              </a:rPr>
              <a:t>, T. Sagawa</a:t>
            </a:r>
            <a:r>
              <a:rPr lang="en-US" altLang="ja-JP" sz="4800" baseline="30000" dirty="0">
                <a:latin typeface="Meiryo UI" panose="020B0604030504040204" pitchFamily="50" charset="-128"/>
                <a:ea typeface="Meiryo UI" panose="020B0604030504040204" pitchFamily="50" charset="-128"/>
              </a:rPr>
              <a:t>D)</a:t>
            </a:r>
            <a:r>
              <a:rPr kumimoji="1" lang="en-US" altLang="ja-JP" sz="4800" dirty="0">
                <a:latin typeface="Meiryo UI" panose="020B0604030504040204" pitchFamily="50" charset="-128"/>
                <a:ea typeface="Meiryo UI" panose="020B0604030504040204" pitchFamily="50" charset="-128"/>
              </a:rPr>
              <a:t>, K. Ikegami</a:t>
            </a:r>
            <a:r>
              <a:rPr lang="en-US" altLang="ja-JP" sz="4800" baseline="30000" dirty="0">
                <a:latin typeface="Meiryo UI" panose="020B0604030504040204" pitchFamily="50" charset="-128"/>
                <a:ea typeface="Meiryo UI" panose="020B0604030504040204" pitchFamily="50" charset="-128"/>
              </a:rPr>
              <a:t>B)</a:t>
            </a:r>
            <a:r>
              <a:rPr kumimoji="1" lang="en-US" altLang="ja-JP" sz="4800" dirty="0">
                <a:latin typeface="Meiryo UI" panose="020B0604030504040204" pitchFamily="50" charset="-128"/>
                <a:ea typeface="Meiryo UI" panose="020B0604030504040204" pitchFamily="50" charset="-128"/>
              </a:rPr>
              <a:t> and A. Ueno</a:t>
            </a:r>
            <a:r>
              <a:rPr lang="en-US" altLang="ja-JP" sz="4800" baseline="30000" dirty="0">
                <a:latin typeface="Meiryo UI" panose="020B0604030504040204" pitchFamily="50" charset="-128"/>
                <a:ea typeface="Meiryo UI" panose="020B0604030504040204" pitchFamily="50" charset="-128"/>
              </a:rPr>
              <a:t>A)</a:t>
            </a:r>
          </a:p>
          <a:p>
            <a:pPr algn="ctr"/>
            <a:r>
              <a:rPr lang="en-US" altLang="ja-JP" sz="4000" baseline="30000" dirty="0">
                <a:latin typeface="Meiryo UI" panose="020B0604030504040204" pitchFamily="50" charset="-128"/>
                <a:ea typeface="Meiryo UI" panose="020B0604030504040204" pitchFamily="50" charset="-128"/>
              </a:rPr>
              <a:t>A)</a:t>
            </a:r>
            <a:r>
              <a:rPr lang="en-US" altLang="ja-JP" sz="4000" dirty="0">
                <a:latin typeface="Meiryo UI" panose="020B0604030504040204" pitchFamily="50" charset="-128"/>
                <a:ea typeface="Meiryo UI" panose="020B0604030504040204" pitchFamily="50" charset="-128"/>
              </a:rPr>
              <a:t>J-PARC/JAEA, </a:t>
            </a:r>
            <a:r>
              <a:rPr lang="en-US" altLang="ja-JP" sz="4000" baseline="30000" dirty="0">
                <a:latin typeface="Meiryo UI" panose="020B0604030504040204" pitchFamily="50" charset="-128"/>
                <a:ea typeface="Meiryo UI" panose="020B0604030504040204" pitchFamily="50" charset="-128"/>
              </a:rPr>
              <a:t>B)</a:t>
            </a:r>
            <a:r>
              <a:rPr lang="en-US" altLang="ja-JP" sz="4000" dirty="0">
                <a:latin typeface="Meiryo UI" panose="020B0604030504040204" pitchFamily="50" charset="-128"/>
                <a:ea typeface="Meiryo UI" panose="020B0604030504040204" pitchFamily="50" charset="-128"/>
              </a:rPr>
              <a:t>J-PARC/KEK, </a:t>
            </a:r>
            <a:r>
              <a:rPr lang="en-US" altLang="ja-JP" sz="4000" baseline="30000" dirty="0">
                <a:latin typeface="Meiryo UI" panose="020B0604030504040204" pitchFamily="50" charset="-128"/>
                <a:ea typeface="Meiryo UI" panose="020B0604030504040204" pitchFamily="50" charset="-128"/>
              </a:rPr>
              <a:t>C)</a:t>
            </a:r>
            <a:r>
              <a:rPr lang="en-US" altLang="ja-JP" sz="4000" dirty="0">
                <a:latin typeface="Meiryo UI" panose="020B0604030504040204" pitchFamily="50" charset="-128"/>
                <a:ea typeface="Meiryo UI" panose="020B0604030504040204" pitchFamily="50" charset="-128"/>
              </a:rPr>
              <a:t>NECO Ltd., </a:t>
            </a:r>
            <a:r>
              <a:rPr lang="en-US" altLang="ja-JP" sz="4000" baseline="30000" dirty="0">
                <a:latin typeface="Meiryo UI" panose="020B0604030504040204" pitchFamily="50" charset="-128"/>
                <a:ea typeface="Meiryo UI" panose="020B0604030504040204" pitchFamily="50" charset="-128"/>
              </a:rPr>
              <a:t>D)</a:t>
            </a:r>
            <a:r>
              <a:rPr lang="en-US" altLang="ja-JP" sz="4000" dirty="0">
                <a:latin typeface="Meiryo UI" panose="020B0604030504040204" pitchFamily="50" charset="-128"/>
                <a:ea typeface="Meiryo UI" panose="020B0604030504040204" pitchFamily="50" charset="-128"/>
              </a:rPr>
              <a:t>NAT Corp.</a:t>
            </a:r>
            <a:endParaRPr kumimoji="1" lang="ja-JP" altLang="en-US" sz="3600" dirty="0">
              <a:latin typeface="Meiryo UI" panose="020B0604030504040204" pitchFamily="50" charset="-128"/>
              <a:ea typeface="Meiryo UI" panose="020B0604030504040204" pitchFamily="50" charset="-128"/>
            </a:endParaRPr>
          </a:p>
        </p:txBody>
      </p:sp>
      <p:sp>
        <p:nvSpPr>
          <p:cNvPr id="13" name="テキスト ボックス 12">
            <a:extLst>
              <a:ext uri="{FF2B5EF4-FFF2-40B4-BE49-F238E27FC236}">
                <a16:creationId xmlns:a16="http://schemas.microsoft.com/office/drawing/2014/main" id="{5FAAD8F0-1181-B22F-AD30-3A543A8FA6AE}"/>
              </a:ext>
            </a:extLst>
          </p:cNvPr>
          <p:cNvSpPr txBox="1"/>
          <p:nvPr/>
        </p:nvSpPr>
        <p:spPr>
          <a:xfrm>
            <a:off x="2067138" y="8513667"/>
            <a:ext cx="28800000" cy="5220000"/>
          </a:xfrm>
          <a:prstGeom prst="rect">
            <a:avLst/>
          </a:prstGeom>
          <a:noFill/>
        </p:spPr>
        <p:txBody>
          <a:bodyPr wrap="square" rtlCol="0" anchor="ctr" anchorCtr="0">
            <a:spAutoFit/>
          </a:bodyPr>
          <a:lstStyle/>
          <a:p>
            <a:pPr algn="ctr"/>
            <a:r>
              <a:rPr kumimoji="1" lang="en-US" altLang="ja-JP" sz="4000" b="1" dirty="0">
                <a:latin typeface="Meiryo UI" panose="020B0604030504040204" pitchFamily="50" charset="-128"/>
                <a:ea typeface="Meiryo UI" panose="020B0604030504040204" pitchFamily="50" charset="-128"/>
              </a:rPr>
              <a:t>Abstract</a:t>
            </a:r>
          </a:p>
          <a:p>
            <a:pPr algn="just" defTabSz="720000"/>
            <a:r>
              <a:rPr lang="en-GB" altLang="ja-JP" sz="4000" dirty="0"/>
              <a:t>	</a:t>
            </a:r>
            <a:r>
              <a:rPr lang="en-GB" altLang="ja-JP" sz="3600" dirty="0">
                <a:latin typeface="Meiryo UI" panose="020B0604030504040204" pitchFamily="50" charset="-128"/>
                <a:ea typeface="Meiryo UI" panose="020B0604030504040204" pitchFamily="50" charset="-128"/>
              </a:rPr>
              <a:t>It has been over a decade since J-PARC initiated negative hydrogen ion beam (H</a:t>
            </a:r>
            <a:r>
              <a:rPr lang="en-GB" altLang="ja-JP" sz="3600" baseline="30000" dirty="0">
                <a:latin typeface="Meiryo UI" panose="020B0604030504040204" pitchFamily="50" charset="-128"/>
                <a:ea typeface="Meiryo UI" panose="020B0604030504040204" pitchFamily="50" charset="-128"/>
              </a:rPr>
              <a:t>-</a:t>
            </a:r>
            <a:r>
              <a:rPr lang="en-GB" altLang="ja-JP" sz="3600" dirty="0">
                <a:latin typeface="Meiryo UI" panose="020B0604030504040204" pitchFamily="50" charset="-128"/>
                <a:ea typeface="Meiryo UI" panose="020B0604030504040204" pitchFamily="50" charset="-128"/>
              </a:rPr>
              <a:t> beam) supply from its high-intensity radiofrequency-driven (RF-driven) H</a:t>
            </a:r>
            <a:r>
              <a:rPr lang="en-GB" altLang="ja-JP" sz="3600" baseline="30000" dirty="0">
                <a:latin typeface="Meiryo UI" panose="020B0604030504040204" pitchFamily="50" charset="-128"/>
                <a:ea typeface="Meiryo UI" panose="020B0604030504040204" pitchFamily="50" charset="-128"/>
              </a:rPr>
              <a:t>-</a:t>
            </a:r>
            <a:r>
              <a:rPr lang="en-GB" altLang="ja-JP" sz="3600" dirty="0">
                <a:latin typeface="Meiryo UI" panose="020B0604030504040204" pitchFamily="50" charset="-128"/>
                <a:ea typeface="Meiryo UI" panose="020B0604030504040204" pitchFamily="50" charset="-128"/>
              </a:rPr>
              <a:t> ion source in the autumn of 2014. It is noteworthy that there have been virtually no major incidents to date, with only three instances of operational shutdowns and replacement work due to damage to the antenna coils. </a:t>
            </a:r>
            <a:r>
              <a:rPr lang="en-GB" altLang="ja-JP" sz="3600" b="1" dirty="0">
                <a:solidFill>
                  <a:srgbClr val="FF0000"/>
                </a:solidFill>
                <a:latin typeface="Meiryo UI" panose="020B0604030504040204" pitchFamily="50" charset="-128"/>
                <a:ea typeface="Meiryo UI" panose="020B0604030504040204" pitchFamily="50" charset="-128"/>
              </a:rPr>
              <a:t>The operation of the ion source equipped with the J-PARC-made antenna coil was initiated for J-PARC users in the autumn of 2025</a:t>
            </a:r>
            <a:r>
              <a:rPr lang="en-GB" altLang="ja-JP" sz="3600" dirty="0">
                <a:latin typeface="Meiryo UI" panose="020B0604030504040204" pitchFamily="50" charset="-128"/>
                <a:ea typeface="Meiryo UI" panose="020B0604030504040204" pitchFamily="50" charset="-128"/>
              </a:rPr>
              <a:t>. The ion source extracts the H</a:t>
            </a:r>
            <a:r>
              <a:rPr lang="en-GB" altLang="ja-JP" sz="3600" baseline="30000" dirty="0">
                <a:latin typeface="Meiryo UI" panose="020B0604030504040204" pitchFamily="50" charset="-128"/>
                <a:ea typeface="Meiryo UI" panose="020B0604030504040204" pitchFamily="50" charset="-128"/>
              </a:rPr>
              <a:t>-</a:t>
            </a:r>
            <a:r>
              <a:rPr lang="en-GB" altLang="ja-JP" sz="3600" dirty="0">
                <a:latin typeface="Meiryo UI" panose="020B0604030504040204" pitchFamily="50" charset="-128"/>
                <a:ea typeface="Meiryo UI" panose="020B0604030504040204" pitchFamily="50" charset="-128"/>
              </a:rPr>
              <a:t> beams with a beam current of 62.5 mA in order to fulfil the requirement of 50-mA H</a:t>
            </a:r>
            <a:r>
              <a:rPr lang="en-GB" altLang="ja-JP" sz="3600" baseline="30000" dirty="0">
                <a:latin typeface="Meiryo UI" panose="020B0604030504040204" pitchFamily="50" charset="-128"/>
                <a:ea typeface="Meiryo UI" panose="020B0604030504040204" pitchFamily="50" charset="-128"/>
              </a:rPr>
              <a:t>-</a:t>
            </a:r>
            <a:r>
              <a:rPr lang="en-GB" altLang="ja-JP" sz="3600" dirty="0">
                <a:latin typeface="Meiryo UI" panose="020B0604030504040204" pitchFamily="50" charset="-128"/>
                <a:ea typeface="Meiryo UI" panose="020B0604030504040204" pitchFamily="50" charset="-128"/>
              </a:rPr>
              <a:t> beam current at the end of the linac and a beam energy of 52.5 keV for appropriate injection into the RFQ. </a:t>
            </a:r>
            <a:r>
              <a:rPr lang="en-US" altLang="ja-JP" sz="3600" b="1" dirty="0">
                <a:solidFill>
                  <a:srgbClr val="FF0000"/>
                </a:solidFill>
                <a:latin typeface="Meiryo UI" panose="020B0604030504040204" pitchFamily="50" charset="-128"/>
                <a:ea typeface="Meiryo UI" panose="020B0604030504040204" pitchFamily="50" charset="-128"/>
              </a:rPr>
              <a:t>The ion source exhibited a noteworthy operational longevity, sustaining continuous operation for a cumulative duration of 4,597 hours from the autumn of 2025 to the summer of</a:t>
            </a:r>
            <a:r>
              <a:rPr lang="ja-JP" altLang="en-US" sz="3600" b="1" dirty="0">
                <a:solidFill>
                  <a:srgbClr val="FF0000"/>
                </a:solidFill>
                <a:latin typeface="Meiryo UI" panose="020B0604030504040204" pitchFamily="50" charset="-128"/>
                <a:ea typeface="Meiryo UI" panose="020B0604030504040204" pitchFamily="50" charset="-128"/>
              </a:rPr>
              <a:t>　</a:t>
            </a:r>
            <a:r>
              <a:rPr lang="en-US" altLang="ja-JP" sz="3600" b="1" dirty="0">
                <a:solidFill>
                  <a:srgbClr val="FF0000"/>
                </a:solidFill>
                <a:latin typeface="Meiryo UI" panose="020B0604030504040204" pitchFamily="50" charset="-128"/>
                <a:ea typeface="Meiryo UI" panose="020B0604030504040204" pitchFamily="50" charset="-128"/>
              </a:rPr>
              <a:t>2026, with no occurrences of substantial issues</a:t>
            </a:r>
            <a:r>
              <a:rPr lang="en-US" altLang="ja-JP" sz="3600" dirty="0">
                <a:latin typeface="Meiryo UI" panose="020B0604030504040204" pitchFamily="50" charset="-128"/>
                <a:ea typeface="Meiryo UI" panose="020B0604030504040204" pitchFamily="50" charset="-128"/>
              </a:rPr>
              <a:t>. </a:t>
            </a:r>
            <a:endParaRPr kumimoji="1" lang="ja-JP" altLang="en-US" sz="4000" dirty="0">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7681B4FF-04B3-E3E6-5B7D-0FADF1D4F29B}"/>
              </a:ext>
            </a:extLst>
          </p:cNvPr>
          <p:cNvSpPr txBox="1"/>
          <p:nvPr/>
        </p:nvSpPr>
        <p:spPr>
          <a:xfrm>
            <a:off x="8935701" y="14275726"/>
            <a:ext cx="15056751" cy="707886"/>
          </a:xfrm>
          <a:prstGeom prst="rect">
            <a:avLst/>
          </a:prstGeom>
          <a:noFill/>
        </p:spPr>
        <p:txBody>
          <a:bodyPr wrap="none" rtlCol="0" anchor="ctr" anchorCtr="0">
            <a:spAutoFit/>
          </a:bodyPr>
          <a:lstStyle/>
          <a:p>
            <a:pPr algn="ctr"/>
            <a:r>
              <a:rPr kumimoji="1" lang="en-US" altLang="ja-JP" sz="4000" b="1" dirty="0">
                <a:latin typeface="Meiryo UI" panose="020B0604030504040204" pitchFamily="50" charset="-128"/>
                <a:ea typeface="Meiryo UI" panose="020B0604030504040204" pitchFamily="50" charset="-128"/>
              </a:rPr>
              <a:t>J-PARC high-intensity RF-driven cesiated H</a:t>
            </a:r>
            <a:r>
              <a:rPr kumimoji="1" lang="en-US" altLang="ja-JP" sz="4000" b="1" baseline="30000" dirty="0">
                <a:latin typeface="Meiryo UI" panose="020B0604030504040204" pitchFamily="50" charset="-128"/>
                <a:ea typeface="Meiryo UI" panose="020B0604030504040204" pitchFamily="50" charset="-128"/>
              </a:rPr>
              <a:t>-</a:t>
            </a:r>
            <a:r>
              <a:rPr kumimoji="1" lang="en-US" altLang="ja-JP" sz="4000" b="1" dirty="0">
                <a:latin typeface="Meiryo UI" panose="020B0604030504040204" pitchFamily="50" charset="-128"/>
                <a:ea typeface="Meiryo UI" panose="020B0604030504040204" pitchFamily="50" charset="-128"/>
              </a:rPr>
              <a:t> ion source</a:t>
            </a:r>
            <a:endParaRPr kumimoji="1" lang="ja-JP" altLang="en-US" sz="4000" b="1" dirty="0">
              <a:latin typeface="Meiryo UI" panose="020B0604030504040204" pitchFamily="50" charset="-128"/>
              <a:ea typeface="Meiryo UI" panose="020B0604030504040204" pitchFamily="50" charset="-128"/>
            </a:endParaRPr>
          </a:p>
        </p:txBody>
      </p:sp>
      <p:pic>
        <p:nvPicPr>
          <p:cNvPr id="17" name="図 16">
            <a:extLst>
              <a:ext uri="{FF2B5EF4-FFF2-40B4-BE49-F238E27FC236}">
                <a16:creationId xmlns:a16="http://schemas.microsoft.com/office/drawing/2014/main" id="{20BF5FE2-98BC-6814-154D-5B6EC28C07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7182" y="15358363"/>
            <a:ext cx="8624186" cy="6151151"/>
          </a:xfrm>
          <a:prstGeom prst="rect">
            <a:avLst/>
          </a:prstGeom>
        </p:spPr>
      </p:pic>
      <p:sp>
        <p:nvSpPr>
          <p:cNvPr id="20" name="テキスト ボックス 19">
            <a:extLst>
              <a:ext uri="{FF2B5EF4-FFF2-40B4-BE49-F238E27FC236}">
                <a16:creationId xmlns:a16="http://schemas.microsoft.com/office/drawing/2014/main" id="{0F033541-EB90-9D1E-9CC6-FD39D4D63E55}"/>
              </a:ext>
            </a:extLst>
          </p:cNvPr>
          <p:cNvSpPr txBox="1"/>
          <p:nvPr/>
        </p:nvSpPr>
        <p:spPr>
          <a:xfrm>
            <a:off x="2301377" y="21494259"/>
            <a:ext cx="7543925" cy="830997"/>
          </a:xfrm>
          <a:prstGeom prst="rect">
            <a:avLst/>
          </a:prstGeom>
          <a:noFill/>
        </p:spPr>
        <p:txBody>
          <a:bodyPr wrap="none" rtlCol="0" anchor="ctr" anchorCtr="0">
            <a:spAutoFit/>
          </a:bodyPr>
          <a:lstStyle/>
          <a:p>
            <a:pPr algn="ctr"/>
            <a:r>
              <a:rPr kumimoji="1" lang="en-US" altLang="ja-JP" sz="2400" dirty="0">
                <a:latin typeface="Meiryo UI" panose="020B0604030504040204" pitchFamily="50" charset="-128"/>
                <a:ea typeface="Meiryo UI" panose="020B0604030504040204" pitchFamily="50" charset="-128"/>
              </a:rPr>
              <a:t>Figure 1:A 3-dimensional drawing of the J-PARC </a:t>
            </a:r>
            <a:br>
              <a:rPr kumimoji="1" lang="en-US" altLang="ja-JP" sz="2400" dirty="0">
                <a:latin typeface="Meiryo UI" panose="020B0604030504040204" pitchFamily="50" charset="-128"/>
                <a:ea typeface="Meiryo UI" panose="020B0604030504040204" pitchFamily="50" charset="-128"/>
              </a:rPr>
            </a:br>
            <a:r>
              <a:rPr kumimoji="1" lang="en-US" altLang="ja-JP" sz="2400" dirty="0">
                <a:latin typeface="Meiryo UI" panose="020B0604030504040204" pitchFamily="50" charset="-128"/>
                <a:ea typeface="Meiryo UI" panose="020B0604030504040204" pitchFamily="50" charset="-128"/>
              </a:rPr>
              <a:t>high-intensity RF-driven cesiated H</a:t>
            </a:r>
            <a:r>
              <a:rPr kumimoji="1" lang="en-US" altLang="ja-JP" sz="2400" baseline="30000" dirty="0">
                <a:latin typeface="Meiryo UI" panose="020B0604030504040204" pitchFamily="50" charset="-128"/>
                <a:ea typeface="Meiryo UI" panose="020B0604030504040204" pitchFamily="50" charset="-128"/>
              </a:rPr>
              <a:t>-</a:t>
            </a:r>
            <a:r>
              <a:rPr kumimoji="1" lang="en-US" altLang="ja-JP" sz="2400" dirty="0">
                <a:latin typeface="Meiryo UI" panose="020B0604030504040204" pitchFamily="50" charset="-128"/>
                <a:ea typeface="Meiryo UI" panose="020B0604030504040204" pitchFamily="50" charset="-128"/>
              </a:rPr>
              <a:t> ion source.</a:t>
            </a:r>
            <a:endParaRPr kumimoji="1" lang="ja-JP" altLang="en-US" sz="2400" dirty="0">
              <a:latin typeface="Meiryo UI" panose="020B0604030504040204" pitchFamily="50" charset="-128"/>
              <a:ea typeface="Meiryo UI" panose="020B0604030504040204" pitchFamily="50" charset="-128"/>
            </a:endParaRPr>
          </a:p>
        </p:txBody>
      </p:sp>
      <p:sp>
        <p:nvSpPr>
          <p:cNvPr id="29" name="テキスト ボックス 28">
            <a:extLst>
              <a:ext uri="{FF2B5EF4-FFF2-40B4-BE49-F238E27FC236}">
                <a16:creationId xmlns:a16="http://schemas.microsoft.com/office/drawing/2014/main" id="{C05498BE-13EB-2111-737F-ACADFBFDE844}"/>
              </a:ext>
            </a:extLst>
          </p:cNvPr>
          <p:cNvSpPr txBox="1"/>
          <p:nvPr/>
        </p:nvSpPr>
        <p:spPr>
          <a:xfrm>
            <a:off x="11935408" y="15362166"/>
            <a:ext cx="9064469" cy="461665"/>
          </a:xfrm>
          <a:prstGeom prst="rect">
            <a:avLst/>
          </a:prstGeom>
          <a:noFill/>
        </p:spPr>
        <p:txBody>
          <a:bodyPr wrap="none" rtlCol="0" anchor="ctr" anchorCtr="0">
            <a:spAutoFit/>
          </a:bodyPr>
          <a:lstStyle/>
          <a:p>
            <a:pPr algn="ctr"/>
            <a:r>
              <a:rPr kumimoji="1" lang="en-US" altLang="ja-JP" sz="2400" dirty="0">
                <a:latin typeface="Meiryo UI" panose="020B0604030504040204" pitchFamily="50" charset="-128"/>
                <a:ea typeface="Meiryo UI" panose="020B0604030504040204" pitchFamily="50" charset="-128"/>
              </a:rPr>
              <a:t>Table</a:t>
            </a:r>
            <a:r>
              <a:rPr lang="ja-JP" altLang="en-US" sz="2400" dirty="0">
                <a:latin typeface="Meiryo UI" panose="020B0604030504040204" pitchFamily="50" charset="-128"/>
                <a:ea typeface="Meiryo UI" panose="020B0604030504040204" pitchFamily="50" charset="-128"/>
              </a:rPr>
              <a:t> </a:t>
            </a:r>
            <a:r>
              <a:rPr lang="en-US" altLang="ja-JP" sz="2400" dirty="0">
                <a:latin typeface="Meiryo UI" panose="020B0604030504040204" pitchFamily="50" charset="-128"/>
                <a:ea typeface="Meiryo UI" panose="020B0604030504040204" pitchFamily="50" charset="-128"/>
              </a:rPr>
              <a:t>1</a:t>
            </a:r>
            <a:r>
              <a:rPr kumimoji="1" lang="en-US" altLang="ja-JP" sz="2400" dirty="0">
                <a:latin typeface="Meiryo UI" panose="020B0604030504040204" pitchFamily="50" charset="-128"/>
                <a:ea typeface="Meiryo UI" panose="020B0604030504040204" pitchFamily="50" charset="-128"/>
              </a:rPr>
              <a:t>: Specifications and parameters of the H</a:t>
            </a:r>
            <a:r>
              <a:rPr kumimoji="1" lang="en-US" altLang="ja-JP" sz="2400" baseline="30000" dirty="0">
                <a:latin typeface="Meiryo UI" panose="020B0604030504040204" pitchFamily="50" charset="-128"/>
                <a:ea typeface="Meiryo UI" panose="020B0604030504040204" pitchFamily="50" charset="-128"/>
              </a:rPr>
              <a:t>-</a:t>
            </a:r>
            <a:r>
              <a:rPr kumimoji="1" lang="en-US" altLang="ja-JP" sz="2400" dirty="0">
                <a:latin typeface="Meiryo UI" panose="020B0604030504040204" pitchFamily="50" charset="-128"/>
                <a:ea typeface="Meiryo UI" panose="020B0604030504040204" pitchFamily="50" charset="-128"/>
              </a:rPr>
              <a:t> ion source</a:t>
            </a:r>
            <a:endParaRPr kumimoji="1" lang="ja-JP" altLang="en-US" sz="2400" dirty="0">
              <a:latin typeface="Meiryo UI" panose="020B0604030504040204" pitchFamily="50" charset="-128"/>
              <a:ea typeface="Meiryo UI" panose="020B0604030504040204" pitchFamily="50" charset="-128"/>
            </a:endParaRPr>
          </a:p>
        </p:txBody>
      </p:sp>
      <p:sp>
        <p:nvSpPr>
          <p:cNvPr id="32" name="テキスト ボックス 31">
            <a:extLst>
              <a:ext uri="{FF2B5EF4-FFF2-40B4-BE49-F238E27FC236}">
                <a16:creationId xmlns:a16="http://schemas.microsoft.com/office/drawing/2014/main" id="{51F0360A-AF76-5812-ED07-B6220C066CC2}"/>
              </a:ext>
            </a:extLst>
          </p:cNvPr>
          <p:cNvSpPr txBox="1"/>
          <p:nvPr/>
        </p:nvSpPr>
        <p:spPr>
          <a:xfrm>
            <a:off x="2077112" y="25436112"/>
            <a:ext cx="28800000" cy="1323439"/>
          </a:xfrm>
          <a:prstGeom prst="rect">
            <a:avLst/>
          </a:prstGeom>
          <a:noFill/>
        </p:spPr>
        <p:txBody>
          <a:bodyPr wrap="square" rtlCol="0" anchor="ctr" anchorCtr="0">
            <a:spAutoFit/>
          </a:bodyPr>
          <a:lstStyle/>
          <a:p>
            <a:pPr algn="ctr"/>
            <a:r>
              <a:rPr kumimoji="1" lang="en-US" altLang="ja-JP" sz="4000" b="1" dirty="0">
                <a:latin typeface="Meiryo UI" panose="020B0604030504040204" pitchFamily="50" charset="-128"/>
                <a:ea typeface="Meiryo UI" panose="020B0604030504040204" pitchFamily="50" charset="-128"/>
              </a:rPr>
              <a:t>Status of the beam operation of the J-PARC H</a:t>
            </a:r>
            <a:r>
              <a:rPr kumimoji="1" lang="en-US" altLang="ja-JP" sz="4000" b="1" baseline="30000" dirty="0">
                <a:latin typeface="Meiryo UI" panose="020B0604030504040204" pitchFamily="50" charset="-128"/>
                <a:ea typeface="Meiryo UI" panose="020B0604030504040204" pitchFamily="50" charset="-128"/>
              </a:rPr>
              <a:t>-</a:t>
            </a:r>
            <a:r>
              <a:rPr kumimoji="1" lang="en-US" altLang="ja-JP" sz="4000" b="1" dirty="0">
                <a:latin typeface="Meiryo UI" panose="020B0604030504040204" pitchFamily="50" charset="-128"/>
                <a:ea typeface="Meiryo UI" panose="020B0604030504040204" pitchFamily="50" charset="-128"/>
              </a:rPr>
              <a:t> ion source during  the 2025/2026 campaign (Run#93), </a:t>
            </a:r>
            <a:br>
              <a:rPr kumimoji="1" lang="en-US" altLang="ja-JP" sz="4000" b="1" dirty="0">
                <a:latin typeface="Meiryo UI" panose="020B0604030504040204" pitchFamily="50" charset="-128"/>
                <a:ea typeface="Meiryo UI" panose="020B0604030504040204" pitchFamily="50" charset="-128"/>
              </a:rPr>
            </a:br>
            <a:r>
              <a:rPr kumimoji="1" lang="en-US" altLang="ja-JP" sz="4000" b="1" dirty="0">
                <a:latin typeface="Meiryo UI" panose="020B0604030504040204" pitchFamily="50" charset="-128"/>
                <a:ea typeface="Meiryo UI" panose="020B0604030504040204" pitchFamily="50" charset="-128"/>
              </a:rPr>
              <a:t>as well as operating history of the H</a:t>
            </a:r>
            <a:r>
              <a:rPr kumimoji="1" lang="en-US" altLang="ja-JP" sz="4000" b="1" baseline="30000" dirty="0">
                <a:latin typeface="Meiryo UI" panose="020B0604030504040204" pitchFamily="50" charset="-128"/>
                <a:ea typeface="Meiryo UI" panose="020B0604030504040204" pitchFamily="50" charset="-128"/>
              </a:rPr>
              <a:t>-</a:t>
            </a:r>
            <a:r>
              <a:rPr kumimoji="1" lang="en-US" altLang="ja-JP" sz="4000" b="1" dirty="0">
                <a:latin typeface="Meiryo UI" panose="020B0604030504040204" pitchFamily="50" charset="-128"/>
                <a:ea typeface="Meiryo UI" panose="020B0604030504040204" pitchFamily="50" charset="-128"/>
              </a:rPr>
              <a:t> ion source since the initiation of the RF-driven type</a:t>
            </a:r>
            <a:endParaRPr kumimoji="1" lang="ja-JP" altLang="en-US" sz="4000" b="1" dirty="0">
              <a:latin typeface="Meiryo UI" panose="020B0604030504040204" pitchFamily="50" charset="-128"/>
              <a:ea typeface="Meiryo UI" panose="020B0604030504040204" pitchFamily="50" charset="-128"/>
            </a:endParaRPr>
          </a:p>
        </p:txBody>
      </p:sp>
      <p:sp>
        <p:nvSpPr>
          <p:cNvPr id="39" name="テキスト ボックス 38">
            <a:extLst>
              <a:ext uri="{FF2B5EF4-FFF2-40B4-BE49-F238E27FC236}">
                <a16:creationId xmlns:a16="http://schemas.microsoft.com/office/drawing/2014/main" id="{81CB044D-FC06-5AAE-4E68-D16336811209}"/>
              </a:ext>
            </a:extLst>
          </p:cNvPr>
          <p:cNvSpPr txBox="1"/>
          <p:nvPr/>
        </p:nvSpPr>
        <p:spPr>
          <a:xfrm>
            <a:off x="2056503" y="40554039"/>
            <a:ext cx="28800000" cy="4093428"/>
          </a:xfrm>
          <a:prstGeom prst="rect">
            <a:avLst/>
          </a:prstGeom>
          <a:noFill/>
        </p:spPr>
        <p:txBody>
          <a:bodyPr wrap="square" rtlCol="0" anchor="ctr" anchorCtr="0">
            <a:spAutoFit/>
          </a:bodyPr>
          <a:lstStyle/>
          <a:p>
            <a:pPr algn="ctr"/>
            <a:r>
              <a:rPr kumimoji="1" lang="en-US" altLang="ja-JP" sz="4000" b="1" dirty="0">
                <a:latin typeface="Meiryo UI" panose="020B0604030504040204" pitchFamily="50" charset="-128"/>
                <a:ea typeface="Meiryo UI" panose="020B0604030504040204" pitchFamily="50" charset="-128"/>
              </a:rPr>
              <a:t>Summary and prospects</a:t>
            </a:r>
          </a:p>
          <a:p>
            <a:pPr algn="just" defTabSz="720000"/>
            <a:r>
              <a:rPr lang="en-US" altLang="ja-JP" sz="4000" dirty="0">
                <a:latin typeface="Meiryo UI" panose="020B0604030504040204" pitchFamily="50" charset="-128"/>
                <a:ea typeface="Meiryo UI" panose="020B0604030504040204" pitchFamily="50" charset="-128"/>
              </a:rPr>
              <a:t>	</a:t>
            </a:r>
            <a:r>
              <a:rPr lang="en-US" altLang="ja-JP" sz="3600" dirty="0">
                <a:latin typeface="Meiryo UI" panose="020B0604030504040204" pitchFamily="50" charset="-128"/>
                <a:ea typeface="Meiryo UI" panose="020B0604030504040204" pitchFamily="50" charset="-128"/>
              </a:rPr>
              <a:t>In the course of the 2025/2026 campaign (Run#93), </a:t>
            </a:r>
            <a:r>
              <a:rPr lang="en-US" altLang="ja-JP" sz="3600" b="1" dirty="0">
                <a:solidFill>
                  <a:srgbClr val="FF0000"/>
                </a:solidFill>
                <a:latin typeface="Meiryo UI" panose="020B0604030504040204" pitchFamily="50" charset="-128"/>
                <a:ea typeface="Meiryo UI" panose="020B0604030504040204" pitchFamily="50" charset="-128"/>
              </a:rPr>
              <a:t>the high-intensity RF-driven cesiated H</a:t>
            </a:r>
            <a:r>
              <a:rPr lang="en-US" altLang="ja-JP" sz="3600" b="1" baseline="30000" dirty="0">
                <a:solidFill>
                  <a:srgbClr val="FF0000"/>
                </a:solidFill>
                <a:latin typeface="Meiryo UI" panose="020B0604030504040204" pitchFamily="50" charset="-128"/>
                <a:ea typeface="Meiryo UI" panose="020B0604030504040204" pitchFamily="50" charset="-128"/>
              </a:rPr>
              <a:t>-</a:t>
            </a:r>
            <a:r>
              <a:rPr lang="en-US" altLang="ja-JP" sz="3600" b="1" dirty="0">
                <a:solidFill>
                  <a:srgbClr val="FF0000"/>
                </a:solidFill>
                <a:latin typeface="Meiryo UI" panose="020B0604030504040204" pitchFamily="50" charset="-128"/>
                <a:ea typeface="Meiryo UI" panose="020B0604030504040204" pitchFamily="50" charset="-128"/>
              </a:rPr>
              <a:t> ion source, equipped with the J-PARC-made antenna coil, was successfully completed for the first time</a:t>
            </a:r>
            <a:r>
              <a:rPr lang="en-US" altLang="ja-JP" sz="3600" dirty="0">
                <a:latin typeface="Meiryo UI" panose="020B0604030504040204" pitchFamily="50" charset="-128"/>
                <a:ea typeface="Meiryo UI" panose="020B0604030504040204" pitchFamily="50" charset="-128"/>
              </a:rPr>
              <a:t>. The J-PARC user operation was examined by a single ion source with the continuous operating time of 4,597 hours without any significant issues. </a:t>
            </a:r>
          </a:p>
          <a:p>
            <a:pPr algn="just" defTabSz="720000"/>
            <a:r>
              <a:rPr kumimoji="1" lang="en-US" altLang="ja-JP" sz="3600" dirty="0">
                <a:latin typeface="Meiryo UI" panose="020B0604030504040204" pitchFamily="50" charset="-128"/>
                <a:ea typeface="Meiryo UI" panose="020B0604030504040204" pitchFamily="50" charset="-128"/>
              </a:rPr>
              <a:t>	It has been determined that </a:t>
            </a:r>
            <a:r>
              <a:rPr kumimoji="1" lang="en-US" altLang="ja-JP" sz="3600" b="1" dirty="0">
                <a:solidFill>
                  <a:srgbClr val="FF0000"/>
                </a:solidFill>
                <a:latin typeface="Meiryo UI" panose="020B0604030504040204" pitchFamily="50" charset="-128"/>
                <a:ea typeface="Meiryo UI" panose="020B0604030504040204" pitchFamily="50" charset="-128"/>
              </a:rPr>
              <a:t>the internal antenna coil exhibited no serious deterioration following its deployment</a:t>
            </a:r>
            <a:r>
              <a:rPr lang="en-US" altLang="ja-JP" sz="3600" dirty="0">
                <a:latin typeface="Meiryo UI" panose="020B0604030504040204" pitchFamily="50" charset="-128"/>
                <a:ea typeface="Meiryo UI" panose="020B0604030504040204" pitchFamily="50" charset="-128"/>
              </a:rPr>
              <a:t>. We have therefore begun </a:t>
            </a:r>
            <a:r>
              <a:rPr lang="en-US" altLang="ja-JP" sz="3600" b="1" dirty="0">
                <a:solidFill>
                  <a:srgbClr val="FF0000"/>
                </a:solidFill>
                <a:latin typeface="Meiryo UI" panose="020B0604030504040204" pitchFamily="50" charset="-128"/>
                <a:ea typeface="Meiryo UI" panose="020B0604030504040204" pitchFamily="50" charset="-128"/>
              </a:rPr>
              <a:t>investigations into the operation of an ion source utilizing an internal antenna coil over a period of several years</a:t>
            </a:r>
            <a:r>
              <a:rPr lang="en-US" altLang="ja-JP" sz="3600" dirty="0">
                <a:latin typeface="Meiryo UI" panose="020B0604030504040204" pitchFamily="50" charset="-128"/>
                <a:ea typeface="Meiryo UI" panose="020B0604030504040204" pitchFamily="50" charset="-128"/>
              </a:rPr>
              <a:t>, and we plan to carry out various tests on an offline ion source test stand in the future. </a:t>
            </a:r>
            <a:endParaRPr kumimoji="1" lang="en-US" altLang="ja-JP" sz="3600" dirty="0">
              <a:latin typeface="Meiryo UI" panose="020B0604030504040204" pitchFamily="50" charset="-128"/>
              <a:ea typeface="Meiryo UI" panose="020B0604030504040204" pitchFamily="50" charset="-128"/>
            </a:endParaRPr>
          </a:p>
        </p:txBody>
      </p:sp>
      <p:pic>
        <p:nvPicPr>
          <p:cNvPr id="7" name="図 6">
            <a:extLst>
              <a:ext uri="{FF2B5EF4-FFF2-40B4-BE49-F238E27FC236}">
                <a16:creationId xmlns:a16="http://schemas.microsoft.com/office/drawing/2014/main" id="{94E03937-7882-DFD9-BD2F-CFC5F30607AE}"/>
              </a:ext>
            </a:extLst>
          </p:cNvPr>
          <p:cNvPicPr>
            <a:picLocks noChangeAspect="1"/>
          </p:cNvPicPr>
          <p:nvPr/>
        </p:nvPicPr>
        <p:blipFill>
          <a:blip r:embed="rId4"/>
          <a:stretch>
            <a:fillRect/>
          </a:stretch>
        </p:blipFill>
        <p:spPr>
          <a:xfrm>
            <a:off x="22532034" y="15713621"/>
            <a:ext cx="8920976" cy="5352585"/>
          </a:xfrm>
          <a:prstGeom prst="rect">
            <a:avLst/>
          </a:prstGeom>
        </p:spPr>
      </p:pic>
      <p:graphicFrame>
        <p:nvGraphicFramePr>
          <p:cNvPr id="12" name="表 11">
            <a:extLst>
              <a:ext uri="{FF2B5EF4-FFF2-40B4-BE49-F238E27FC236}">
                <a16:creationId xmlns:a16="http://schemas.microsoft.com/office/drawing/2014/main" id="{BEF35CCC-7F1F-E7FF-508E-588862180570}"/>
              </a:ext>
            </a:extLst>
          </p:cNvPr>
          <p:cNvGraphicFramePr>
            <a:graphicFrameLocks noGrp="1"/>
          </p:cNvGraphicFramePr>
          <p:nvPr>
            <p:extLst>
              <p:ext uri="{D42A27DB-BD31-4B8C-83A1-F6EECF244321}">
                <p14:modId xmlns:p14="http://schemas.microsoft.com/office/powerpoint/2010/main" val="3119529332"/>
              </p:ext>
            </p:extLst>
          </p:nvPr>
        </p:nvGraphicFramePr>
        <p:xfrm>
          <a:off x="10680796" y="15976676"/>
          <a:ext cx="11601450" cy="5926545"/>
        </p:xfrm>
        <a:graphic>
          <a:graphicData uri="http://schemas.openxmlformats.org/drawingml/2006/table">
            <a:tbl>
              <a:tblPr firstRow="1" bandRow="1">
                <a:tableStyleId>{5C22544A-7EE6-4342-B048-85BDC9FD1C3A}</a:tableStyleId>
              </a:tblPr>
              <a:tblGrid>
                <a:gridCol w="1600200">
                  <a:extLst>
                    <a:ext uri="{9D8B030D-6E8A-4147-A177-3AD203B41FA5}">
                      <a16:colId xmlns:a16="http://schemas.microsoft.com/office/drawing/2014/main" val="786140045"/>
                    </a:ext>
                  </a:extLst>
                </a:gridCol>
                <a:gridCol w="1184476">
                  <a:extLst>
                    <a:ext uri="{9D8B030D-6E8A-4147-A177-3AD203B41FA5}">
                      <a16:colId xmlns:a16="http://schemas.microsoft.com/office/drawing/2014/main" val="1515732547"/>
                    </a:ext>
                  </a:extLst>
                </a:gridCol>
                <a:gridCol w="1945978">
                  <a:extLst>
                    <a:ext uri="{9D8B030D-6E8A-4147-A177-3AD203B41FA5}">
                      <a16:colId xmlns:a16="http://schemas.microsoft.com/office/drawing/2014/main" val="5031782"/>
                    </a:ext>
                  </a:extLst>
                </a:gridCol>
                <a:gridCol w="3435398">
                  <a:extLst>
                    <a:ext uri="{9D8B030D-6E8A-4147-A177-3AD203B41FA5}">
                      <a16:colId xmlns:a16="http://schemas.microsoft.com/office/drawing/2014/main" val="1711069480"/>
                    </a:ext>
                  </a:extLst>
                </a:gridCol>
                <a:gridCol w="3435398">
                  <a:extLst>
                    <a:ext uri="{9D8B030D-6E8A-4147-A177-3AD203B41FA5}">
                      <a16:colId xmlns:a16="http://schemas.microsoft.com/office/drawing/2014/main" val="4271002396"/>
                    </a:ext>
                  </a:extLst>
                </a:gridCol>
              </a:tblGrid>
              <a:tr h="1044543">
                <a:tc gridSpan="3">
                  <a:txBody>
                    <a:bodyPr/>
                    <a:lstStyle/>
                    <a:p>
                      <a:r>
                        <a:rPr kumimoji="1" lang="en-US" altLang="ja-JP" sz="2800" dirty="0">
                          <a:latin typeface="Meiryo UI" panose="020B0604030504040204" pitchFamily="50" charset="-128"/>
                          <a:ea typeface="Meiryo UI" panose="020B0604030504040204" pitchFamily="50" charset="-128"/>
                        </a:rPr>
                        <a:t>Specifications and parameters</a:t>
                      </a:r>
                      <a:endParaRPr kumimoji="1" lang="ja-JP" altLang="en-US" sz="2800" dirty="0">
                        <a:latin typeface="Meiryo UI" panose="020B0604030504040204" pitchFamily="50" charset="-128"/>
                        <a:ea typeface="Meiryo UI" panose="020B0604030504040204" pitchFamily="50" charset="-128"/>
                      </a:endParaRPr>
                    </a:p>
                  </a:txBody>
                  <a:tcPr anchor="ctr"/>
                </a:tc>
                <a:tc hMerge="1">
                  <a:txBody>
                    <a:bodyPr/>
                    <a:lstStyle/>
                    <a:p>
                      <a:endParaRPr kumimoji="1" lang="ja-JP" altLang="en-US"/>
                    </a:p>
                  </a:txBody>
                  <a:tcPr/>
                </a:tc>
                <a:tc hMerge="1">
                  <a:txBody>
                    <a:bodyPr/>
                    <a:lstStyle/>
                    <a:p>
                      <a:endParaRPr kumimoji="1" lang="ja-JP" altLang="en-US"/>
                    </a:p>
                  </a:txBody>
                  <a:tcPr/>
                </a:tc>
                <a:tc>
                  <a:txBody>
                    <a:bodyPr/>
                    <a:lstStyle/>
                    <a:p>
                      <a:pPr algn="ctr"/>
                      <a:r>
                        <a:rPr kumimoji="1" lang="en-US" altLang="ja-JP" sz="2800" dirty="0">
                          <a:latin typeface="Meiryo UI" panose="020B0604030504040204" pitchFamily="50" charset="-128"/>
                          <a:ea typeface="Meiryo UI" panose="020B0604030504040204" pitchFamily="50" charset="-128"/>
                        </a:rPr>
                        <a:t>For J-PARC </a:t>
                      </a:r>
                      <a:br>
                        <a:rPr kumimoji="1" lang="en-US" altLang="ja-JP" sz="2800" dirty="0">
                          <a:latin typeface="Meiryo UI" panose="020B0604030504040204" pitchFamily="50" charset="-128"/>
                          <a:ea typeface="Meiryo UI" panose="020B0604030504040204" pitchFamily="50" charset="-128"/>
                        </a:rPr>
                      </a:br>
                      <a:r>
                        <a:rPr kumimoji="1" lang="en-US" altLang="ja-JP" sz="2800" dirty="0">
                          <a:latin typeface="Meiryo UI" panose="020B0604030504040204" pitchFamily="50" charset="-128"/>
                          <a:ea typeface="Meiryo UI" panose="020B0604030504040204" pitchFamily="50" charset="-128"/>
                        </a:rPr>
                        <a:t>user operation</a:t>
                      </a:r>
                      <a:endParaRPr kumimoji="1" lang="ja-JP" altLang="en-US" sz="2800" dirty="0">
                        <a:latin typeface="Meiryo UI" panose="020B0604030504040204" pitchFamily="50" charset="-128"/>
                        <a:ea typeface="Meiryo UI" panose="020B0604030504040204" pitchFamily="50" charset="-128"/>
                      </a:endParaRPr>
                    </a:p>
                  </a:txBody>
                  <a:tcPr anchor="ctr"/>
                </a:tc>
                <a:tc>
                  <a:txBody>
                    <a:bodyPr/>
                    <a:lstStyle/>
                    <a:p>
                      <a:pPr algn="ctr"/>
                      <a:r>
                        <a:rPr kumimoji="1" lang="en-US" altLang="ja-JP" sz="2800" dirty="0">
                          <a:latin typeface="Meiryo UI" panose="020B0604030504040204" pitchFamily="50" charset="-128"/>
                          <a:ea typeface="Meiryo UI" panose="020B0604030504040204" pitchFamily="50" charset="-128"/>
                        </a:rPr>
                        <a:t>For Accelerator beam study</a:t>
                      </a:r>
                      <a:endParaRPr kumimoji="1" lang="ja-JP" altLang="en-US" sz="280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145948665"/>
                  </a:ext>
                </a:extLst>
              </a:tr>
              <a:tr h="562446">
                <a:tc gridSpan="3">
                  <a:txBody>
                    <a:bodyPr/>
                    <a:lstStyle/>
                    <a:p>
                      <a:r>
                        <a:rPr kumimoji="1" lang="en-US" altLang="ja-JP" sz="2800" dirty="0">
                          <a:latin typeface="Meiryo UI" panose="020B0604030504040204" pitchFamily="50" charset="-128"/>
                          <a:ea typeface="Meiryo UI" panose="020B0604030504040204" pitchFamily="50" charset="-128"/>
                        </a:rPr>
                        <a:t>Input RF power</a:t>
                      </a:r>
                      <a:endParaRPr kumimoji="1" lang="ja-JP" altLang="en-US" sz="2800" dirty="0">
                        <a:latin typeface="Meiryo UI" panose="020B0604030504040204" pitchFamily="50" charset="-128"/>
                        <a:ea typeface="Meiryo UI" panose="020B0604030504040204" pitchFamily="50" charset="-128"/>
                      </a:endParaRPr>
                    </a:p>
                  </a:txBody>
                  <a:tcPr anchor="ctr"/>
                </a:tc>
                <a:tc hMerge="1">
                  <a:txBody>
                    <a:bodyPr/>
                    <a:lstStyle/>
                    <a:p>
                      <a:endParaRPr kumimoji="1" lang="ja-JP" altLang="en-US"/>
                    </a:p>
                  </a:txBody>
                  <a:tcPr/>
                </a:tc>
                <a:tc hMerge="1">
                  <a:txBody>
                    <a:bodyPr/>
                    <a:lstStyle/>
                    <a:p>
                      <a:endParaRPr kumimoji="1" lang="ja-JP" altLang="en-US"/>
                    </a:p>
                  </a:txBody>
                  <a:tcPr/>
                </a:tc>
                <a:tc>
                  <a:txBody>
                    <a:bodyPr/>
                    <a:lstStyle/>
                    <a:p>
                      <a:pPr algn="ctr"/>
                      <a:r>
                        <a:rPr kumimoji="1" lang="en-US" altLang="ja-JP" sz="2800" b="1" dirty="0">
                          <a:solidFill>
                            <a:srgbClr val="FF0000"/>
                          </a:solidFill>
                          <a:latin typeface="Meiryo UI" panose="020B0604030504040204" pitchFamily="50" charset="-128"/>
                          <a:ea typeface="Meiryo UI" panose="020B0604030504040204" pitchFamily="50" charset="-128"/>
                        </a:rPr>
                        <a:t>28 kW</a:t>
                      </a:r>
                      <a:endParaRPr kumimoji="1" lang="ja-JP" altLang="en-US" sz="2800" b="1" dirty="0">
                        <a:solidFill>
                          <a:srgbClr val="FF0000"/>
                        </a:solidFill>
                        <a:latin typeface="Meiryo UI" panose="020B0604030504040204" pitchFamily="50" charset="-128"/>
                        <a:ea typeface="Meiryo UI" panose="020B0604030504040204" pitchFamily="50" charset="-128"/>
                      </a:endParaRPr>
                    </a:p>
                  </a:txBody>
                  <a:tcPr anchor="ctr"/>
                </a:tc>
                <a:tc>
                  <a:txBody>
                    <a:bodyPr/>
                    <a:lstStyle/>
                    <a:p>
                      <a:pPr algn="ctr"/>
                      <a:r>
                        <a:rPr kumimoji="1" lang="en-US" altLang="ja-JP" sz="2800" b="1" dirty="0">
                          <a:solidFill>
                            <a:srgbClr val="FF0000"/>
                          </a:solidFill>
                          <a:latin typeface="Meiryo UI" panose="020B0604030504040204" pitchFamily="50" charset="-128"/>
                          <a:ea typeface="Meiryo UI" panose="020B0604030504040204" pitchFamily="50" charset="-128"/>
                        </a:rPr>
                        <a:t>31 kW</a:t>
                      </a:r>
                      <a:endParaRPr kumimoji="1" lang="ja-JP" altLang="en-US" sz="2800" b="1" dirty="0">
                        <a:solidFill>
                          <a:srgbClr val="FF0000"/>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2725386296"/>
                  </a:ext>
                </a:extLst>
              </a:tr>
              <a:tr h="562446">
                <a:tc gridSpan="3">
                  <a:txBody>
                    <a:bodyPr/>
                    <a:lstStyle/>
                    <a:p>
                      <a:r>
                        <a:rPr kumimoji="1" lang="en-US" altLang="ja-JP" sz="2800" dirty="0">
                          <a:latin typeface="Meiryo UI" panose="020B0604030504040204" pitchFamily="50" charset="-128"/>
                          <a:ea typeface="Meiryo UI" panose="020B0604030504040204" pitchFamily="50" charset="-128"/>
                        </a:rPr>
                        <a:t>H</a:t>
                      </a:r>
                      <a:r>
                        <a:rPr kumimoji="1" lang="en-US" altLang="ja-JP" sz="2800" baseline="-25000" dirty="0">
                          <a:latin typeface="Meiryo UI" panose="020B0604030504040204" pitchFamily="50" charset="-128"/>
                          <a:ea typeface="Meiryo UI" panose="020B0604030504040204" pitchFamily="50" charset="-128"/>
                        </a:rPr>
                        <a:t>2</a:t>
                      </a:r>
                      <a:r>
                        <a:rPr kumimoji="1" lang="en-US" altLang="ja-JP" sz="2800" dirty="0">
                          <a:latin typeface="Meiryo UI" panose="020B0604030504040204" pitchFamily="50" charset="-128"/>
                          <a:ea typeface="Meiryo UI" panose="020B0604030504040204" pitchFamily="50" charset="-128"/>
                        </a:rPr>
                        <a:t> gas flow rate</a:t>
                      </a:r>
                      <a:endParaRPr kumimoji="1" lang="ja-JP" altLang="en-US" sz="2800" dirty="0">
                        <a:latin typeface="Meiryo UI" panose="020B0604030504040204" pitchFamily="50" charset="-128"/>
                        <a:ea typeface="Meiryo UI" panose="020B0604030504040204" pitchFamily="50" charset="-128"/>
                      </a:endParaRPr>
                    </a:p>
                  </a:txBody>
                  <a:tcPr anchor="ctr"/>
                </a:tc>
                <a:tc hMerge="1">
                  <a:txBody>
                    <a:bodyPr/>
                    <a:lstStyle/>
                    <a:p>
                      <a:endParaRPr kumimoji="1" lang="ja-JP" altLang="en-US"/>
                    </a:p>
                  </a:txBody>
                  <a:tcPr/>
                </a:tc>
                <a:tc hMerge="1">
                  <a:txBody>
                    <a:bodyPr/>
                    <a:lstStyle/>
                    <a:p>
                      <a:endParaRPr kumimoji="1" lang="ja-JP" altLang="en-US"/>
                    </a:p>
                  </a:txBody>
                  <a:tcPr/>
                </a:tc>
                <a:tc>
                  <a:txBody>
                    <a:bodyPr/>
                    <a:lstStyle/>
                    <a:p>
                      <a:pPr algn="ctr"/>
                      <a:r>
                        <a:rPr kumimoji="1" lang="en-US" altLang="ja-JP" sz="2800" dirty="0">
                          <a:latin typeface="Meiryo UI" panose="020B0604030504040204" pitchFamily="50" charset="-128"/>
                          <a:ea typeface="Meiryo UI" panose="020B0604030504040204" pitchFamily="50" charset="-128"/>
                        </a:rPr>
                        <a:t>21.0 sccm</a:t>
                      </a:r>
                      <a:endParaRPr kumimoji="1" lang="ja-JP" altLang="en-US" sz="2800" dirty="0">
                        <a:latin typeface="Meiryo UI" panose="020B0604030504040204" pitchFamily="50" charset="-128"/>
                        <a:ea typeface="Meiryo UI" panose="020B0604030504040204" pitchFamily="50" charset="-128"/>
                      </a:endParaRPr>
                    </a:p>
                  </a:txBody>
                  <a:tcPr anchor="ctr"/>
                </a:tc>
                <a:tc>
                  <a:txBody>
                    <a:bodyPr/>
                    <a:lstStyle/>
                    <a:p>
                      <a:pPr algn="ctr"/>
                      <a:r>
                        <a:rPr kumimoji="1" lang="en-US" altLang="ja-JP" sz="2800" dirty="0">
                          <a:latin typeface="Meiryo UI" panose="020B0604030504040204" pitchFamily="50" charset="-128"/>
                          <a:ea typeface="Meiryo UI" panose="020B0604030504040204" pitchFamily="50" charset="-128"/>
                        </a:rPr>
                        <a:t>21.0 sccm</a:t>
                      </a:r>
                      <a:endParaRPr kumimoji="1" lang="ja-JP" altLang="en-US" sz="280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2753881107"/>
                  </a:ext>
                </a:extLst>
              </a:tr>
              <a:tr h="562446">
                <a:tc rowSpan="3">
                  <a:txBody>
                    <a:bodyPr/>
                    <a:lstStyle/>
                    <a:p>
                      <a:r>
                        <a:rPr kumimoji="1" lang="en-US" altLang="ja-JP" sz="2800" dirty="0">
                          <a:latin typeface="Meiryo UI" panose="020B0604030504040204" pitchFamily="50" charset="-128"/>
                          <a:ea typeface="Meiryo UI" panose="020B0604030504040204" pitchFamily="50" charset="-128"/>
                        </a:rPr>
                        <a:t>Applied voltage</a:t>
                      </a:r>
                      <a:endParaRPr kumimoji="1" lang="ja-JP" altLang="en-US" sz="2800" dirty="0">
                        <a:latin typeface="Meiryo UI" panose="020B0604030504040204" pitchFamily="50" charset="-128"/>
                        <a:ea typeface="Meiryo UI" panose="020B0604030504040204" pitchFamily="50" charset="-128"/>
                      </a:endParaRPr>
                    </a:p>
                  </a:txBody>
                  <a:tcPr anchor="ctr"/>
                </a:tc>
                <a:tc gridSpan="2">
                  <a:txBody>
                    <a:bodyPr/>
                    <a:lstStyle/>
                    <a:p>
                      <a:r>
                        <a:rPr kumimoji="1" lang="en-US" altLang="ja-JP" sz="2800" dirty="0">
                          <a:latin typeface="Meiryo UI" panose="020B0604030504040204" pitchFamily="50" charset="-128"/>
                          <a:ea typeface="Meiryo UI" panose="020B0604030504040204" pitchFamily="50" charset="-128"/>
                        </a:rPr>
                        <a:t>PE-EE (</a:t>
                      </a:r>
                      <a:r>
                        <a:rPr kumimoji="1" lang="en-US" altLang="ja-JP" sz="2800" dirty="0" err="1">
                          <a:latin typeface="Meiryo UI" panose="020B0604030504040204" pitchFamily="50" charset="-128"/>
                          <a:ea typeface="Meiryo UI" panose="020B0604030504040204" pitchFamily="50" charset="-128"/>
                        </a:rPr>
                        <a:t>V</a:t>
                      </a:r>
                      <a:r>
                        <a:rPr kumimoji="1" lang="en-US" altLang="ja-JP" sz="2800" baseline="-25000" dirty="0" err="1">
                          <a:latin typeface="Meiryo UI" panose="020B0604030504040204" pitchFamily="50" charset="-128"/>
                          <a:ea typeface="Meiryo UI" panose="020B0604030504040204" pitchFamily="50" charset="-128"/>
                        </a:rPr>
                        <a:t>ext</a:t>
                      </a:r>
                      <a:r>
                        <a:rPr kumimoji="1" lang="en-US" altLang="ja-JP" sz="2800" dirty="0">
                          <a:latin typeface="Meiryo UI" panose="020B0604030504040204" pitchFamily="50" charset="-128"/>
                          <a:ea typeface="Meiryo UI" panose="020B0604030504040204" pitchFamily="50" charset="-128"/>
                        </a:rPr>
                        <a:t>)</a:t>
                      </a:r>
                      <a:endParaRPr kumimoji="1" lang="ja-JP" altLang="en-US" sz="2800" dirty="0">
                        <a:latin typeface="Meiryo UI" panose="020B0604030504040204" pitchFamily="50" charset="-128"/>
                        <a:ea typeface="Meiryo UI" panose="020B0604030504040204" pitchFamily="50" charset="-128"/>
                      </a:endParaRPr>
                    </a:p>
                  </a:txBody>
                  <a:tcPr anchor="ctr"/>
                </a:tc>
                <a:tc hMerge="1">
                  <a:txBody>
                    <a:bodyPr/>
                    <a:lstStyle/>
                    <a:p>
                      <a:r>
                        <a:rPr kumimoji="1" lang="en-US" altLang="ja-JP" sz="2800" dirty="0">
                          <a:latin typeface="Meiryo UI" panose="020B0604030504040204" pitchFamily="50" charset="-128"/>
                          <a:ea typeface="Meiryo UI" panose="020B0604030504040204" pitchFamily="50" charset="-128"/>
                        </a:rPr>
                        <a:t>PE-EE</a:t>
                      </a:r>
                      <a:endParaRPr kumimoji="1" lang="ja-JP" altLang="en-US" sz="2800" dirty="0">
                        <a:latin typeface="Meiryo UI" panose="020B0604030504040204" pitchFamily="50" charset="-128"/>
                        <a:ea typeface="Meiryo UI" panose="020B0604030504040204" pitchFamily="50" charset="-128"/>
                      </a:endParaRPr>
                    </a:p>
                  </a:txBody>
                  <a:tcPr anchor="ctr"/>
                </a:tc>
                <a:tc>
                  <a:txBody>
                    <a:bodyPr/>
                    <a:lstStyle/>
                    <a:p>
                      <a:pPr algn="ctr"/>
                      <a:r>
                        <a:rPr kumimoji="1" lang="en-US" altLang="ja-JP" sz="2800" dirty="0">
                          <a:latin typeface="Meiryo UI" panose="020B0604030504040204" pitchFamily="50" charset="-128"/>
                          <a:ea typeface="Meiryo UI" panose="020B0604030504040204" pitchFamily="50" charset="-128"/>
                        </a:rPr>
                        <a:t>10.3 kV</a:t>
                      </a:r>
                      <a:endParaRPr kumimoji="1" lang="ja-JP" altLang="en-US" sz="2800" dirty="0">
                        <a:latin typeface="Meiryo UI" panose="020B0604030504040204" pitchFamily="50" charset="-128"/>
                        <a:ea typeface="Meiryo UI" panose="020B0604030504040204" pitchFamily="50" charset="-128"/>
                      </a:endParaRPr>
                    </a:p>
                  </a:txBody>
                  <a:tcPr anchor="ctr"/>
                </a:tc>
                <a:tc>
                  <a:txBody>
                    <a:bodyPr/>
                    <a:lstStyle/>
                    <a:p>
                      <a:pPr algn="ctr"/>
                      <a:r>
                        <a:rPr kumimoji="1" lang="en-US" altLang="ja-JP" sz="2800" dirty="0">
                          <a:latin typeface="Meiryo UI" panose="020B0604030504040204" pitchFamily="50" charset="-128"/>
                          <a:ea typeface="Meiryo UI" panose="020B0604030504040204" pitchFamily="50" charset="-128"/>
                        </a:rPr>
                        <a:t>11.2 kV</a:t>
                      </a:r>
                      <a:endParaRPr kumimoji="1" lang="ja-JP" altLang="en-US" sz="280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083504556"/>
                  </a:ext>
                </a:extLst>
              </a:tr>
              <a:tr h="562446">
                <a:tc vMerge="1">
                  <a:txBody>
                    <a:bodyPr/>
                    <a:lstStyle/>
                    <a:p>
                      <a:endParaRPr kumimoji="1" lang="ja-JP" altLang="en-US" sz="3600" dirty="0">
                        <a:latin typeface="Meiryo UI" panose="020B0604030504040204" pitchFamily="50" charset="-128"/>
                        <a:ea typeface="Meiryo UI" panose="020B0604030504040204" pitchFamily="50" charset="-128"/>
                      </a:endParaRPr>
                    </a:p>
                  </a:txBody>
                  <a:tcPr/>
                </a:tc>
                <a:tc gridSpan="2">
                  <a:txBody>
                    <a:bodyPr/>
                    <a:lstStyle/>
                    <a:p>
                      <a:r>
                        <a:rPr kumimoji="1" lang="en-US" altLang="ja-JP" sz="2800" dirty="0">
                          <a:latin typeface="Meiryo UI" panose="020B0604030504040204" pitchFamily="50" charset="-128"/>
                          <a:ea typeface="Meiryo UI" panose="020B0604030504040204" pitchFamily="50" charset="-128"/>
                        </a:rPr>
                        <a:t>EE-GE (</a:t>
                      </a:r>
                      <a:r>
                        <a:rPr kumimoji="1" lang="en-US" altLang="ja-JP" sz="2800" dirty="0" err="1">
                          <a:latin typeface="Meiryo UI" panose="020B0604030504040204" pitchFamily="50" charset="-128"/>
                          <a:ea typeface="Meiryo UI" panose="020B0604030504040204" pitchFamily="50" charset="-128"/>
                        </a:rPr>
                        <a:t>V</a:t>
                      </a:r>
                      <a:r>
                        <a:rPr kumimoji="1" lang="en-US" altLang="ja-JP" sz="2800" baseline="-25000" dirty="0" err="1">
                          <a:latin typeface="Meiryo UI" panose="020B0604030504040204" pitchFamily="50" charset="-128"/>
                          <a:ea typeface="Meiryo UI" panose="020B0604030504040204" pitchFamily="50" charset="-128"/>
                        </a:rPr>
                        <a:t>acc_dc</a:t>
                      </a:r>
                      <a:r>
                        <a:rPr kumimoji="1" lang="en-US" altLang="ja-JP" sz="2800" baseline="0" dirty="0" err="1">
                          <a:latin typeface="Meiryo UI" panose="020B0604030504040204" pitchFamily="50" charset="-128"/>
                          <a:ea typeface="Meiryo UI" panose="020B0604030504040204" pitchFamily="50" charset="-128"/>
                        </a:rPr>
                        <a:t>+</a:t>
                      </a:r>
                      <a:r>
                        <a:rPr kumimoji="1" lang="en-US" altLang="ja-JP" sz="2800" dirty="0" err="1">
                          <a:latin typeface="Meiryo UI" panose="020B0604030504040204" pitchFamily="50" charset="-128"/>
                          <a:ea typeface="Meiryo UI" panose="020B0604030504040204" pitchFamily="50" charset="-128"/>
                        </a:rPr>
                        <a:t>V</a:t>
                      </a:r>
                      <a:r>
                        <a:rPr kumimoji="1" lang="en-US" altLang="ja-JP" sz="2800" baseline="-25000" dirty="0" err="1">
                          <a:latin typeface="Meiryo UI" panose="020B0604030504040204" pitchFamily="50" charset="-128"/>
                          <a:ea typeface="Meiryo UI" panose="020B0604030504040204" pitchFamily="50" charset="-128"/>
                        </a:rPr>
                        <a:t>acc_m</a:t>
                      </a:r>
                      <a:r>
                        <a:rPr kumimoji="1" lang="en-US" altLang="ja-JP" sz="2800" dirty="0">
                          <a:latin typeface="Meiryo UI" panose="020B0604030504040204" pitchFamily="50" charset="-128"/>
                          <a:ea typeface="Meiryo UI" panose="020B0604030504040204" pitchFamily="50" charset="-128"/>
                        </a:rPr>
                        <a:t>)</a:t>
                      </a:r>
                      <a:endParaRPr kumimoji="1" lang="ja-JP" altLang="en-US" dirty="0"/>
                    </a:p>
                  </a:txBody>
                  <a:tcPr anchor="ctr"/>
                </a:tc>
                <a:tc hMerge="1">
                  <a:txBody>
                    <a:bodyPr/>
                    <a:lstStyle/>
                    <a:p>
                      <a:r>
                        <a:rPr kumimoji="1" lang="en-US" altLang="ja-JP" sz="2800" dirty="0">
                          <a:latin typeface="Meiryo UI" panose="020B0604030504040204" pitchFamily="50" charset="-128"/>
                          <a:ea typeface="Meiryo UI" panose="020B0604030504040204" pitchFamily="50" charset="-128"/>
                        </a:rPr>
                        <a:t>EE-GE (V</a:t>
                      </a:r>
                      <a:r>
                        <a:rPr kumimoji="1" lang="en-US" altLang="ja-JP" sz="2800" baseline="-25000" dirty="0">
                          <a:latin typeface="Meiryo UI" panose="020B0604030504040204" pitchFamily="50" charset="-128"/>
                          <a:ea typeface="Meiryo UI" panose="020B0604030504040204" pitchFamily="50" charset="-128"/>
                        </a:rPr>
                        <a:t>acc</a:t>
                      </a:r>
                      <a:r>
                        <a:rPr kumimoji="1" lang="en-US" altLang="ja-JP" sz="2800" dirty="0">
                          <a:latin typeface="Meiryo UI" panose="020B0604030504040204" pitchFamily="50" charset="-128"/>
                          <a:ea typeface="Meiryo UI" panose="020B0604030504040204" pitchFamily="50" charset="-128"/>
                        </a:rPr>
                        <a:t>)</a:t>
                      </a:r>
                      <a:endParaRPr kumimoji="1" lang="ja-JP" altLang="en-US" sz="2800" dirty="0">
                        <a:latin typeface="Meiryo UI" panose="020B0604030504040204" pitchFamily="50" charset="-128"/>
                        <a:ea typeface="Meiryo UI" panose="020B0604030504040204" pitchFamily="50" charset="-128"/>
                      </a:endParaRPr>
                    </a:p>
                  </a:txBody>
                  <a:tcPr anchor="ctr"/>
                </a:tc>
                <a:tc>
                  <a:txBody>
                    <a:bodyPr/>
                    <a:lstStyle/>
                    <a:p>
                      <a:pPr algn="ctr"/>
                      <a:r>
                        <a:rPr kumimoji="1" lang="en-US" altLang="ja-JP" sz="2800" dirty="0">
                          <a:latin typeface="Meiryo UI" panose="020B0604030504040204" pitchFamily="50" charset="-128"/>
                          <a:ea typeface="Meiryo UI" panose="020B0604030504040204" pitchFamily="50" charset="-128"/>
                        </a:rPr>
                        <a:t>42.2 kV</a:t>
                      </a:r>
                      <a:endParaRPr kumimoji="1" lang="ja-JP" altLang="en-US" sz="2800" dirty="0">
                        <a:latin typeface="Meiryo UI" panose="020B0604030504040204" pitchFamily="50" charset="-128"/>
                        <a:ea typeface="Meiryo UI" panose="020B0604030504040204" pitchFamily="50" charset="-128"/>
                      </a:endParaRPr>
                    </a:p>
                  </a:txBody>
                  <a:tcPr anchor="ctr"/>
                </a:tc>
                <a:tc>
                  <a:txBody>
                    <a:bodyPr/>
                    <a:lstStyle/>
                    <a:p>
                      <a:pPr algn="ctr"/>
                      <a:r>
                        <a:rPr kumimoji="1" lang="en-US" altLang="ja-JP" sz="2800" dirty="0">
                          <a:latin typeface="Meiryo UI" panose="020B0604030504040204" pitchFamily="50" charset="-128"/>
                          <a:ea typeface="Meiryo UI" panose="020B0604030504040204" pitchFamily="50" charset="-128"/>
                        </a:rPr>
                        <a:t>41.3 kV</a:t>
                      </a:r>
                      <a:endParaRPr kumimoji="1" lang="ja-JP" altLang="en-US" sz="280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2345136821"/>
                  </a:ext>
                </a:extLst>
              </a:tr>
              <a:tr h="562446">
                <a:tc vMerge="1">
                  <a:txBody>
                    <a:bodyPr/>
                    <a:lstStyle/>
                    <a:p>
                      <a:endParaRPr kumimoji="1" lang="ja-JP" altLang="en-US" sz="3600" dirty="0">
                        <a:latin typeface="Meiryo UI" panose="020B0604030504040204" pitchFamily="50" charset="-128"/>
                        <a:ea typeface="Meiryo UI" panose="020B0604030504040204" pitchFamily="50" charset="-128"/>
                      </a:endParaRPr>
                    </a:p>
                  </a:txBody>
                  <a:tcPr/>
                </a:tc>
                <a:tc gridSpan="2">
                  <a:txBody>
                    <a:bodyPr/>
                    <a:lstStyle/>
                    <a:p>
                      <a:r>
                        <a:rPr kumimoji="1" lang="en-US" altLang="ja-JP" sz="2800" dirty="0">
                          <a:latin typeface="Meiryo UI" panose="020B0604030504040204" pitchFamily="50" charset="-128"/>
                          <a:ea typeface="Meiryo UI" panose="020B0604030504040204" pitchFamily="50" charset="-128"/>
                        </a:rPr>
                        <a:t>Total</a:t>
                      </a:r>
                      <a:endParaRPr kumimoji="1" lang="ja-JP" altLang="en-US" dirty="0"/>
                    </a:p>
                  </a:txBody>
                  <a:tcPr anchor="ctr"/>
                </a:tc>
                <a:tc hMerge="1">
                  <a:txBody>
                    <a:bodyPr/>
                    <a:lstStyle/>
                    <a:p>
                      <a:r>
                        <a:rPr kumimoji="1" lang="en-US" altLang="ja-JP" sz="2800" dirty="0">
                          <a:latin typeface="Meiryo UI" panose="020B0604030504040204" pitchFamily="50" charset="-128"/>
                          <a:ea typeface="Meiryo UI" panose="020B0604030504040204" pitchFamily="50" charset="-128"/>
                        </a:rPr>
                        <a:t>Total</a:t>
                      </a:r>
                      <a:endParaRPr kumimoji="1" lang="ja-JP" altLang="en-US" sz="2800" dirty="0">
                        <a:latin typeface="Meiryo UI" panose="020B0604030504040204" pitchFamily="50" charset="-128"/>
                        <a:ea typeface="Meiryo UI" panose="020B0604030504040204" pitchFamily="50" charset="-128"/>
                      </a:endParaRPr>
                    </a:p>
                  </a:txBody>
                  <a:tcPr anchor="ctr"/>
                </a:tc>
                <a:tc>
                  <a:txBody>
                    <a:bodyPr/>
                    <a:lstStyle/>
                    <a:p>
                      <a:pPr algn="ctr"/>
                      <a:r>
                        <a:rPr kumimoji="1" lang="en-US" altLang="ja-JP" sz="2800" b="1" dirty="0">
                          <a:solidFill>
                            <a:schemeClr val="tx1"/>
                          </a:solidFill>
                          <a:latin typeface="Meiryo UI" panose="020B0604030504040204" pitchFamily="50" charset="-128"/>
                          <a:ea typeface="Meiryo UI" panose="020B0604030504040204" pitchFamily="50" charset="-128"/>
                        </a:rPr>
                        <a:t>52.5 kV</a:t>
                      </a:r>
                      <a:endParaRPr kumimoji="1" lang="ja-JP" altLang="en-US" sz="2800" b="1" dirty="0">
                        <a:solidFill>
                          <a:schemeClr val="tx1"/>
                        </a:solidFill>
                        <a:latin typeface="Meiryo UI" panose="020B0604030504040204" pitchFamily="50" charset="-128"/>
                        <a:ea typeface="Meiryo UI" panose="020B0604030504040204" pitchFamily="50" charset="-128"/>
                      </a:endParaRPr>
                    </a:p>
                  </a:txBody>
                  <a:tcPr anchor="ctr"/>
                </a:tc>
                <a:tc>
                  <a:txBody>
                    <a:bodyPr/>
                    <a:lstStyle/>
                    <a:p>
                      <a:pPr algn="ctr"/>
                      <a:r>
                        <a:rPr kumimoji="1" lang="en-US" altLang="ja-JP" sz="2800" b="1" dirty="0">
                          <a:solidFill>
                            <a:schemeClr val="tx1"/>
                          </a:solidFill>
                          <a:latin typeface="Meiryo UI" panose="020B0604030504040204" pitchFamily="50" charset="-128"/>
                          <a:ea typeface="Meiryo UI" panose="020B0604030504040204" pitchFamily="50" charset="-128"/>
                        </a:rPr>
                        <a:t>52.5 kV</a:t>
                      </a:r>
                      <a:endParaRPr kumimoji="1" lang="ja-JP" altLang="en-US" sz="2800" b="1" dirty="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2968883233"/>
                  </a:ext>
                </a:extLst>
              </a:tr>
              <a:tr h="562446">
                <a:tc gridSpan="3">
                  <a:txBody>
                    <a:bodyPr/>
                    <a:lstStyle/>
                    <a:p>
                      <a:r>
                        <a:rPr kumimoji="1" lang="en-US" altLang="ja-JP" sz="2800" dirty="0">
                          <a:latin typeface="Meiryo UI" panose="020B0604030504040204" pitchFamily="50" charset="-128"/>
                          <a:ea typeface="Meiryo UI" panose="020B0604030504040204" pitchFamily="50" charset="-128"/>
                        </a:rPr>
                        <a:t>H</a:t>
                      </a:r>
                      <a:r>
                        <a:rPr kumimoji="1" lang="en-US" altLang="ja-JP" sz="2800" baseline="30000" dirty="0">
                          <a:latin typeface="Meiryo UI" panose="020B0604030504040204" pitchFamily="50" charset="-128"/>
                          <a:ea typeface="Meiryo UI" panose="020B0604030504040204" pitchFamily="50" charset="-128"/>
                        </a:rPr>
                        <a:t>-</a:t>
                      </a:r>
                      <a:r>
                        <a:rPr kumimoji="1" lang="en-US" altLang="ja-JP" sz="2800" dirty="0">
                          <a:latin typeface="Meiryo UI" panose="020B0604030504040204" pitchFamily="50" charset="-128"/>
                          <a:ea typeface="Meiryo UI" panose="020B0604030504040204" pitchFamily="50" charset="-128"/>
                        </a:rPr>
                        <a:t> beam current at LEBT</a:t>
                      </a:r>
                      <a:endParaRPr kumimoji="1" lang="ja-JP" altLang="en-US" sz="2800" dirty="0">
                        <a:latin typeface="Meiryo UI" panose="020B0604030504040204" pitchFamily="50" charset="-128"/>
                        <a:ea typeface="Meiryo UI" panose="020B0604030504040204" pitchFamily="50" charset="-128"/>
                      </a:endParaRPr>
                    </a:p>
                  </a:txBody>
                  <a:tcPr anchor="ctr"/>
                </a:tc>
                <a:tc hMerge="1">
                  <a:txBody>
                    <a:bodyPr/>
                    <a:lstStyle/>
                    <a:p>
                      <a:endParaRPr kumimoji="1" lang="ja-JP" altLang="en-US"/>
                    </a:p>
                  </a:txBody>
                  <a:tcPr/>
                </a:tc>
                <a:tc hMerge="1">
                  <a:txBody>
                    <a:bodyPr/>
                    <a:lstStyle/>
                    <a:p>
                      <a:endParaRPr kumimoji="1" lang="ja-JP" altLang="en-US" sz="3600" dirty="0">
                        <a:latin typeface="Meiryo UI" panose="020B0604030504040204" pitchFamily="50" charset="-128"/>
                        <a:ea typeface="Meiryo UI" panose="020B0604030504040204" pitchFamily="50" charset="-128"/>
                      </a:endParaRPr>
                    </a:p>
                  </a:txBody>
                  <a:tcPr/>
                </a:tc>
                <a:tc>
                  <a:txBody>
                    <a:bodyPr/>
                    <a:lstStyle/>
                    <a:p>
                      <a:pPr algn="ctr"/>
                      <a:r>
                        <a:rPr kumimoji="1" lang="en-US" altLang="ja-JP" sz="2800" b="1" dirty="0">
                          <a:solidFill>
                            <a:srgbClr val="FF0000"/>
                          </a:solidFill>
                          <a:latin typeface="Meiryo UI" panose="020B0604030504040204" pitchFamily="50" charset="-128"/>
                          <a:ea typeface="Meiryo UI" panose="020B0604030504040204" pitchFamily="50" charset="-128"/>
                        </a:rPr>
                        <a:t>62.5 mA</a:t>
                      </a:r>
                      <a:endParaRPr kumimoji="1" lang="ja-JP" altLang="en-US" sz="2800" b="1" dirty="0">
                        <a:solidFill>
                          <a:srgbClr val="FF0000"/>
                        </a:solidFill>
                        <a:latin typeface="Meiryo UI" panose="020B0604030504040204" pitchFamily="50" charset="-128"/>
                        <a:ea typeface="Meiryo UI" panose="020B0604030504040204" pitchFamily="50" charset="-128"/>
                      </a:endParaRPr>
                    </a:p>
                  </a:txBody>
                  <a:tcPr anchor="ctr"/>
                </a:tc>
                <a:tc>
                  <a:txBody>
                    <a:bodyPr/>
                    <a:lstStyle/>
                    <a:p>
                      <a:pPr algn="ctr"/>
                      <a:r>
                        <a:rPr kumimoji="1" lang="en-US" altLang="ja-JP" sz="2800" b="1" dirty="0">
                          <a:solidFill>
                            <a:srgbClr val="FF0000"/>
                          </a:solidFill>
                          <a:latin typeface="Meiryo UI" panose="020B0604030504040204" pitchFamily="50" charset="-128"/>
                          <a:ea typeface="Meiryo UI" panose="020B0604030504040204" pitchFamily="50" charset="-128"/>
                        </a:rPr>
                        <a:t>75.0 mA</a:t>
                      </a:r>
                      <a:endParaRPr kumimoji="1" lang="ja-JP" altLang="en-US" sz="2800" b="1" dirty="0">
                        <a:solidFill>
                          <a:srgbClr val="FF0000"/>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666218120"/>
                  </a:ext>
                </a:extLst>
              </a:tr>
              <a:tr h="562446">
                <a:tc rowSpan="2" gridSpan="2">
                  <a:txBody>
                    <a:bodyPr/>
                    <a:lstStyle/>
                    <a:p>
                      <a:r>
                        <a:rPr kumimoji="1" lang="en-US" altLang="ja-JP" sz="2800" dirty="0">
                          <a:latin typeface="Meiryo UI" panose="020B0604030504040204" pitchFamily="50" charset="-128"/>
                          <a:ea typeface="Meiryo UI" panose="020B0604030504040204" pitchFamily="50" charset="-128"/>
                        </a:rPr>
                        <a:t>Emittance</a:t>
                      </a:r>
                      <a:br>
                        <a:rPr kumimoji="1" lang="en-US" altLang="ja-JP" sz="2800" dirty="0">
                          <a:latin typeface="Meiryo UI" panose="020B0604030504040204" pitchFamily="50" charset="-128"/>
                          <a:ea typeface="Meiryo UI" panose="020B0604030504040204" pitchFamily="50" charset="-128"/>
                        </a:rPr>
                      </a:br>
                      <a:r>
                        <a:rPr kumimoji="1" lang="en-US" altLang="ja-JP" sz="2800" dirty="0">
                          <a:latin typeface="Meiryo UI" panose="020B0604030504040204" pitchFamily="50" charset="-128"/>
                          <a:ea typeface="Meiryo UI" panose="020B0604030504040204" pitchFamily="50" charset="-128"/>
                        </a:rPr>
                        <a:t>(95% rms)</a:t>
                      </a:r>
                      <a:endParaRPr kumimoji="1" lang="ja-JP" altLang="en-US" sz="2800" dirty="0">
                        <a:latin typeface="Meiryo UI" panose="020B0604030504040204" pitchFamily="50" charset="-128"/>
                        <a:ea typeface="Meiryo UI" panose="020B0604030504040204" pitchFamily="50" charset="-128"/>
                      </a:endParaRPr>
                    </a:p>
                  </a:txBody>
                  <a:tcPr anchor="ctr"/>
                </a:tc>
                <a:tc rowSpan="2" hMerge="1">
                  <a:txBody>
                    <a:bodyPr/>
                    <a:lstStyle/>
                    <a:p>
                      <a:endParaRPr kumimoji="1" lang="ja-JP" altLang="en-US" sz="2800" dirty="0">
                        <a:latin typeface="Meiryo UI" panose="020B0604030504040204" pitchFamily="50" charset="-128"/>
                        <a:ea typeface="Meiryo UI" panose="020B0604030504040204" pitchFamily="50" charset="-128"/>
                      </a:endParaRPr>
                    </a:p>
                  </a:txBody>
                  <a:tcPr anchor="ctr"/>
                </a:tc>
                <a:tc>
                  <a:txBody>
                    <a:bodyPr/>
                    <a:lstStyle/>
                    <a:p>
                      <a:r>
                        <a:rPr kumimoji="1" lang="en-US" altLang="ja-JP" sz="2800">
                          <a:latin typeface="Meiryo UI" panose="020B0604030504040204" pitchFamily="50" charset="-128"/>
                          <a:ea typeface="Meiryo UI" panose="020B0604030504040204" pitchFamily="50" charset="-128"/>
                        </a:rPr>
                        <a:t>Vertical </a:t>
                      </a:r>
                      <a:endParaRPr kumimoji="1" lang="ja-JP" altLang="en-US"/>
                    </a:p>
                  </a:txBody>
                  <a:tcPr anchor="ctr"/>
                </a:tc>
                <a:tc>
                  <a:txBody>
                    <a:bodyPr/>
                    <a:lstStyle/>
                    <a:p>
                      <a:pPr marL="0" marR="0" lvl="0" indent="0" algn="ctr" defTabSz="4538110" rtl="0" eaLnBrk="1" fontAlgn="auto" latinLnBrk="0" hangingPunct="1">
                        <a:lnSpc>
                          <a:spcPct val="100000"/>
                        </a:lnSpc>
                        <a:spcBef>
                          <a:spcPts val="0"/>
                        </a:spcBef>
                        <a:spcAft>
                          <a:spcPts val="0"/>
                        </a:spcAft>
                        <a:buClrTx/>
                        <a:buSzTx/>
                        <a:buFontTx/>
                        <a:buNone/>
                        <a:tabLst/>
                        <a:defRPr/>
                      </a:pPr>
                      <a:r>
                        <a:rPr kumimoji="1" lang="en-US" altLang="ja-JP" sz="2800" b="1" dirty="0">
                          <a:latin typeface="Meiryo UI" panose="020B0604030504040204" pitchFamily="50" charset="-128"/>
                          <a:ea typeface="Meiryo UI" panose="020B0604030504040204" pitchFamily="50" charset="-128"/>
                        </a:rPr>
                        <a:t>0.24</a:t>
                      </a:r>
                      <a:r>
                        <a:rPr kumimoji="1" lang="en-US" altLang="ja-JP" sz="2800" b="1" dirty="0">
                          <a:latin typeface="Symbol" panose="05050102010706020507" pitchFamily="18" charset="2"/>
                          <a:ea typeface="Meiryo UI" panose="020B0604030504040204" pitchFamily="50" charset="-128"/>
                        </a:rPr>
                        <a:t>p</a:t>
                      </a:r>
                      <a:r>
                        <a:rPr kumimoji="1" lang="en-US" altLang="ja-JP" sz="2800" b="1" dirty="0">
                          <a:latin typeface="Meiryo UI" panose="020B0604030504040204" pitchFamily="50" charset="-128"/>
                          <a:ea typeface="Meiryo UI" panose="020B0604030504040204" pitchFamily="50" charset="-128"/>
                        </a:rPr>
                        <a:t> mm</a:t>
                      </a:r>
                      <a:r>
                        <a:rPr kumimoji="1" lang="ja-JP" altLang="en-US" sz="2800" b="1" dirty="0">
                          <a:latin typeface="Meiryo UI" panose="020B0604030504040204" pitchFamily="50" charset="-128"/>
                          <a:ea typeface="Meiryo UI" panose="020B0604030504040204" pitchFamily="50" charset="-128"/>
                        </a:rPr>
                        <a:t>・</a:t>
                      </a:r>
                      <a:r>
                        <a:rPr kumimoji="1" lang="en-US" altLang="ja-JP" sz="2800" b="1" dirty="0" err="1">
                          <a:latin typeface="Meiryo UI" panose="020B0604030504040204" pitchFamily="50" charset="-128"/>
                          <a:ea typeface="Meiryo UI" panose="020B0604030504040204" pitchFamily="50" charset="-128"/>
                        </a:rPr>
                        <a:t>mrad</a:t>
                      </a:r>
                      <a:endParaRPr kumimoji="1" lang="ja-JP" altLang="en-US" sz="2800" b="1" dirty="0">
                        <a:latin typeface="Meiryo UI" panose="020B0604030504040204" pitchFamily="50" charset="-128"/>
                        <a:ea typeface="Meiryo UI" panose="020B0604030504040204" pitchFamily="50" charset="-128"/>
                      </a:endParaRPr>
                    </a:p>
                  </a:txBody>
                  <a:tcPr anchor="ctr"/>
                </a:tc>
                <a:tc>
                  <a:txBody>
                    <a:bodyPr/>
                    <a:lstStyle/>
                    <a:p>
                      <a:pPr algn="ctr"/>
                      <a:r>
                        <a:rPr kumimoji="1" lang="en-US" altLang="ja-JP" sz="2800" b="1" dirty="0">
                          <a:latin typeface="Meiryo UI" panose="020B0604030504040204" pitchFamily="50" charset="-128"/>
                          <a:ea typeface="Meiryo UI" panose="020B0604030504040204" pitchFamily="50" charset="-128"/>
                        </a:rPr>
                        <a:t>0.28</a:t>
                      </a:r>
                      <a:r>
                        <a:rPr kumimoji="1" lang="en-US" altLang="ja-JP" sz="2800" b="1" dirty="0">
                          <a:latin typeface="Symbol" panose="05050102010706020507" pitchFamily="18" charset="2"/>
                          <a:ea typeface="Meiryo UI" panose="020B0604030504040204" pitchFamily="50" charset="-128"/>
                        </a:rPr>
                        <a:t>p</a:t>
                      </a:r>
                      <a:r>
                        <a:rPr kumimoji="1" lang="en-US" altLang="ja-JP" sz="2800" b="1" dirty="0">
                          <a:latin typeface="Meiryo UI" panose="020B0604030504040204" pitchFamily="50" charset="-128"/>
                          <a:ea typeface="Meiryo UI" panose="020B0604030504040204" pitchFamily="50" charset="-128"/>
                        </a:rPr>
                        <a:t> mm</a:t>
                      </a:r>
                      <a:r>
                        <a:rPr kumimoji="1" lang="ja-JP" altLang="en-US" sz="2800" b="1" dirty="0">
                          <a:latin typeface="Meiryo UI" panose="020B0604030504040204" pitchFamily="50" charset="-128"/>
                          <a:ea typeface="Meiryo UI" panose="020B0604030504040204" pitchFamily="50" charset="-128"/>
                        </a:rPr>
                        <a:t>・</a:t>
                      </a:r>
                      <a:r>
                        <a:rPr kumimoji="1" lang="en-US" altLang="ja-JP" sz="2800" b="1" dirty="0" err="1">
                          <a:latin typeface="Meiryo UI" panose="020B0604030504040204" pitchFamily="50" charset="-128"/>
                          <a:ea typeface="Meiryo UI" panose="020B0604030504040204" pitchFamily="50" charset="-128"/>
                        </a:rPr>
                        <a:t>mrad</a:t>
                      </a:r>
                      <a:endParaRPr kumimoji="1" lang="ja-JP" altLang="en-US" sz="2800" b="1"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4272777071"/>
                  </a:ext>
                </a:extLst>
              </a:tr>
              <a:tr h="562446">
                <a:tc gridSpan="2" vMerge="1">
                  <a:txBody>
                    <a:bodyPr/>
                    <a:lstStyle/>
                    <a:p>
                      <a:endParaRPr kumimoji="1" lang="ja-JP" altLang="en-US" sz="2800" dirty="0">
                        <a:latin typeface="Meiryo UI" panose="020B0604030504040204" pitchFamily="50" charset="-128"/>
                        <a:ea typeface="Meiryo UI" panose="020B0604030504040204" pitchFamily="50" charset="-128"/>
                      </a:endParaRPr>
                    </a:p>
                  </a:txBody>
                  <a:tcPr anchor="ctr"/>
                </a:tc>
                <a:tc hMerge="1" vMerge="1">
                  <a:txBody>
                    <a:bodyPr/>
                    <a:lstStyle/>
                    <a:p>
                      <a:endParaRPr kumimoji="1" lang="ja-JP" altLang="en-US"/>
                    </a:p>
                  </a:txBody>
                  <a:tcPr/>
                </a:tc>
                <a:tc>
                  <a:txBody>
                    <a:bodyPr/>
                    <a:lstStyle/>
                    <a:p>
                      <a:r>
                        <a:rPr kumimoji="1" lang="en-US" altLang="ja-JP" sz="2800" dirty="0">
                          <a:latin typeface="Meiryo UI" panose="020B0604030504040204" pitchFamily="50" charset="-128"/>
                          <a:ea typeface="Meiryo UI" panose="020B0604030504040204" pitchFamily="50" charset="-128"/>
                        </a:rPr>
                        <a:t>Horizontal</a:t>
                      </a:r>
                      <a:endParaRPr kumimoji="1" lang="ja-JP" altLang="en-US" dirty="0"/>
                    </a:p>
                  </a:txBody>
                  <a:tcPr anchor="ctr"/>
                </a:tc>
                <a:tc>
                  <a:txBody>
                    <a:bodyPr/>
                    <a:lstStyle/>
                    <a:p>
                      <a:pPr marL="0" marR="0" lvl="0" indent="0" algn="ctr" defTabSz="4538110" rtl="0" eaLnBrk="1" fontAlgn="auto" latinLnBrk="0" hangingPunct="1">
                        <a:lnSpc>
                          <a:spcPct val="100000"/>
                        </a:lnSpc>
                        <a:spcBef>
                          <a:spcPts val="0"/>
                        </a:spcBef>
                        <a:spcAft>
                          <a:spcPts val="0"/>
                        </a:spcAft>
                        <a:buClrTx/>
                        <a:buSzTx/>
                        <a:buFontTx/>
                        <a:buNone/>
                        <a:tabLst/>
                        <a:defRPr/>
                      </a:pPr>
                      <a:r>
                        <a:rPr kumimoji="1" lang="en-US" altLang="ja-JP" sz="2800" b="1" dirty="0">
                          <a:latin typeface="Meiryo UI" panose="020B0604030504040204" pitchFamily="50" charset="-128"/>
                          <a:ea typeface="Meiryo UI" panose="020B0604030504040204" pitchFamily="50" charset="-128"/>
                        </a:rPr>
                        <a:t>0.26</a:t>
                      </a:r>
                      <a:r>
                        <a:rPr kumimoji="1" lang="en-US" altLang="ja-JP" sz="2800" b="1" dirty="0">
                          <a:latin typeface="Symbol" panose="05050102010706020507" pitchFamily="18" charset="2"/>
                          <a:ea typeface="Meiryo UI" panose="020B0604030504040204" pitchFamily="50" charset="-128"/>
                        </a:rPr>
                        <a:t>p</a:t>
                      </a:r>
                      <a:r>
                        <a:rPr kumimoji="1" lang="en-US" altLang="ja-JP" sz="2800" b="1" dirty="0">
                          <a:latin typeface="Meiryo UI" panose="020B0604030504040204" pitchFamily="50" charset="-128"/>
                          <a:ea typeface="Meiryo UI" panose="020B0604030504040204" pitchFamily="50" charset="-128"/>
                        </a:rPr>
                        <a:t> mm</a:t>
                      </a:r>
                      <a:r>
                        <a:rPr kumimoji="1" lang="ja-JP" altLang="en-US" sz="2800" b="1" dirty="0">
                          <a:latin typeface="Meiryo UI" panose="020B0604030504040204" pitchFamily="50" charset="-128"/>
                          <a:ea typeface="Meiryo UI" panose="020B0604030504040204" pitchFamily="50" charset="-128"/>
                        </a:rPr>
                        <a:t>・</a:t>
                      </a:r>
                      <a:r>
                        <a:rPr kumimoji="1" lang="en-US" altLang="ja-JP" sz="2800" b="1" dirty="0" err="1">
                          <a:latin typeface="Meiryo UI" panose="020B0604030504040204" pitchFamily="50" charset="-128"/>
                          <a:ea typeface="Meiryo UI" panose="020B0604030504040204" pitchFamily="50" charset="-128"/>
                        </a:rPr>
                        <a:t>mrad</a:t>
                      </a:r>
                      <a:endParaRPr kumimoji="1" lang="ja-JP" altLang="en-US" sz="2800" b="1" dirty="0">
                        <a:latin typeface="Meiryo UI" panose="020B0604030504040204" pitchFamily="50" charset="-128"/>
                        <a:ea typeface="Meiryo UI" panose="020B0604030504040204" pitchFamily="50" charset="-128"/>
                      </a:endParaRPr>
                    </a:p>
                  </a:txBody>
                  <a:tcPr anchor="ctr"/>
                </a:tc>
                <a:tc>
                  <a:txBody>
                    <a:bodyPr/>
                    <a:lstStyle/>
                    <a:p>
                      <a:pPr algn="ctr"/>
                      <a:r>
                        <a:rPr kumimoji="1" lang="en-US" altLang="ja-JP" sz="2800" b="1" dirty="0">
                          <a:latin typeface="Meiryo UI" panose="020B0604030504040204" pitchFamily="50" charset="-128"/>
                          <a:ea typeface="Meiryo UI" panose="020B0604030504040204" pitchFamily="50" charset="-128"/>
                        </a:rPr>
                        <a:t>0.28</a:t>
                      </a:r>
                      <a:r>
                        <a:rPr kumimoji="1" lang="en-US" altLang="ja-JP" sz="2800" b="1" dirty="0">
                          <a:latin typeface="Symbol" panose="05050102010706020507" pitchFamily="18" charset="2"/>
                          <a:ea typeface="Meiryo UI" panose="020B0604030504040204" pitchFamily="50" charset="-128"/>
                        </a:rPr>
                        <a:t>p</a:t>
                      </a:r>
                      <a:r>
                        <a:rPr kumimoji="1" lang="en-US" altLang="ja-JP" sz="2800" b="1" dirty="0">
                          <a:latin typeface="Meiryo UI" panose="020B0604030504040204" pitchFamily="50" charset="-128"/>
                          <a:ea typeface="Meiryo UI" panose="020B0604030504040204" pitchFamily="50" charset="-128"/>
                        </a:rPr>
                        <a:t> mm</a:t>
                      </a:r>
                      <a:r>
                        <a:rPr kumimoji="1" lang="ja-JP" altLang="en-US" sz="2800" b="1" dirty="0">
                          <a:latin typeface="Meiryo UI" panose="020B0604030504040204" pitchFamily="50" charset="-128"/>
                          <a:ea typeface="Meiryo UI" panose="020B0604030504040204" pitchFamily="50" charset="-128"/>
                        </a:rPr>
                        <a:t>・</a:t>
                      </a:r>
                      <a:r>
                        <a:rPr kumimoji="1" lang="en-US" altLang="ja-JP" sz="2800" b="1" dirty="0" err="1">
                          <a:latin typeface="Meiryo UI" panose="020B0604030504040204" pitchFamily="50" charset="-128"/>
                          <a:ea typeface="Meiryo UI" panose="020B0604030504040204" pitchFamily="50" charset="-128"/>
                        </a:rPr>
                        <a:t>mrad</a:t>
                      </a:r>
                      <a:r>
                        <a:rPr kumimoji="1" lang="en-US" altLang="ja-JP" sz="2800" b="1" dirty="0">
                          <a:latin typeface="Meiryo UI" panose="020B0604030504040204" pitchFamily="50" charset="-128"/>
                          <a:ea typeface="Meiryo UI" panose="020B0604030504040204" pitchFamily="50" charset="-128"/>
                        </a:rPr>
                        <a:t> </a:t>
                      </a:r>
                      <a:endParaRPr kumimoji="1" lang="ja-JP" altLang="en-US" sz="2800" b="1"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847041298"/>
                  </a:ext>
                </a:extLst>
              </a:tr>
            </a:tbl>
          </a:graphicData>
        </a:graphic>
      </p:graphicFrame>
      <p:sp>
        <p:nvSpPr>
          <p:cNvPr id="23" name="テキスト ボックス 22">
            <a:extLst>
              <a:ext uri="{FF2B5EF4-FFF2-40B4-BE49-F238E27FC236}">
                <a16:creationId xmlns:a16="http://schemas.microsoft.com/office/drawing/2014/main" id="{3BA1CF26-38E0-2358-13F6-A1A2DD09BA84}"/>
              </a:ext>
            </a:extLst>
          </p:cNvPr>
          <p:cNvSpPr txBox="1"/>
          <p:nvPr/>
        </p:nvSpPr>
        <p:spPr>
          <a:xfrm>
            <a:off x="23493462" y="21118449"/>
            <a:ext cx="6994927" cy="1200329"/>
          </a:xfrm>
          <a:prstGeom prst="rect">
            <a:avLst/>
          </a:prstGeom>
          <a:noFill/>
        </p:spPr>
        <p:txBody>
          <a:bodyPr wrap="square" rtlCol="0" anchor="ctr" anchorCtr="0">
            <a:spAutoFit/>
          </a:bodyPr>
          <a:lstStyle/>
          <a:p>
            <a:pPr algn="ctr"/>
            <a:r>
              <a:rPr kumimoji="1" lang="en-US" altLang="ja-JP" sz="2400" dirty="0">
                <a:latin typeface="Meiryo UI" panose="020B0604030504040204" pitchFamily="50" charset="-128"/>
                <a:ea typeface="Meiryo UI" panose="020B0604030504040204" pitchFamily="50" charset="-128"/>
              </a:rPr>
              <a:t>Figure 2: Typical waveforms of the H</a:t>
            </a:r>
            <a:r>
              <a:rPr kumimoji="1" lang="en-US" altLang="ja-JP" sz="2400" baseline="30000" dirty="0">
                <a:latin typeface="Meiryo UI" panose="020B0604030504040204" pitchFamily="50" charset="-128"/>
                <a:ea typeface="Meiryo UI" panose="020B0604030504040204" pitchFamily="50" charset="-128"/>
              </a:rPr>
              <a:t>-</a:t>
            </a:r>
            <a:r>
              <a:rPr kumimoji="1" lang="en-US" altLang="ja-JP" sz="2400" dirty="0">
                <a:latin typeface="Meiryo UI" panose="020B0604030504040204" pitchFamily="50" charset="-128"/>
                <a:ea typeface="Meiryo UI" panose="020B0604030504040204" pitchFamily="50" charset="-128"/>
              </a:rPr>
              <a:t> beam current at LEBT between H</a:t>
            </a:r>
            <a:r>
              <a:rPr kumimoji="1" lang="en-US" altLang="ja-JP" sz="2400" baseline="30000" dirty="0">
                <a:latin typeface="Meiryo UI" panose="020B0604030504040204" pitchFamily="50" charset="-128"/>
                <a:ea typeface="Meiryo UI" panose="020B0604030504040204" pitchFamily="50" charset="-128"/>
              </a:rPr>
              <a:t>-</a:t>
            </a:r>
            <a:r>
              <a:rPr kumimoji="1" lang="en-US" altLang="ja-JP" sz="2400" dirty="0">
                <a:latin typeface="Meiryo UI" panose="020B0604030504040204" pitchFamily="50" charset="-128"/>
                <a:ea typeface="Meiryo UI" panose="020B0604030504040204" pitchFamily="50" charset="-128"/>
              </a:rPr>
              <a:t> ion source and RFQ, and MEBT1 downstream of RFQ</a:t>
            </a:r>
            <a:endParaRPr kumimoji="1" lang="ja-JP" altLang="en-US" sz="2400" dirty="0">
              <a:latin typeface="Meiryo UI" panose="020B0604030504040204" pitchFamily="50" charset="-128"/>
              <a:ea typeface="Meiryo UI" panose="020B0604030504040204" pitchFamily="50" charset="-128"/>
            </a:endParaRPr>
          </a:p>
        </p:txBody>
      </p:sp>
      <p:sp>
        <p:nvSpPr>
          <p:cNvPr id="24" name="テキスト ボックス 23">
            <a:extLst>
              <a:ext uri="{FF2B5EF4-FFF2-40B4-BE49-F238E27FC236}">
                <a16:creationId xmlns:a16="http://schemas.microsoft.com/office/drawing/2014/main" id="{B29B5D76-0423-E84A-A545-8494134B5AFF}"/>
              </a:ext>
            </a:extLst>
          </p:cNvPr>
          <p:cNvSpPr txBox="1"/>
          <p:nvPr/>
        </p:nvSpPr>
        <p:spPr>
          <a:xfrm>
            <a:off x="11640464" y="22925191"/>
            <a:ext cx="9645163" cy="1569660"/>
          </a:xfrm>
          <a:prstGeom prst="rect">
            <a:avLst/>
          </a:prstGeom>
          <a:noFill/>
        </p:spPr>
        <p:txBody>
          <a:bodyPr wrap="square" rtlCol="0">
            <a:spAutoFit/>
          </a:bodyPr>
          <a:lstStyle/>
          <a:p>
            <a:pPr algn="just"/>
            <a:r>
              <a:rPr kumimoji="1" lang="en-US" altLang="ja-JP" sz="3200" dirty="0">
                <a:latin typeface="Meiryo UI" panose="020B0604030504040204" pitchFamily="50" charset="-128"/>
                <a:ea typeface="Meiryo UI" panose="020B0604030504040204" pitchFamily="50" charset="-128"/>
              </a:rPr>
              <a:t>The ion source extracts the </a:t>
            </a:r>
            <a:r>
              <a:rPr kumimoji="1" lang="en-US" altLang="ja-JP" sz="3200" b="1" dirty="0">
                <a:solidFill>
                  <a:srgbClr val="FF0000"/>
                </a:solidFill>
                <a:latin typeface="Meiryo UI" panose="020B0604030504040204" pitchFamily="50" charset="-128"/>
                <a:ea typeface="Meiryo UI" panose="020B0604030504040204" pitchFamily="50" charset="-128"/>
              </a:rPr>
              <a:t>75-mA H</a:t>
            </a:r>
            <a:r>
              <a:rPr kumimoji="1" lang="en-US" altLang="ja-JP" sz="3200" b="1" baseline="30000" dirty="0">
                <a:solidFill>
                  <a:srgbClr val="FF0000"/>
                </a:solidFill>
                <a:latin typeface="Meiryo UI" panose="020B0604030504040204" pitchFamily="50" charset="-128"/>
                <a:ea typeface="Meiryo UI" panose="020B0604030504040204" pitchFamily="50" charset="-128"/>
              </a:rPr>
              <a:t>-</a:t>
            </a:r>
            <a:r>
              <a:rPr kumimoji="1" lang="en-US" altLang="ja-JP" sz="3200" b="1" dirty="0">
                <a:solidFill>
                  <a:srgbClr val="FF0000"/>
                </a:solidFill>
                <a:latin typeface="Meiryo UI" panose="020B0604030504040204" pitchFamily="50" charset="-128"/>
                <a:ea typeface="Meiryo UI" panose="020B0604030504040204" pitchFamily="50" charset="-128"/>
              </a:rPr>
              <a:t> beam </a:t>
            </a:r>
            <a:r>
              <a:rPr kumimoji="1" lang="en-US" altLang="ja-JP" sz="3200" dirty="0">
                <a:latin typeface="Meiryo UI" panose="020B0604030504040204" pitchFamily="50" charset="-128"/>
                <a:ea typeface="Meiryo UI" panose="020B0604030504040204" pitchFamily="50" charset="-128"/>
              </a:rPr>
              <a:t>with the 2-MHz pulsed </a:t>
            </a:r>
            <a:r>
              <a:rPr kumimoji="1" lang="en-US" altLang="ja-JP" sz="3200" b="1" dirty="0">
                <a:solidFill>
                  <a:srgbClr val="FF0000"/>
                </a:solidFill>
                <a:latin typeface="Meiryo UI" panose="020B0604030504040204" pitchFamily="50" charset="-128"/>
                <a:ea typeface="Meiryo UI" panose="020B0604030504040204" pitchFamily="50" charset="-128"/>
              </a:rPr>
              <a:t>RF input power of approximately 31 kW</a:t>
            </a:r>
            <a:r>
              <a:rPr kumimoji="1" lang="en-US" altLang="ja-JP" sz="3200" dirty="0">
                <a:latin typeface="Meiryo UI" panose="020B0604030504040204" pitchFamily="50" charset="-128"/>
                <a:ea typeface="Meiryo UI" panose="020B0604030504040204" pitchFamily="50" charset="-128"/>
              </a:rPr>
              <a:t>.</a:t>
            </a:r>
            <a:endParaRPr kumimoji="1" lang="ja-JP" altLang="en-US" sz="3200" dirty="0">
              <a:latin typeface="Meiryo UI" panose="020B0604030504040204" pitchFamily="50" charset="-128"/>
              <a:ea typeface="Meiryo UI" panose="020B0604030504040204" pitchFamily="50" charset="-128"/>
            </a:endParaRPr>
          </a:p>
        </p:txBody>
      </p:sp>
      <p:cxnSp>
        <p:nvCxnSpPr>
          <p:cNvPr id="26" name="直線矢印コネクタ 25">
            <a:extLst>
              <a:ext uri="{FF2B5EF4-FFF2-40B4-BE49-F238E27FC236}">
                <a16:creationId xmlns:a16="http://schemas.microsoft.com/office/drawing/2014/main" id="{A9CDB57D-F450-65DA-BB71-41E5198662A6}"/>
              </a:ext>
            </a:extLst>
          </p:cNvPr>
          <p:cNvCxnSpPr/>
          <p:nvPr/>
        </p:nvCxnSpPr>
        <p:spPr>
          <a:xfrm>
            <a:off x="25184100" y="19773900"/>
            <a:ext cx="2190750" cy="0"/>
          </a:xfrm>
          <a:prstGeom prst="straightConnector1">
            <a:avLst/>
          </a:prstGeom>
          <a:ln w="57150">
            <a:headEnd type="triangle" w="lg" len="lg"/>
            <a:tailEnd type="triangle" w="lg" len="lg"/>
          </a:ln>
        </p:spPr>
        <p:style>
          <a:lnRef idx="1">
            <a:schemeClr val="dk1"/>
          </a:lnRef>
          <a:fillRef idx="0">
            <a:schemeClr val="dk1"/>
          </a:fillRef>
          <a:effectRef idx="0">
            <a:schemeClr val="dk1"/>
          </a:effectRef>
          <a:fontRef idx="minor">
            <a:schemeClr val="tx1"/>
          </a:fontRef>
        </p:style>
      </p:cxnSp>
      <p:sp>
        <p:nvSpPr>
          <p:cNvPr id="28" name="テキスト ボックス 27">
            <a:extLst>
              <a:ext uri="{FF2B5EF4-FFF2-40B4-BE49-F238E27FC236}">
                <a16:creationId xmlns:a16="http://schemas.microsoft.com/office/drawing/2014/main" id="{428BB3AD-3ED7-24F4-2A53-E78CEE3A6651}"/>
              </a:ext>
            </a:extLst>
          </p:cNvPr>
          <p:cNvSpPr txBox="1"/>
          <p:nvPr/>
        </p:nvSpPr>
        <p:spPr>
          <a:xfrm>
            <a:off x="24383050" y="19843918"/>
            <a:ext cx="4044697" cy="461665"/>
          </a:xfrm>
          <a:prstGeom prst="rect">
            <a:avLst/>
          </a:prstGeom>
          <a:noFill/>
        </p:spPr>
        <p:txBody>
          <a:bodyPr wrap="none" rtlCol="0">
            <a:spAutoFit/>
          </a:bodyPr>
          <a:lstStyle/>
          <a:p>
            <a:r>
              <a:rPr kumimoji="1" lang="en-US" altLang="ja-JP" sz="2400" dirty="0">
                <a:latin typeface="Meiryo UI" panose="020B0604030504040204" pitchFamily="50" charset="-128"/>
                <a:ea typeface="Meiryo UI" panose="020B0604030504040204" pitchFamily="50" charset="-128"/>
              </a:rPr>
              <a:t>Beam pulse width:0.5 </a:t>
            </a:r>
            <a:r>
              <a:rPr kumimoji="1" lang="en-US" altLang="ja-JP" sz="2400" dirty="0" err="1">
                <a:latin typeface="Meiryo UI" panose="020B0604030504040204" pitchFamily="50" charset="-128"/>
                <a:ea typeface="Meiryo UI" panose="020B0604030504040204" pitchFamily="50" charset="-128"/>
              </a:rPr>
              <a:t>ms</a:t>
            </a:r>
            <a:endParaRPr kumimoji="1" lang="ja-JP" altLang="en-US" sz="2400" dirty="0">
              <a:latin typeface="Meiryo UI" panose="020B0604030504040204" pitchFamily="50" charset="-128"/>
              <a:ea typeface="Meiryo UI" panose="020B0604030504040204" pitchFamily="50" charset="-128"/>
            </a:endParaRPr>
          </a:p>
        </p:txBody>
      </p:sp>
      <p:cxnSp>
        <p:nvCxnSpPr>
          <p:cNvPr id="31" name="直線コネクタ 30">
            <a:extLst>
              <a:ext uri="{FF2B5EF4-FFF2-40B4-BE49-F238E27FC236}">
                <a16:creationId xmlns:a16="http://schemas.microsoft.com/office/drawing/2014/main" id="{3A82ADCC-F5B3-D128-F4F7-E33BDF9D16EA}"/>
              </a:ext>
            </a:extLst>
          </p:cNvPr>
          <p:cNvCxnSpPr/>
          <p:nvPr/>
        </p:nvCxnSpPr>
        <p:spPr>
          <a:xfrm>
            <a:off x="27374850" y="16916400"/>
            <a:ext cx="3492288" cy="0"/>
          </a:xfrm>
          <a:prstGeom prst="line">
            <a:avLst/>
          </a:prstGeom>
          <a:ln w="57150">
            <a:solidFill>
              <a:srgbClr val="0000B0"/>
            </a:solidFill>
            <a:prstDash val="lgDash"/>
          </a:ln>
        </p:spPr>
        <p:style>
          <a:lnRef idx="1">
            <a:schemeClr val="dk1"/>
          </a:lnRef>
          <a:fillRef idx="0">
            <a:schemeClr val="dk1"/>
          </a:fillRef>
          <a:effectRef idx="0">
            <a:schemeClr val="dk1"/>
          </a:effectRef>
          <a:fontRef idx="minor">
            <a:schemeClr val="tx1"/>
          </a:fontRef>
        </p:style>
      </p:cxnSp>
      <p:cxnSp>
        <p:nvCxnSpPr>
          <p:cNvPr id="35" name="直線矢印コネクタ 34">
            <a:extLst>
              <a:ext uri="{FF2B5EF4-FFF2-40B4-BE49-F238E27FC236}">
                <a16:creationId xmlns:a16="http://schemas.microsoft.com/office/drawing/2014/main" id="{24C59BDA-5502-805A-9AAD-201A8BF1F966}"/>
              </a:ext>
            </a:extLst>
          </p:cNvPr>
          <p:cNvCxnSpPr/>
          <p:nvPr/>
        </p:nvCxnSpPr>
        <p:spPr>
          <a:xfrm>
            <a:off x="29365575" y="16897350"/>
            <a:ext cx="0" cy="1800225"/>
          </a:xfrm>
          <a:prstGeom prst="straightConnector1">
            <a:avLst/>
          </a:prstGeom>
          <a:ln w="57150">
            <a:solidFill>
              <a:srgbClr val="0000B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7" name="テキスト ボックス 36">
            <a:extLst>
              <a:ext uri="{FF2B5EF4-FFF2-40B4-BE49-F238E27FC236}">
                <a16:creationId xmlns:a16="http://schemas.microsoft.com/office/drawing/2014/main" id="{BFE901A4-EECC-1ABE-81E5-0D67FE343E11}"/>
              </a:ext>
            </a:extLst>
          </p:cNvPr>
          <p:cNvSpPr txBox="1"/>
          <p:nvPr/>
        </p:nvSpPr>
        <p:spPr>
          <a:xfrm>
            <a:off x="29365575" y="17304757"/>
            <a:ext cx="1471878" cy="830997"/>
          </a:xfrm>
          <a:prstGeom prst="rect">
            <a:avLst/>
          </a:prstGeom>
          <a:noFill/>
        </p:spPr>
        <p:txBody>
          <a:bodyPr wrap="none" rtlCol="0">
            <a:spAutoFit/>
          </a:bodyPr>
          <a:lstStyle/>
          <a:p>
            <a:pPr algn="ctr"/>
            <a:r>
              <a:rPr kumimoji="1" lang="en-US" altLang="ja-JP" sz="2400" dirty="0">
                <a:solidFill>
                  <a:srgbClr val="0000B0"/>
                </a:solidFill>
                <a:latin typeface="Meiryo UI" panose="020B0604030504040204" pitchFamily="50" charset="-128"/>
                <a:ea typeface="Meiryo UI" panose="020B0604030504040204" pitchFamily="50" charset="-128"/>
              </a:rPr>
              <a:t>62.5 mA</a:t>
            </a:r>
            <a:br>
              <a:rPr kumimoji="1" lang="en-US" altLang="ja-JP" sz="2400" dirty="0">
                <a:solidFill>
                  <a:srgbClr val="0000B0"/>
                </a:solidFill>
                <a:latin typeface="Meiryo UI" panose="020B0604030504040204" pitchFamily="50" charset="-128"/>
                <a:ea typeface="Meiryo UI" panose="020B0604030504040204" pitchFamily="50" charset="-128"/>
              </a:rPr>
            </a:br>
            <a:r>
              <a:rPr kumimoji="1" lang="en-US" altLang="ja-JP" sz="2400" dirty="0">
                <a:solidFill>
                  <a:srgbClr val="0000B0"/>
                </a:solidFill>
                <a:latin typeface="Meiryo UI" panose="020B0604030504040204" pitchFamily="50" charset="-128"/>
                <a:ea typeface="Meiryo UI" panose="020B0604030504040204" pitchFamily="50" charset="-128"/>
              </a:rPr>
              <a:t>@LEBT</a:t>
            </a:r>
            <a:endParaRPr kumimoji="1" lang="ja-JP" altLang="en-US" sz="2400" dirty="0">
              <a:solidFill>
                <a:srgbClr val="0000B0"/>
              </a:solidFill>
              <a:latin typeface="Meiryo UI" panose="020B0604030504040204" pitchFamily="50" charset="-128"/>
              <a:ea typeface="Meiryo UI" panose="020B0604030504040204" pitchFamily="50" charset="-128"/>
            </a:endParaRPr>
          </a:p>
        </p:txBody>
      </p:sp>
      <p:cxnSp>
        <p:nvCxnSpPr>
          <p:cNvPr id="38" name="直線コネクタ 37">
            <a:extLst>
              <a:ext uri="{FF2B5EF4-FFF2-40B4-BE49-F238E27FC236}">
                <a16:creationId xmlns:a16="http://schemas.microsoft.com/office/drawing/2014/main" id="{8F9056C4-2A2E-9450-9F04-6F0B70A438BD}"/>
              </a:ext>
            </a:extLst>
          </p:cNvPr>
          <p:cNvCxnSpPr>
            <a:cxnSpLocks/>
          </p:cNvCxnSpPr>
          <p:nvPr/>
        </p:nvCxnSpPr>
        <p:spPr>
          <a:xfrm>
            <a:off x="27361475" y="17716500"/>
            <a:ext cx="1759519" cy="0"/>
          </a:xfrm>
          <a:prstGeom prst="line">
            <a:avLst/>
          </a:prstGeom>
          <a:ln w="57150">
            <a:solidFill>
              <a:srgbClr val="00C3C6"/>
            </a:solidFill>
            <a:prstDash val="lgDash"/>
          </a:ln>
        </p:spPr>
        <p:style>
          <a:lnRef idx="1">
            <a:schemeClr val="dk1"/>
          </a:lnRef>
          <a:fillRef idx="0">
            <a:schemeClr val="dk1"/>
          </a:fillRef>
          <a:effectRef idx="0">
            <a:schemeClr val="dk1"/>
          </a:effectRef>
          <a:fontRef idx="minor">
            <a:schemeClr val="tx1"/>
          </a:fontRef>
        </p:style>
      </p:cxnSp>
      <p:cxnSp>
        <p:nvCxnSpPr>
          <p:cNvPr id="41" name="直線矢印コネクタ 40">
            <a:extLst>
              <a:ext uri="{FF2B5EF4-FFF2-40B4-BE49-F238E27FC236}">
                <a16:creationId xmlns:a16="http://schemas.microsoft.com/office/drawing/2014/main" id="{58DD3B14-128D-A2FD-C941-2C19967D6D49}"/>
              </a:ext>
            </a:extLst>
          </p:cNvPr>
          <p:cNvCxnSpPr>
            <a:cxnSpLocks/>
          </p:cNvCxnSpPr>
          <p:nvPr/>
        </p:nvCxnSpPr>
        <p:spPr>
          <a:xfrm>
            <a:off x="27718388" y="17716500"/>
            <a:ext cx="0" cy="1486173"/>
          </a:xfrm>
          <a:prstGeom prst="straightConnector1">
            <a:avLst/>
          </a:prstGeom>
          <a:ln w="57150">
            <a:solidFill>
              <a:srgbClr val="00C3C6"/>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4" name="テキスト ボックス 43">
            <a:extLst>
              <a:ext uri="{FF2B5EF4-FFF2-40B4-BE49-F238E27FC236}">
                <a16:creationId xmlns:a16="http://schemas.microsoft.com/office/drawing/2014/main" id="{62DD4EFB-4567-8423-B527-334698B8A955}"/>
              </a:ext>
            </a:extLst>
          </p:cNvPr>
          <p:cNvSpPr txBox="1"/>
          <p:nvPr/>
        </p:nvSpPr>
        <p:spPr>
          <a:xfrm>
            <a:off x="27739505" y="18298508"/>
            <a:ext cx="1528753" cy="830997"/>
          </a:xfrm>
          <a:prstGeom prst="rect">
            <a:avLst/>
          </a:prstGeom>
          <a:noFill/>
        </p:spPr>
        <p:txBody>
          <a:bodyPr wrap="none" rtlCol="0">
            <a:spAutoFit/>
          </a:bodyPr>
          <a:lstStyle/>
          <a:p>
            <a:pPr algn="ctr"/>
            <a:r>
              <a:rPr kumimoji="1" lang="en-US" altLang="ja-JP" sz="2400" dirty="0">
                <a:solidFill>
                  <a:srgbClr val="00C3C6"/>
                </a:solidFill>
                <a:latin typeface="Meiryo UI" panose="020B0604030504040204" pitchFamily="50" charset="-128"/>
                <a:ea typeface="Meiryo UI" panose="020B0604030504040204" pitchFamily="50" charset="-128"/>
              </a:rPr>
              <a:t>58 mA</a:t>
            </a:r>
            <a:br>
              <a:rPr kumimoji="1" lang="en-US" altLang="ja-JP" sz="2400" dirty="0">
                <a:solidFill>
                  <a:srgbClr val="00C3C6"/>
                </a:solidFill>
                <a:latin typeface="Meiryo UI" panose="020B0604030504040204" pitchFamily="50" charset="-128"/>
                <a:ea typeface="Meiryo UI" panose="020B0604030504040204" pitchFamily="50" charset="-128"/>
              </a:rPr>
            </a:br>
            <a:r>
              <a:rPr kumimoji="1" lang="en-US" altLang="ja-JP" sz="2400" dirty="0">
                <a:solidFill>
                  <a:srgbClr val="00C3C6"/>
                </a:solidFill>
                <a:latin typeface="Meiryo UI" panose="020B0604030504040204" pitchFamily="50" charset="-128"/>
                <a:ea typeface="Meiryo UI" panose="020B0604030504040204" pitchFamily="50" charset="-128"/>
              </a:rPr>
              <a:t>@MEBT1</a:t>
            </a:r>
            <a:endParaRPr kumimoji="1" lang="ja-JP" altLang="en-US" sz="2400" dirty="0">
              <a:solidFill>
                <a:srgbClr val="00C3C6"/>
              </a:solidFill>
              <a:latin typeface="Meiryo UI" panose="020B0604030504040204" pitchFamily="50" charset="-128"/>
              <a:ea typeface="Meiryo UI" panose="020B0604030504040204" pitchFamily="50" charset="-128"/>
            </a:endParaRPr>
          </a:p>
        </p:txBody>
      </p:sp>
      <p:sp>
        <p:nvSpPr>
          <p:cNvPr id="45" name="テキスト ボックス 44">
            <a:extLst>
              <a:ext uri="{FF2B5EF4-FFF2-40B4-BE49-F238E27FC236}">
                <a16:creationId xmlns:a16="http://schemas.microsoft.com/office/drawing/2014/main" id="{45116BA0-D7EF-5108-C710-00E2F46D1015}"/>
              </a:ext>
            </a:extLst>
          </p:cNvPr>
          <p:cNvSpPr txBox="1"/>
          <p:nvPr/>
        </p:nvSpPr>
        <p:spPr>
          <a:xfrm>
            <a:off x="22747046" y="22548846"/>
            <a:ext cx="8494954" cy="2062103"/>
          </a:xfrm>
          <a:prstGeom prst="rect">
            <a:avLst/>
          </a:prstGeom>
          <a:noFill/>
        </p:spPr>
        <p:txBody>
          <a:bodyPr wrap="square" rtlCol="0">
            <a:spAutoFit/>
          </a:bodyPr>
          <a:lstStyle/>
          <a:p>
            <a:pPr algn="just"/>
            <a:r>
              <a:rPr kumimoji="1" lang="en-US" altLang="ja-JP" sz="3200" dirty="0">
                <a:latin typeface="Meiryo UI" panose="020B0604030504040204" pitchFamily="50" charset="-128"/>
                <a:ea typeface="Meiryo UI" panose="020B0604030504040204" pitchFamily="50" charset="-128"/>
              </a:rPr>
              <a:t>The </a:t>
            </a:r>
            <a:r>
              <a:rPr kumimoji="1" lang="en-US" altLang="ja-JP" sz="3200" b="1" dirty="0">
                <a:solidFill>
                  <a:srgbClr val="FF0000"/>
                </a:solidFill>
                <a:latin typeface="Meiryo UI" panose="020B0604030504040204" pitchFamily="50" charset="-128"/>
                <a:ea typeface="Meiryo UI" panose="020B0604030504040204" pitchFamily="50" charset="-128"/>
              </a:rPr>
              <a:t>transmission rate of H</a:t>
            </a:r>
            <a:r>
              <a:rPr kumimoji="1" lang="en-US" altLang="ja-JP" sz="3200" b="1" baseline="30000" dirty="0">
                <a:solidFill>
                  <a:srgbClr val="FF0000"/>
                </a:solidFill>
                <a:latin typeface="Meiryo UI" panose="020B0604030504040204" pitchFamily="50" charset="-128"/>
                <a:ea typeface="Meiryo UI" panose="020B0604030504040204" pitchFamily="50" charset="-128"/>
              </a:rPr>
              <a:t>-</a:t>
            </a:r>
            <a:r>
              <a:rPr kumimoji="1" lang="en-US" altLang="ja-JP" sz="3200" b="1" dirty="0">
                <a:solidFill>
                  <a:srgbClr val="FF0000"/>
                </a:solidFill>
                <a:latin typeface="Meiryo UI" panose="020B0604030504040204" pitchFamily="50" charset="-128"/>
                <a:ea typeface="Meiryo UI" panose="020B0604030504040204" pitchFamily="50" charset="-128"/>
              </a:rPr>
              <a:t> beam extracted from the ion source </a:t>
            </a:r>
            <a:r>
              <a:rPr kumimoji="1" lang="en-US" altLang="ja-JP" sz="3200" dirty="0">
                <a:latin typeface="Meiryo UI" panose="020B0604030504040204" pitchFamily="50" charset="-128"/>
                <a:ea typeface="Meiryo UI" panose="020B0604030504040204" pitchFamily="50" charset="-128"/>
              </a:rPr>
              <a:t>was maintained at approximately </a:t>
            </a:r>
            <a:r>
              <a:rPr kumimoji="1" lang="en-US" altLang="ja-JP" sz="3200" b="1" dirty="0">
                <a:solidFill>
                  <a:srgbClr val="FF0000"/>
                </a:solidFill>
                <a:latin typeface="Meiryo UI" panose="020B0604030504040204" pitchFamily="50" charset="-128"/>
                <a:ea typeface="Meiryo UI" panose="020B0604030504040204" pitchFamily="50" charset="-128"/>
              </a:rPr>
              <a:t>92.8%</a:t>
            </a:r>
            <a:r>
              <a:rPr kumimoji="1" lang="en-US" altLang="ja-JP" sz="3200" dirty="0">
                <a:latin typeface="Meiryo UI" panose="020B0604030504040204" pitchFamily="50" charset="-128"/>
                <a:ea typeface="Meiryo UI" panose="020B0604030504040204" pitchFamily="50" charset="-128"/>
              </a:rPr>
              <a:t> in the J-PARC RFQ during the campaign.</a:t>
            </a:r>
            <a:endParaRPr kumimoji="1" lang="ja-JP" altLang="en-US" sz="3200" dirty="0">
              <a:latin typeface="Meiryo UI" panose="020B0604030504040204" pitchFamily="50" charset="-128"/>
              <a:ea typeface="Meiryo UI" panose="020B0604030504040204" pitchFamily="50" charset="-128"/>
            </a:endParaRPr>
          </a:p>
        </p:txBody>
      </p:sp>
      <p:sp>
        <p:nvSpPr>
          <p:cNvPr id="47" name="テキスト ボックス 46">
            <a:extLst>
              <a:ext uri="{FF2B5EF4-FFF2-40B4-BE49-F238E27FC236}">
                <a16:creationId xmlns:a16="http://schemas.microsoft.com/office/drawing/2014/main" id="{AECDD538-1546-8B53-2215-DB476E652136}"/>
              </a:ext>
            </a:extLst>
          </p:cNvPr>
          <p:cNvSpPr txBox="1"/>
          <p:nvPr/>
        </p:nvSpPr>
        <p:spPr>
          <a:xfrm>
            <a:off x="22747045" y="17177211"/>
            <a:ext cx="1716687" cy="400110"/>
          </a:xfrm>
          <a:prstGeom prst="rect">
            <a:avLst/>
          </a:prstGeom>
          <a:noFill/>
          <a:ln w="38100">
            <a:solidFill>
              <a:schemeClr val="tx1"/>
            </a:solidFill>
          </a:ln>
        </p:spPr>
        <p:txBody>
          <a:bodyPr wrap="square" rtlCol="0" anchor="ctr" anchorCtr="0">
            <a:spAutoFit/>
          </a:bodyPr>
          <a:lstStyle/>
          <a:p>
            <a:pPr algn="ctr"/>
            <a:r>
              <a:rPr kumimoji="1" lang="en-US" altLang="ja-JP" sz="2000" dirty="0" err="1">
                <a:latin typeface="Meiryo UI" panose="020B0604030504040204" pitchFamily="50" charset="-128"/>
                <a:ea typeface="Meiryo UI" panose="020B0604030504040204" pitchFamily="50" charset="-128"/>
              </a:rPr>
              <a:t>V</a:t>
            </a:r>
            <a:r>
              <a:rPr lang="en-US" altLang="ja-JP" sz="2000" baseline="-25000" dirty="0" err="1">
                <a:latin typeface="Meiryo UI" panose="020B0604030504040204" pitchFamily="50" charset="-128"/>
                <a:ea typeface="Meiryo UI" panose="020B0604030504040204" pitchFamily="50" charset="-128"/>
              </a:rPr>
              <a:t>acc_dc</a:t>
            </a:r>
            <a:r>
              <a:rPr lang="en-US" altLang="ja-JP" sz="2000" baseline="-25000" dirty="0">
                <a:latin typeface="Meiryo UI" panose="020B0604030504040204" pitchFamily="50" charset="-128"/>
                <a:ea typeface="Meiryo UI" panose="020B0604030504040204" pitchFamily="50" charset="-128"/>
              </a:rPr>
              <a:t> </a:t>
            </a:r>
            <a:r>
              <a:rPr lang="en-US" altLang="ja-JP" sz="2000" dirty="0">
                <a:latin typeface="Meiryo UI" panose="020B0604030504040204" pitchFamily="50" charset="-128"/>
                <a:ea typeface="Meiryo UI" panose="020B0604030504040204" pitchFamily="50" charset="-128"/>
              </a:rPr>
              <a:t>Only</a:t>
            </a:r>
            <a:endParaRPr kumimoji="1" lang="ja-JP" altLang="en-US" sz="2000" dirty="0">
              <a:latin typeface="Meiryo UI" panose="020B0604030504040204" pitchFamily="50" charset="-128"/>
              <a:ea typeface="Meiryo UI" panose="020B0604030504040204" pitchFamily="50" charset="-128"/>
            </a:endParaRPr>
          </a:p>
        </p:txBody>
      </p:sp>
      <p:sp>
        <p:nvSpPr>
          <p:cNvPr id="49" name="テキスト ボックス 48">
            <a:extLst>
              <a:ext uri="{FF2B5EF4-FFF2-40B4-BE49-F238E27FC236}">
                <a16:creationId xmlns:a16="http://schemas.microsoft.com/office/drawing/2014/main" id="{94D30AB0-C2F5-E87E-C0DD-655D7A1691AF}"/>
              </a:ext>
            </a:extLst>
          </p:cNvPr>
          <p:cNvSpPr txBox="1"/>
          <p:nvPr/>
        </p:nvSpPr>
        <p:spPr>
          <a:xfrm>
            <a:off x="23155769" y="16384961"/>
            <a:ext cx="1716687" cy="400110"/>
          </a:xfrm>
          <a:prstGeom prst="rect">
            <a:avLst/>
          </a:prstGeom>
          <a:noFill/>
          <a:ln w="38100">
            <a:solidFill>
              <a:schemeClr val="tx1"/>
            </a:solidFill>
          </a:ln>
        </p:spPr>
        <p:txBody>
          <a:bodyPr wrap="none" rtlCol="0">
            <a:spAutoFit/>
          </a:bodyPr>
          <a:lstStyle/>
          <a:p>
            <a:pPr algn="ctr"/>
            <a:r>
              <a:rPr kumimoji="1" lang="en-US" altLang="ja-JP" sz="2000" dirty="0" err="1">
                <a:latin typeface="Meiryo UI" panose="020B0604030504040204" pitchFamily="50" charset="-128"/>
                <a:ea typeface="Meiryo UI" panose="020B0604030504040204" pitchFamily="50" charset="-128"/>
              </a:rPr>
              <a:t>V</a:t>
            </a:r>
            <a:r>
              <a:rPr kumimoji="1" lang="en-US" altLang="ja-JP" sz="2000" baseline="-25000" dirty="0" err="1">
                <a:latin typeface="Meiryo UI" panose="020B0604030504040204" pitchFamily="50" charset="-128"/>
                <a:ea typeface="Meiryo UI" panose="020B0604030504040204" pitchFamily="50" charset="-128"/>
              </a:rPr>
              <a:t>ext</a:t>
            </a:r>
            <a:r>
              <a:rPr kumimoji="1" lang="en-US" altLang="ja-JP" sz="2000" dirty="0">
                <a:latin typeface="Meiryo UI" panose="020B0604030504040204" pitchFamily="50" charset="-128"/>
                <a:ea typeface="Meiryo UI" panose="020B0604030504040204" pitchFamily="50" charset="-128"/>
              </a:rPr>
              <a:t> +</a:t>
            </a:r>
            <a:r>
              <a:rPr kumimoji="1" lang="en-US" altLang="ja-JP" sz="2000" dirty="0" err="1">
                <a:latin typeface="Meiryo UI" panose="020B0604030504040204" pitchFamily="50" charset="-128"/>
                <a:ea typeface="Meiryo UI" panose="020B0604030504040204" pitchFamily="50" charset="-128"/>
              </a:rPr>
              <a:t>V</a:t>
            </a:r>
            <a:r>
              <a:rPr lang="en-US" altLang="ja-JP" sz="2000" baseline="-25000" dirty="0" err="1">
                <a:latin typeface="Meiryo UI" panose="020B0604030504040204" pitchFamily="50" charset="-128"/>
                <a:ea typeface="Meiryo UI" panose="020B0604030504040204" pitchFamily="50" charset="-128"/>
              </a:rPr>
              <a:t>acc_dc</a:t>
            </a:r>
            <a:r>
              <a:rPr lang="en-US" altLang="ja-JP" sz="2000" dirty="0">
                <a:latin typeface="Meiryo UI" panose="020B0604030504040204" pitchFamily="50" charset="-128"/>
                <a:ea typeface="Meiryo UI" panose="020B0604030504040204" pitchFamily="50" charset="-128"/>
              </a:rPr>
              <a:t> </a:t>
            </a:r>
            <a:endParaRPr kumimoji="1" lang="ja-JP" altLang="en-US" sz="2000" dirty="0">
              <a:latin typeface="Meiryo UI" panose="020B0604030504040204" pitchFamily="50" charset="-128"/>
              <a:ea typeface="Meiryo UI" panose="020B0604030504040204" pitchFamily="50" charset="-128"/>
            </a:endParaRPr>
          </a:p>
        </p:txBody>
      </p:sp>
      <p:sp>
        <p:nvSpPr>
          <p:cNvPr id="52" name="テキスト ボックス 51">
            <a:extLst>
              <a:ext uri="{FF2B5EF4-FFF2-40B4-BE49-F238E27FC236}">
                <a16:creationId xmlns:a16="http://schemas.microsoft.com/office/drawing/2014/main" id="{FB62DF48-47CB-7EB9-3660-11395B5AC27D}"/>
              </a:ext>
            </a:extLst>
          </p:cNvPr>
          <p:cNvSpPr txBox="1"/>
          <p:nvPr/>
        </p:nvSpPr>
        <p:spPr>
          <a:xfrm>
            <a:off x="26927348" y="16019223"/>
            <a:ext cx="2627771" cy="400110"/>
          </a:xfrm>
          <a:prstGeom prst="rect">
            <a:avLst/>
          </a:prstGeom>
          <a:noFill/>
          <a:ln w="38100">
            <a:solidFill>
              <a:schemeClr val="tx1"/>
            </a:solidFill>
          </a:ln>
        </p:spPr>
        <p:txBody>
          <a:bodyPr wrap="none" rtlCol="0">
            <a:spAutoFit/>
          </a:bodyPr>
          <a:lstStyle/>
          <a:p>
            <a:pPr algn="ctr"/>
            <a:r>
              <a:rPr kumimoji="1" lang="en-US" altLang="ja-JP" sz="2000" dirty="0" err="1">
                <a:latin typeface="Meiryo UI" panose="020B0604030504040204" pitchFamily="50" charset="-128"/>
                <a:ea typeface="Meiryo UI" panose="020B0604030504040204" pitchFamily="50" charset="-128"/>
              </a:rPr>
              <a:t>V</a:t>
            </a:r>
            <a:r>
              <a:rPr kumimoji="1" lang="en-US" altLang="ja-JP" sz="2000" baseline="-25000" dirty="0" err="1">
                <a:latin typeface="Meiryo UI" panose="020B0604030504040204" pitchFamily="50" charset="-128"/>
                <a:ea typeface="Meiryo UI" panose="020B0604030504040204" pitchFamily="50" charset="-128"/>
              </a:rPr>
              <a:t>ext</a:t>
            </a:r>
            <a:r>
              <a:rPr kumimoji="1" lang="en-US" altLang="ja-JP" sz="2000" dirty="0">
                <a:latin typeface="Meiryo UI" panose="020B0604030504040204" pitchFamily="50" charset="-128"/>
                <a:ea typeface="Meiryo UI" panose="020B0604030504040204" pitchFamily="50" charset="-128"/>
              </a:rPr>
              <a:t> +</a:t>
            </a:r>
            <a:r>
              <a:rPr kumimoji="1" lang="en-US" altLang="ja-JP" sz="2000" dirty="0" err="1">
                <a:latin typeface="Meiryo UI" panose="020B0604030504040204" pitchFamily="50" charset="-128"/>
                <a:ea typeface="Meiryo UI" panose="020B0604030504040204" pitchFamily="50" charset="-128"/>
              </a:rPr>
              <a:t>V</a:t>
            </a:r>
            <a:r>
              <a:rPr lang="en-US" altLang="ja-JP" sz="2000" baseline="-25000" dirty="0" err="1">
                <a:latin typeface="Meiryo UI" panose="020B0604030504040204" pitchFamily="50" charset="-128"/>
                <a:ea typeface="Meiryo UI" panose="020B0604030504040204" pitchFamily="50" charset="-128"/>
              </a:rPr>
              <a:t>acc_dc</a:t>
            </a:r>
            <a:r>
              <a:rPr lang="en-US" altLang="ja-JP" sz="2000" dirty="0">
                <a:latin typeface="Meiryo UI" panose="020B0604030504040204" pitchFamily="50" charset="-128"/>
                <a:ea typeface="Meiryo UI" panose="020B0604030504040204" pitchFamily="50" charset="-128"/>
              </a:rPr>
              <a:t> +</a:t>
            </a:r>
            <a:r>
              <a:rPr lang="en-US" altLang="ja-JP" sz="2000" dirty="0" err="1">
                <a:latin typeface="Meiryo UI" panose="020B0604030504040204" pitchFamily="50" charset="-128"/>
                <a:ea typeface="Meiryo UI" panose="020B0604030504040204" pitchFamily="50" charset="-128"/>
              </a:rPr>
              <a:t>V</a:t>
            </a:r>
            <a:r>
              <a:rPr lang="en-US" altLang="ja-JP" sz="2000" baseline="-25000" dirty="0" err="1">
                <a:latin typeface="Meiryo UI" panose="020B0604030504040204" pitchFamily="50" charset="-128"/>
                <a:ea typeface="Meiryo UI" panose="020B0604030504040204" pitchFamily="50" charset="-128"/>
              </a:rPr>
              <a:t>acc_m</a:t>
            </a:r>
            <a:endParaRPr kumimoji="1" lang="ja-JP" altLang="en-US" sz="2000" dirty="0">
              <a:latin typeface="Meiryo UI" panose="020B0604030504040204" pitchFamily="50" charset="-128"/>
              <a:ea typeface="Meiryo UI" panose="020B0604030504040204" pitchFamily="50" charset="-128"/>
            </a:endParaRPr>
          </a:p>
        </p:txBody>
      </p:sp>
      <p:cxnSp>
        <p:nvCxnSpPr>
          <p:cNvPr id="54" name="直線矢印コネクタ 53">
            <a:extLst>
              <a:ext uri="{FF2B5EF4-FFF2-40B4-BE49-F238E27FC236}">
                <a16:creationId xmlns:a16="http://schemas.microsoft.com/office/drawing/2014/main" id="{D07A2516-C8A7-0B8D-5C65-3F55CEBEEAE7}"/>
              </a:ext>
            </a:extLst>
          </p:cNvPr>
          <p:cNvCxnSpPr/>
          <p:nvPr/>
        </p:nvCxnSpPr>
        <p:spPr>
          <a:xfrm>
            <a:off x="23850600" y="17589392"/>
            <a:ext cx="704850" cy="709116"/>
          </a:xfrm>
          <a:prstGeom prst="straightConnector1">
            <a:avLst/>
          </a:prstGeom>
          <a:ln w="38100">
            <a:tailEnd type="triangle" w="lg" len="lg"/>
          </a:ln>
        </p:spPr>
        <p:style>
          <a:lnRef idx="1">
            <a:schemeClr val="dk1"/>
          </a:lnRef>
          <a:fillRef idx="0">
            <a:schemeClr val="dk1"/>
          </a:fillRef>
          <a:effectRef idx="0">
            <a:schemeClr val="dk1"/>
          </a:effectRef>
          <a:fontRef idx="minor">
            <a:schemeClr val="tx1"/>
          </a:fontRef>
        </p:style>
      </p:cxnSp>
      <p:cxnSp>
        <p:nvCxnSpPr>
          <p:cNvPr id="55" name="直線矢印コネクタ 54">
            <a:extLst>
              <a:ext uri="{FF2B5EF4-FFF2-40B4-BE49-F238E27FC236}">
                <a16:creationId xmlns:a16="http://schemas.microsoft.com/office/drawing/2014/main" id="{578AEC52-E4CF-2202-1AAD-EF55AD59DD43}"/>
              </a:ext>
            </a:extLst>
          </p:cNvPr>
          <p:cNvCxnSpPr>
            <a:cxnSpLocks/>
          </p:cNvCxnSpPr>
          <p:nvPr/>
        </p:nvCxnSpPr>
        <p:spPr>
          <a:xfrm>
            <a:off x="24378331" y="16785071"/>
            <a:ext cx="591442" cy="507283"/>
          </a:xfrm>
          <a:prstGeom prst="straightConnector1">
            <a:avLst/>
          </a:prstGeom>
          <a:ln w="38100">
            <a:tailEnd type="triangle" w="lg" len="lg"/>
          </a:ln>
        </p:spPr>
        <p:style>
          <a:lnRef idx="1">
            <a:schemeClr val="dk1"/>
          </a:lnRef>
          <a:fillRef idx="0">
            <a:schemeClr val="dk1"/>
          </a:fillRef>
          <a:effectRef idx="0">
            <a:schemeClr val="dk1"/>
          </a:effectRef>
          <a:fontRef idx="minor">
            <a:schemeClr val="tx1"/>
          </a:fontRef>
        </p:style>
      </p:cxnSp>
      <p:cxnSp>
        <p:nvCxnSpPr>
          <p:cNvPr id="59" name="直線矢印コネクタ 58">
            <a:extLst>
              <a:ext uri="{FF2B5EF4-FFF2-40B4-BE49-F238E27FC236}">
                <a16:creationId xmlns:a16="http://schemas.microsoft.com/office/drawing/2014/main" id="{AA766FF3-1C3C-06B6-563D-C8AE7B8801D2}"/>
              </a:ext>
            </a:extLst>
          </p:cNvPr>
          <p:cNvCxnSpPr>
            <a:cxnSpLocks/>
          </p:cNvCxnSpPr>
          <p:nvPr/>
        </p:nvCxnSpPr>
        <p:spPr>
          <a:xfrm flipH="1">
            <a:off x="26503742" y="16430648"/>
            <a:ext cx="701171" cy="466702"/>
          </a:xfrm>
          <a:prstGeom prst="straightConnector1">
            <a:avLst/>
          </a:prstGeom>
          <a:ln w="38100">
            <a:tailEnd type="triangle" w="lg" len="lg"/>
          </a:ln>
        </p:spPr>
        <p:style>
          <a:lnRef idx="1">
            <a:schemeClr val="dk1"/>
          </a:lnRef>
          <a:fillRef idx="0">
            <a:schemeClr val="dk1"/>
          </a:fillRef>
          <a:effectRef idx="0">
            <a:schemeClr val="dk1"/>
          </a:effectRef>
          <a:fontRef idx="minor">
            <a:schemeClr val="tx1"/>
          </a:fontRef>
        </p:style>
      </p:cxnSp>
      <p:sp>
        <p:nvSpPr>
          <p:cNvPr id="61" name="テキスト ボックス 60">
            <a:extLst>
              <a:ext uri="{FF2B5EF4-FFF2-40B4-BE49-F238E27FC236}">
                <a16:creationId xmlns:a16="http://schemas.microsoft.com/office/drawing/2014/main" id="{5ACB033C-9D82-58C6-ACB0-44F032A86BAD}"/>
              </a:ext>
            </a:extLst>
          </p:cNvPr>
          <p:cNvSpPr txBox="1"/>
          <p:nvPr/>
        </p:nvSpPr>
        <p:spPr>
          <a:xfrm>
            <a:off x="10713905" y="21924504"/>
            <a:ext cx="11520110" cy="646331"/>
          </a:xfrm>
          <a:prstGeom prst="rect">
            <a:avLst/>
          </a:prstGeom>
          <a:noFill/>
        </p:spPr>
        <p:txBody>
          <a:bodyPr wrap="square" rtlCol="0">
            <a:spAutoFit/>
          </a:bodyPr>
          <a:lstStyle/>
          <a:p>
            <a:r>
              <a:rPr kumimoji="1" lang="en-US" altLang="ja-JP" sz="1800" dirty="0">
                <a:latin typeface="Meiryo UI" panose="020B0604030504040204" pitchFamily="50" charset="-128"/>
                <a:ea typeface="Meiryo UI" panose="020B0604030504040204" pitchFamily="50" charset="-128"/>
              </a:rPr>
              <a:t>PE: Plasma Electrode, EE: Extraction Electrode, G</a:t>
            </a:r>
            <a:r>
              <a:rPr lang="en-US" altLang="ja-JP" sz="1800" dirty="0">
                <a:latin typeface="Meiryo UI" panose="020B0604030504040204" pitchFamily="50" charset="-128"/>
                <a:ea typeface="Meiryo UI" panose="020B0604030504040204" pitchFamily="50" charset="-128"/>
              </a:rPr>
              <a:t>E: Ground Electrode, </a:t>
            </a:r>
            <a:r>
              <a:rPr lang="en-US" altLang="ja-JP" sz="1800" dirty="0" err="1">
                <a:latin typeface="Meiryo UI" panose="020B0604030504040204" pitchFamily="50" charset="-128"/>
                <a:ea typeface="Meiryo UI" panose="020B0604030504040204" pitchFamily="50" charset="-128"/>
              </a:rPr>
              <a:t>V</a:t>
            </a:r>
            <a:r>
              <a:rPr lang="en-US" altLang="ja-JP" sz="1800" baseline="-25000" dirty="0" err="1">
                <a:latin typeface="Meiryo UI" panose="020B0604030504040204" pitchFamily="50" charset="-128"/>
                <a:ea typeface="Meiryo UI" panose="020B0604030504040204" pitchFamily="50" charset="-128"/>
              </a:rPr>
              <a:t>ext</a:t>
            </a:r>
            <a:r>
              <a:rPr lang="en-US" altLang="ja-JP" sz="1800" dirty="0">
                <a:latin typeface="Meiryo UI" panose="020B0604030504040204" pitchFamily="50" charset="-128"/>
                <a:ea typeface="Meiryo UI" panose="020B0604030504040204" pitchFamily="50" charset="-128"/>
              </a:rPr>
              <a:t>: Extraction Voltage, </a:t>
            </a:r>
            <a:r>
              <a:rPr lang="en-US" altLang="ja-JP" sz="1800" dirty="0" err="1">
                <a:latin typeface="Meiryo UI" panose="020B0604030504040204" pitchFamily="50" charset="-128"/>
                <a:ea typeface="Meiryo UI" panose="020B0604030504040204" pitchFamily="50" charset="-128"/>
              </a:rPr>
              <a:t>V</a:t>
            </a:r>
            <a:r>
              <a:rPr lang="en-US" altLang="ja-JP" sz="1800" baseline="-25000" dirty="0" err="1">
                <a:latin typeface="Meiryo UI" panose="020B0604030504040204" pitchFamily="50" charset="-128"/>
                <a:ea typeface="Meiryo UI" panose="020B0604030504040204" pitchFamily="50" charset="-128"/>
              </a:rPr>
              <a:t>acc_dc</a:t>
            </a:r>
            <a:r>
              <a:rPr lang="en-US" altLang="ja-JP" sz="1800" dirty="0">
                <a:latin typeface="Meiryo UI" panose="020B0604030504040204" pitchFamily="50" charset="-128"/>
                <a:ea typeface="Meiryo UI" panose="020B0604030504040204" pitchFamily="50" charset="-128"/>
              </a:rPr>
              <a:t>: DC Acceleration Voltage, </a:t>
            </a:r>
            <a:r>
              <a:rPr lang="en-US" altLang="ja-JP" sz="1800" dirty="0" err="1">
                <a:latin typeface="Meiryo UI" panose="020B0604030504040204" pitchFamily="50" charset="-128"/>
                <a:ea typeface="Meiryo UI" panose="020B0604030504040204" pitchFamily="50" charset="-128"/>
              </a:rPr>
              <a:t>V</a:t>
            </a:r>
            <a:r>
              <a:rPr lang="en-US" altLang="ja-JP" sz="1800" baseline="-25000" dirty="0" err="1">
                <a:latin typeface="Meiryo UI" panose="020B0604030504040204" pitchFamily="50" charset="-128"/>
                <a:ea typeface="Meiryo UI" panose="020B0604030504040204" pitchFamily="50" charset="-128"/>
              </a:rPr>
              <a:t>acc_m</a:t>
            </a:r>
            <a:r>
              <a:rPr lang="en-US" altLang="ja-JP" sz="1800" dirty="0">
                <a:latin typeface="Meiryo UI" panose="020B0604030504040204" pitchFamily="50" charset="-128"/>
                <a:ea typeface="Meiryo UI" panose="020B0604030504040204" pitchFamily="50" charset="-128"/>
              </a:rPr>
              <a:t>: Modulated (Pulsed) Acceleration Voltage</a:t>
            </a:r>
            <a:endParaRPr kumimoji="1" lang="ja-JP" altLang="en-US" sz="1800" dirty="0">
              <a:latin typeface="Meiryo UI" panose="020B0604030504040204" pitchFamily="50" charset="-128"/>
              <a:ea typeface="Meiryo UI" panose="020B0604030504040204" pitchFamily="50" charset="-128"/>
            </a:endParaRPr>
          </a:p>
        </p:txBody>
      </p:sp>
      <p:sp>
        <p:nvSpPr>
          <p:cNvPr id="63" name="テキスト ボックス 62">
            <a:extLst>
              <a:ext uri="{FF2B5EF4-FFF2-40B4-BE49-F238E27FC236}">
                <a16:creationId xmlns:a16="http://schemas.microsoft.com/office/drawing/2014/main" id="{1B651183-4B0F-51D9-E7EB-02345A4EF2FD}"/>
              </a:ext>
            </a:extLst>
          </p:cNvPr>
          <p:cNvSpPr txBox="1"/>
          <p:nvPr/>
        </p:nvSpPr>
        <p:spPr>
          <a:xfrm>
            <a:off x="2287956" y="22546458"/>
            <a:ext cx="7576396" cy="2554545"/>
          </a:xfrm>
          <a:prstGeom prst="rect">
            <a:avLst/>
          </a:prstGeom>
          <a:noFill/>
        </p:spPr>
        <p:txBody>
          <a:bodyPr wrap="square" rtlCol="0">
            <a:spAutoFit/>
          </a:bodyPr>
          <a:lstStyle/>
          <a:p>
            <a:pPr algn="just"/>
            <a:r>
              <a:rPr kumimoji="1" lang="en-US" altLang="ja-JP" sz="3200" dirty="0">
                <a:latin typeface="Meiryo UI" panose="020B0604030504040204" pitchFamily="50" charset="-128"/>
                <a:ea typeface="Meiryo UI" panose="020B0604030504040204" pitchFamily="50" charset="-128"/>
              </a:rPr>
              <a:t>The ion source, which is </a:t>
            </a:r>
            <a:r>
              <a:rPr kumimoji="1" lang="en-US" altLang="ja-JP" sz="3200" b="1" dirty="0">
                <a:solidFill>
                  <a:srgbClr val="FF0000"/>
                </a:solidFill>
                <a:latin typeface="Meiryo UI" panose="020B0604030504040204" pitchFamily="50" charset="-128"/>
                <a:ea typeface="Meiryo UI" panose="020B0604030504040204" pitchFamily="50" charset="-128"/>
              </a:rPr>
              <a:t>equipped with the J-PARC-made antenna coil</a:t>
            </a:r>
            <a:r>
              <a:rPr kumimoji="1" lang="en-US" altLang="ja-JP" sz="3200" dirty="0">
                <a:latin typeface="Meiryo UI" panose="020B0604030504040204" pitchFamily="50" charset="-128"/>
                <a:ea typeface="Meiryo UI" panose="020B0604030504040204" pitchFamily="50" charset="-128"/>
              </a:rPr>
              <a:t>, was operated for the first time in order to deliver the experimental facilities for J-PARC users.</a:t>
            </a:r>
            <a:endParaRPr kumimoji="1" lang="ja-JP" altLang="en-US" sz="3200" dirty="0">
              <a:latin typeface="Meiryo UI" panose="020B0604030504040204" pitchFamily="50" charset="-128"/>
              <a:ea typeface="Meiryo UI" panose="020B0604030504040204" pitchFamily="50" charset="-128"/>
            </a:endParaRPr>
          </a:p>
        </p:txBody>
      </p:sp>
      <p:pic>
        <p:nvPicPr>
          <p:cNvPr id="69" name="図 68">
            <a:extLst>
              <a:ext uri="{FF2B5EF4-FFF2-40B4-BE49-F238E27FC236}">
                <a16:creationId xmlns:a16="http://schemas.microsoft.com/office/drawing/2014/main" id="{39AD301F-2859-AEC5-C55C-BBE88BBC82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04508" y="27242634"/>
            <a:ext cx="13532151" cy="8473670"/>
          </a:xfrm>
          <a:prstGeom prst="rect">
            <a:avLst/>
          </a:prstGeom>
        </p:spPr>
      </p:pic>
      <p:sp>
        <p:nvSpPr>
          <p:cNvPr id="71" name="テキスト ボックス 70">
            <a:extLst>
              <a:ext uri="{FF2B5EF4-FFF2-40B4-BE49-F238E27FC236}">
                <a16:creationId xmlns:a16="http://schemas.microsoft.com/office/drawing/2014/main" id="{CE4416D3-C113-7B10-223F-7DF6C4C11756}"/>
              </a:ext>
            </a:extLst>
          </p:cNvPr>
          <p:cNvSpPr txBox="1"/>
          <p:nvPr/>
        </p:nvSpPr>
        <p:spPr>
          <a:xfrm>
            <a:off x="4968982" y="35877550"/>
            <a:ext cx="8616734" cy="830997"/>
          </a:xfrm>
          <a:prstGeom prst="rect">
            <a:avLst/>
          </a:prstGeom>
          <a:noFill/>
        </p:spPr>
        <p:txBody>
          <a:bodyPr wrap="square" rtlCol="0" anchor="ctr" anchorCtr="0">
            <a:spAutoFit/>
          </a:bodyPr>
          <a:lstStyle/>
          <a:p>
            <a:pPr algn="ctr"/>
            <a:r>
              <a:rPr kumimoji="1" lang="en-US" altLang="ja-JP" sz="2400" dirty="0">
                <a:latin typeface="Meiryo UI" panose="020B0604030504040204" pitchFamily="50" charset="-128"/>
                <a:ea typeface="Meiryo UI" panose="020B0604030504040204" pitchFamily="50" charset="-128"/>
              </a:rPr>
              <a:t>Figure 3</a:t>
            </a:r>
            <a:r>
              <a:rPr lang="en-US" altLang="ja-JP" sz="2400" dirty="0">
                <a:latin typeface="Meiryo UI" panose="020B0604030504040204" pitchFamily="50" charset="-128"/>
                <a:ea typeface="Meiryo UI" panose="020B0604030504040204" pitchFamily="50" charset="-128"/>
              </a:rPr>
              <a:t>: H</a:t>
            </a:r>
            <a:r>
              <a:rPr lang="en-US" altLang="ja-JP" sz="2400" baseline="30000" dirty="0">
                <a:latin typeface="Meiryo UI" panose="020B0604030504040204" pitchFamily="50" charset="-128"/>
                <a:ea typeface="Meiryo UI" panose="020B0604030504040204" pitchFamily="50" charset="-128"/>
              </a:rPr>
              <a:t>-</a:t>
            </a:r>
            <a:r>
              <a:rPr lang="en-US" altLang="ja-JP" sz="2400" dirty="0">
                <a:latin typeface="Meiryo UI" panose="020B0604030504040204" pitchFamily="50" charset="-128"/>
                <a:ea typeface="Meiryo UI" panose="020B0604030504040204" pitchFamily="50" charset="-128"/>
              </a:rPr>
              <a:t> beam current extracted from the ion source during 2025/2026 campaign (Run#93).</a:t>
            </a:r>
            <a:endParaRPr kumimoji="1" lang="ja-JP" altLang="en-US" sz="2400" dirty="0">
              <a:latin typeface="Meiryo UI" panose="020B0604030504040204" pitchFamily="50" charset="-128"/>
              <a:ea typeface="Meiryo UI" panose="020B0604030504040204" pitchFamily="50" charset="-128"/>
            </a:endParaRPr>
          </a:p>
        </p:txBody>
      </p:sp>
      <p:pic>
        <p:nvPicPr>
          <p:cNvPr id="73" name="図 72">
            <a:extLst>
              <a:ext uri="{FF2B5EF4-FFF2-40B4-BE49-F238E27FC236}">
                <a16:creationId xmlns:a16="http://schemas.microsoft.com/office/drawing/2014/main" id="{A42AEB69-AE6B-0AE2-91D9-FEB1CAFE9BA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320161" y="27248243"/>
            <a:ext cx="12706218" cy="8037364"/>
          </a:xfrm>
          <a:prstGeom prst="rect">
            <a:avLst/>
          </a:prstGeom>
        </p:spPr>
      </p:pic>
      <p:sp>
        <p:nvSpPr>
          <p:cNvPr id="75" name="テキスト ボックス 74">
            <a:extLst>
              <a:ext uri="{FF2B5EF4-FFF2-40B4-BE49-F238E27FC236}">
                <a16:creationId xmlns:a16="http://schemas.microsoft.com/office/drawing/2014/main" id="{D83F820E-F35F-66B7-3E70-71484F46507E}"/>
              </a:ext>
            </a:extLst>
          </p:cNvPr>
          <p:cNvSpPr txBox="1"/>
          <p:nvPr/>
        </p:nvSpPr>
        <p:spPr>
          <a:xfrm>
            <a:off x="19364903" y="35865022"/>
            <a:ext cx="8616734" cy="830997"/>
          </a:xfrm>
          <a:prstGeom prst="rect">
            <a:avLst/>
          </a:prstGeom>
          <a:noFill/>
        </p:spPr>
        <p:txBody>
          <a:bodyPr wrap="square" rtlCol="0" anchor="ctr" anchorCtr="0">
            <a:spAutoFit/>
          </a:bodyPr>
          <a:lstStyle/>
          <a:p>
            <a:pPr algn="ctr"/>
            <a:r>
              <a:rPr kumimoji="1" lang="en-US" altLang="ja-JP" sz="2400" dirty="0">
                <a:latin typeface="Meiryo UI" panose="020B0604030504040204" pitchFamily="50" charset="-128"/>
                <a:ea typeface="Meiryo UI" panose="020B0604030504040204" pitchFamily="50" charset="-128"/>
              </a:rPr>
              <a:t>Figure 4</a:t>
            </a:r>
            <a:r>
              <a:rPr lang="en-US" altLang="ja-JP" sz="2400" dirty="0">
                <a:latin typeface="Meiryo UI" panose="020B0604030504040204" pitchFamily="50" charset="-128"/>
                <a:ea typeface="Meiryo UI" panose="020B0604030504040204" pitchFamily="50" charset="-128"/>
              </a:rPr>
              <a:t>: Operating history of the J-PARC RF-driven cesiated H</a:t>
            </a:r>
            <a:r>
              <a:rPr lang="en-US" altLang="ja-JP" sz="2400" baseline="30000" dirty="0">
                <a:latin typeface="Meiryo UI" panose="020B0604030504040204" pitchFamily="50" charset="-128"/>
                <a:ea typeface="Meiryo UI" panose="020B0604030504040204" pitchFamily="50" charset="-128"/>
              </a:rPr>
              <a:t>-</a:t>
            </a:r>
            <a:r>
              <a:rPr lang="en-US" altLang="ja-JP" sz="2400" dirty="0">
                <a:latin typeface="Meiryo UI" panose="020B0604030504040204" pitchFamily="50" charset="-128"/>
                <a:ea typeface="Meiryo UI" panose="020B0604030504040204" pitchFamily="50" charset="-128"/>
              </a:rPr>
              <a:t> ion source since the autumn of 2014.</a:t>
            </a:r>
            <a:endParaRPr kumimoji="1" lang="ja-JP" altLang="en-US" sz="2400" dirty="0">
              <a:latin typeface="Meiryo UI" panose="020B0604030504040204" pitchFamily="50" charset="-128"/>
              <a:ea typeface="Meiryo UI" panose="020B0604030504040204" pitchFamily="50" charset="-128"/>
            </a:endParaRPr>
          </a:p>
        </p:txBody>
      </p:sp>
      <p:sp>
        <p:nvSpPr>
          <p:cNvPr id="79" name="テキスト ボックス 78">
            <a:extLst>
              <a:ext uri="{FF2B5EF4-FFF2-40B4-BE49-F238E27FC236}">
                <a16:creationId xmlns:a16="http://schemas.microsoft.com/office/drawing/2014/main" id="{0EC6A215-3C9C-131A-F427-F7EC025C4DC9}"/>
              </a:ext>
            </a:extLst>
          </p:cNvPr>
          <p:cNvSpPr txBox="1"/>
          <p:nvPr/>
        </p:nvSpPr>
        <p:spPr>
          <a:xfrm>
            <a:off x="4002817" y="36961703"/>
            <a:ext cx="10532334" cy="3046988"/>
          </a:xfrm>
          <a:prstGeom prst="rect">
            <a:avLst/>
          </a:prstGeom>
          <a:noFill/>
        </p:spPr>
        <p:txBody>
          <a:bodyPr wrap="square">
            <a:spAutoFit/>
          </a:bodyPr>
          <a:lstStyle/>
          <a:p>
            <a:pPr algn="just"/>
            <a:r>
              <a:rPr lang="en-US" altLang="ja-JP" sz="3200" dirty="0">
                <a:latin typeface="Meiryo UI" panose="020B0604030504040204" pitchFamily="50" charset="-128"/>
                <a:ea typeface="Meiryo UI" panose="020B0604030504040204" pitchFamily="50" charset="-128"/>
              </a:rPr>
              <a:t>The </a:t>
            </a:r>
            <a:r>
              <a:rPr lang="en-US" altLang="ja-JP" sz="3200" b="1" dirty="0">
                <a:solidFill>
                  <a:srgbClr val="FF0000"/>
                </a:solidFill>
                <a:latin typeface="Meiryo UI" panose="020B0604030504040204" pitchFamily="50" charset="-128"/>
                <a:ea typeface="Meiryo UI" panose="020B0604030504040204" pitchFamily="50" charset="-128"/>
              </a:rPr>
              <a:t>ion source, equipped with the J-PARC-made antenna coil,</a:t>
            </a:r>
            <a:r>
              <a:rPr lang="en-US" altLang="ja-JP" sz="3200" dirty="0">
                <a:latin typeface="Meiryo UI" panose="020B0604030504040204" pitchFamily="50" charset="-128"/>
                <a:ea typeface="Meiryo UI" panose="020B0604030504040204" pitchFamily="50" charset="-128"/>
              </a:rPr>
              <a:t> exhibited a noteworthy operational longevity, sustaining </a:t>
            </a:r>
            <a:r>
              <a:rPr lang="en-US" altLang="ja-JP" sz="3200" b="1" dirty="0">
                <a:solidFill>
                  <a:srgbClr val="FF0000"/>
                </a:solidFill>
                <a:latin typeface="Meiryo UI" panose="020B0604030504040204" pitchFamily="50" charset="-128"/>
                <a:ea typeface="Meiryo UI" panose="020B0604030504040204" pitchFamily="50" charset="-128"/>
              </a:rPr>
              <a:t>continuous operation for a total of 4,597 hours</a:t>
            </a:r>
            <a:r>
              <a:rPr lang="en-US" altLang="ja-JP" sz="3200" dirty="0">
                <a:latin typeface="Meiryo UI" panose="020B0604030504040204" pitchFamily="50" charset="-128"/>
                <a:ea typeface="Meiryo UI" panose="020B0604030504040204" pitchFamily="50" charset="-128"/>
              </a:rPr>
              <a:t> from the autumn of 2025 to the summer of 2026, </a:t>
            </a:r>
            <a:r>
              <a:rPr lang="en-US" altLang="ja-JP" sz="3200" b="1" dirty="0">
                <a:solidFill>
                  <a:srgbClr val="FF0000"/>
                </a:solidFill>
                <a:latin typeface="Meiryo UI" panose="020B0604030504040204" pitchFamily="50" charset="-128"/>
                <a:ea typeface="Meiryo UI" panose="020B0604030504040204" pitchFamily="50" charset="-128"/>
              </a:rPr>
              <a:t>with no recorded occurrences of significant issues</a:t>
            </a:r>
            <a:r>
              <a:rPr lang="en-US" altLang="ja-JP" sz="3200" dirty="0">
                <a:latin typeface="Meiryo UI" panose="020B0604030504040204" pitchFamily="50" charset="-128"/>
                <a:ea typeface="Meiryo UI" panose="020B0604030504040204" pitchFamily="50" charset="-128"/>
              </a:rPr>
              <a:t>. </a:t>
            </a:r>
            <a:endParaRPr lang="ja-JP" altLang="en-US" sz="8800" dirty="0"/>
          </a:p>
        </p:txBody>
      </p:sp>
      <p:sp>
        <p:nvSpPr>
          <p:cNvPr id="82" name="テキスト ボックス 81">
            <a:extLst>
              <a:ext uri="{FF2B5EF4-FFF2-40B4-BE49-F238E27FC236}">
                <a16:creationId xmlns:a16="http://schemas.microsoft.com/office/drawing/2014/main" id="{3CB752EF-95DD-78AB-68DA-BD0F3F8C281C}"/>
              </a:ext>
            </a:extLst>
          </p:cNvPr>
          <p:cNvSpPr txBox="1"/>
          <p:nvPr/>
        </p:nvSpPr>
        <p:spPr>
          <a:xfrm>
            <a:off x="17506950" y="36960281"/>
            <a:ext cx="12328929" cy="3046988"/>
          </a:xfrm>
          <a:prstGeom prst="rect">
            <a:avLst/>
          </a:prstGeom>
          <a:noFill/>
        </p:spPr>
        <p:txBody>
          <a:bodyPr wrap="square">
            <a:spAutoFit/>
          </a:bodyPr>
          <a:lstStyle/>
          <a:p>
            <a:pPr algn="just"/>
            <a:r>
              <a:rPr lang="en-US" altLang="ja-JP" sz="3200" dirty="0">
                <a:latin typeface="Meiryo UI" panose="020B0604030504040204" pitchFamily="50" charset="-128"/>
                <a:ea typeface="Meiryo UI" panose="020B0604030504040204" pitchFamily="50" charset="-128"/>
              </a:rPr>
              <a:t>With the exception of three runs (#57, #81 and #82), </a:t>
            </a:r>
            <a:r>
              <a:rPr lang="en-US" altLang="ja-JP" sz="3200" b="1" dirty="0">
                <a:solidFill>
                  <a:srgbClr val="FF0000"/>
                </a:solidFill>
                <a:latin typeface="Meiryo UI" panose="020B0604030504040204" pitchFamily="50" charset="-128"/>
                <a:ea typeface="Meiryo UI" panose="020B0604030504040204" pitchFamily="50" charset="-128"/>
              </a:rPr>
              <a:t>the J-PARC RF-driven cesiated H</a:t>
            </a:r>
            <a:r>
              <a:rPr lang="en-US" altLang="ja-JP" sz="3200" b="1" baseline="30000" dirty="0">
                <a:solidFill>
                  <a:srgbClr val="FF0000"/>
                </a:solidFill>
                <a:latin typeface="Meiryo UI" panose="020B0604030504040204" pitchFamily="50" charset="-128"/>
                <a:ea typeface="Meiryo UI" panose="020B0604030504040204" pitchFamily="50" charset="-128"/>
              </a:rPr>
              <a:t>-</a:t>
            </a:r>
            <a:r>
              <a:rPr lang="en-US" altLang="ja-JP" sz="3200" b="1" dirty="0">
                <a:solidFill>
                  <a:srgbClr val="FF0000"/>
                </a:solidFill>
                <a:latin typeface="Meiryo UI" panose="020B0604030504040204" pitchFamily="50" charset="-128"/>
                <a:ea typeface="Meiryo UI" panose="020B0604030504040204" pitchFamily="50" charset="-128"/>
              </a:rPr>
              <a:t> ion source has completed all scheduled run</a:t>
            </a:r>
            <a:r>
              <a:rPr lang="ja-JP" altLang="en-US" sz="3200" b="1" dirty="0">
                <a:solidFill>
                  <a:srgbClr val="FF0000"/>
                </a:solidFill>
                <a:latin typeface="Meiryo UI" panose="020B0604030504040204" pitchFamily="50" charset="-128"/>
                <a:ea typeface="Meiryo UI" panose="020B0604030504040204" pitchFamily="50" charset="-128"/>
              </a:rPr>
              <a:t> </a:t>
            </a:r>
            <a:r>
              <a:rPr lang="en-US" altLang="ja-JP" sz="3200" b="1" dirty="0">
                <a:solidFill>
                  <a:srgbClr val="FF0000"/>
                </a:solidFill>
                <a:latin typeface="Meiryo UI" panose="020B0604030504040204" pitchFamily="50" charset="-128"/>
                <a:ea typeface="Meiryo UI" panose="020B0604030504040204" pitchFamily="50" charset="-128"/>
              </a:rPr>
              <a:t>times</a:t>
            </a:r>
            <a:r>
              <a:rPr lang="ja-JP" altLang="en-US" sz="3200" b="1" dirty="0">
                <a:solidFill>
                  <a:srgbClr val="FF0000"/>
                </a:solidFill>
                <a:latin typeface="Meiryo UI" panose="020B0604030504040204" pitchFamily="50" charset="-128"/>
                <a:ea typeface="Meiryo UI" panose="020B0604030504040204" pitchFamily="50" charset="-128"/>
              </a:rPr>
              <a:t> </a:t>
            </a:r>
            <a:r>
              <a:rPr lang="en-US" altLang="ja-JP" sz="3200" b="1" dirty="0">
                <a:solidFill>
                  <a:srgbClr val="FF0000"/>
                </a:solidFill>
                <a:latin typeface="Meiryo UI" panose="020B0604030504040204" pitchFamily="50" charset="-128"/>
                <a:ea typeface="Meiryo UI" panose="020B0604030504040204" pitchFamily="50" charset="-128"/>
              </a:rPr>
              <a:t>without</a:t>
            </a:r>
            <a:r>
              <a:rPr lang="ja-JP" altLang="en-US" sz="3200" b="1" dirty="0">
                <a:solidFill>
                  <a:srgbClr val="FF0000"/>
                </a:solidFill>
                <a:latin typeface="Meiryo UI" panose="020B0604030504040204" pitchFamily="50" charset="-128"/>
                <a:ea typeface="Meiryo UI" panose="020B0604030504040204" pitchFamily="50" charset="-128"/>
              </a:rPr>
              <a:t> </a:t>
            </a:r>
            <a:r>
              <a:rPr lang="en-US" altLang="ja-JP" sz="3200" b="1" dirty="0">
                <a:solidFill>
                  <a:srgbClr val="FF0000"/>
                </a:solidFill>
                <a:latin typeface="Meiryo UI" panose="020B0604030504040204" pitchFamily="50" charset="-128"/>
                <a:ea typeface="Meiryo UI" panose="020B0604030504040204" pitchFamily="50" charset="-128"/>
              </a:rPr>
              <a:t>encountering any</a:t>
            </a:r>
            <a:r>
              <a:rPr lang="ja-JP" altLang="en-US" sz="3200" b="1" dirty="0">
                <a:solidFill>
                  <a:srgbClr val="FF0000"/>
                </a:solidFill>
                <a:latin typeface="Meiryo UI" panose="020B0604030504040204" pitchFamily="50" charset="-128"/>
                <a:ea typeface="Meiryo UI" panose="020B0604030504040204" pitchFamily="50" charset="-128"/>
              </a:rPr>
              <a:t> </a:t>
            </a:r>
            <a:r>
              <a:rPr lang="en-US" altLang="ja-JP" sz="3200" b="1" dirty="0">
                <a:solidFill>
                  <a:srgbClr val="FF0000"/>
                </a:solidFill>
                <a:latin typeface="Meiryo UI" panose="020B0604030504040204" pitchFamily="50" charset="-128"/>
                <a:ea typeface="Meiryo UI" panose="020B0604030504040204" pitchFamily="50" charset="-128"/>
              </a:rPr>
              <a:t>significant issues</a:t>
            </a:r>
            <a:r>
              <a:rPr lang="en-US" altLang="ja-JP" sz="3200" dirty="0">
                <a:latin typeface="Meiryo UI" panose="020B0604030504040204" pitchFamily="50" charset="-128"/>
                <a:ea typeface="Meiryo UI" panose="020B0604030504040204" pitchFamily="50" charset="-128"/>
              </a:rPr>
              <a:t> to date. Furthermore, since the 2022/2023 campaign (Run#90), </a:t>
            </a:r>
            <a:r>
              <a:rPr lang="en-US" altLang="ja-JP" sz="3200" b="1" dirty="0">
                <a:solidFill>
                  <a:srgbClr val="FF0000"/>
                </a:solidFill>
                <a:latin typeface="Meiryo UI" panose="020B0604030504040204" pitchFamily="50" charset="-128"/>
                <a:ea typeface="Meiryo UI" panose="020B0604030504040204" pitchFamily="50" charset="-128"/>
              </a:rPr>
              <a:t>operations have been completed with a single ion source per campaign</a:t>
            </a:r>
            <a:r>
              <a:rPr lang="en-US" altLang="ja-JP" sz="3200" dirty="0">
                <a:latin typeface="Meiryo UI" panose="020B0604030504040204" pitchFamily="50" charset="-128"/>
                <a:ea typeface="Meiryo UI" panose="020B0604030504040204" pitchFamily="50" charset="-128"/>
              </a:rPr>
              <a:t>. </a:t>
            </a:r>
            <a:endParaRPr lang="ja-JP" altLang="en-US" sz="8800" dirty="0"/>
          </a:p>
        </p:txBody>
      </p:sp>
      <p:pic>
        <p:nvPicPr>
          <p:cNvPr id="86" name="図 85">
            <a:extLst>
              <a:ext uri="{FF2B5EF4-FFF2-40B4-BE49-F238E27FC236}">
                <a16:creationId xmlns:a16="http://schemas.microsoft.com/office/drawing/2014/main" id="{12ECCC31-6096-0FC5-A02D-E1F5C964DED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12953" y="1667335"/>
            <a:ext cx="5053166" cy="2115137"/>
          </a:xfrm>
          <a:prstGeom prst="rect">
            <a:avLst/>
          </a:prstGeom>
        </p:spPr>
      </p:pic>
    </p:spTree>
    <p:extLst>
      <p:ext uri="{BB962C8B-B14F-4D97-AF65-F5344CB8AC3E}">
        <p14:creationId xmlns:p14="http://schemas.microsoft.com/office/powerpoint/2010/main" val="1339214020"/>
      </p:ext>
    </p:extLst>
  </p:cSld>
  <p:clrMapOvr>
    <a:masterClrMapping/>
  </p:clrMapOvr>
</p:sld>
</file>

<file path=ppt/theme/theme1.xml><?xml version="1.0" encoding="utf-8"?>
<a:theme xmlns:a="http://schemas.openxmlformats.org/drawingml/2006/main" name="Templatefor Large size Printer_2017Oct1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Templatefor Large size Printer_2017Oct13</Template>
  <TotalTime>489</TotalTime>
  <Words>877</Words>
  <Application>Microsoft Office PowerPoint</Application>
  <PresentationFormat>ユーザー設定</PresentationFormat>
  <Paragraphs>58</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Meiryo UI</vt:lpstr>
      <vt:lpstr>Arial</vt:lpstr>
      <vt:lpstr>Calibri</vt:lpstr>
      <vt:lpstr>Symbol</vt:lpstr>
      <vt:lpstr>Templatefor Large size Printer_2017Oct11</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勝啓 神藤</dc:creator>
  <cp:lastModifiedBy>Katsuhiro Shinto</cp:lastModifiedBy>
  <cp:revision>19</cp:revision>
  <cp:lastPrinted>2017-10-11T12:03:11Z</cp:lastPrinted>
  <dcterms:created xsi:type="dcterms:W3CDTF">2026-09-15T00:00:23Z</dcterms:created>
  <dcterms:modified xsi:type="dcterms:W3CDTF">2026-09-21T18:31:44Z</dcterms:modified>
</cp:coreProperties>
</file>